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8" d="100"/>
          <a:sy n="108" d="100"/>
        </p:scale>
        <p:origin x="-1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A5D2-B7AE-A04D-8F8F-C621AA85198A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4C0D-586C-1940-95C7-7C0C9E4A7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8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A5D2-B7AE-A04D-8F8F-C621AA85198A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4C0D-586C-1940-95C7-7C0C9E4A7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7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A5D2-B7AE-A04D-8F8F-C621AA85198A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4C0D-586C-1940-95C7-7C0C9E4A7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1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A5D2-B7AE-A04D-8F8F-C621AA85198A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4C0D-586C-1940-95C7-7C0C9E4A7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1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A5D2-B7AE-A04D-8F8F-C621AA85198A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4C0D-586C-1940-95C7-7C0C9E4A7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0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A5D2-B7AE-A04D-8F8F-C621AA85198A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4C0D-586C-1940-95C7-7C0C9E4A7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4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A5D2-B7AE-A04D-8F8F-C621AA85198A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4C0D-586C-1940-95C7-7C0C9E4A7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2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A5D2-B7AE-A04D-8F8F-C621AA85198A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4C0D-586C-1940-95C7-7C0C9E4A7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36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A5D2-B7AE-A04D-8F8F-C621AA85198A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4C0D-586C-1940-95C7-7C0C9E4A7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12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A5D2-B7AE-A04D-8F8F-C621AA85198A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4C0D-586C-1940-95C7-7C0C9E4A7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9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A5D2-B7AE-A04D-8F8F-C621AA85198A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4C0D-586C-1940-95C7-7C0C9E4A7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1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5A5D2-B7AE-A04D-8F8F-C621AA85198A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C4C0D-586C-1940-95C7-7C0C9E4A7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5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4488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341"/>
            <a:ext cx="7772400" cy="6443521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FFFFF"/>
                </a:solidFill>
              </a:rPr>
              <a:t>C</a:t>
            </a:r>
            <a:r>
              <a:rPr lang="en-US" sz="2800" b="1" dirty="0" smtClean="0">
                <a:solidFill>
                  <a:srgbClr val="FFFFFF"/>
                </a:solidFill>
              </a:rPr>
              <a:t>hurches have 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problems</a:t>
            </a:r>
            <a:r>
              <a:rPr lang="en-US" sz="2800" b="1" dirty="0" smtClean="0">
                <a:solidFill>
                  <a:srgbClr val="FFFFFF"/>
                </a:solidFill>
              </a:rPr>
              <a:t> because:</a:t>
            </a:r>
          </a:p>
          <a:p>
            <a:pPr marL="512064" indent="-420624" algn="l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 smtClean="0">
                <a:solidFill>
                  <a:srgbClr val="FFFFFF"/>
                </a:solidFill>
              </a:rPr>
              <a:t>They’re made up of </a:t>
            </a:r>
            <a:r>
              <a:rPr lang="en-US" sz="2800" b="1" i="1" dirty="0" smtClean="0">
                <a:solidFill>
                  <a:srgbClr val="E6B9B8"/>
                </a:solidFill>
              </a:rPr>
              <a:t>people</a:t>
            </a:r>
            <a:r>
              <a:rPr lang="en-US" sz="2800" b="1" dirty="0" smtClean="0">
                <a:solidFill>
                  <a:srgbClr val="E6B9B8"/>
                </a:solidFill>
              </a:rPr>
              <a:t> </a:t>
            </a:r>
            <a:r>
              <a:rPr lang="en-US" sz="2800" b="1" i="1" dirty="0" smtClean="0">
                <a:solidFill>
                  <a:srgbClr val="E6B9B8"/>
                </a:solidFill>
              </a:rPr>
              <a:t>who have problems</a:t>
            </a:r>
            <a:r>
              <a:rPr lang="en-US" sz="2800" b="1" i="1" dirty="0" smtClean="0">
                <a:solidFill>
                  <a:srgbClr val="FFFFFF"/>
                </a:solidFill>
              </a:rPr>
              <a:t>;</a:t>
            </a:r>
          </a:p>
          <a:p>
            <a:pPr marL="512064" indent="-420624" algn="l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 smtClean="0">
                <a:solidFill>
                  <a:srgbClr val="FFFFFF"/>
                </a:solidFill>
              </a:rPr>
              <a:t>And when it comes to people and the churches they constitute, </a:t>
            </a:r>
            <a:r>
              <a:rPr lang="en-US" sz="2800" b="1" i="1" dirty="0" smtClean="0">
                <a:solidFill>
                  <a:srgbClr val="E6B9B8"/>
                </a:solidFill>
              </a:rPr>
              <a:t>only the dead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are peaceful</a:t>
            </a:r>
            <a:r>
              <a:rPr lang="en-US" sz="2800" b="1" i="1" dirty="0" smtClean="0">
                <a:solidFill>
                  <a:srgbClr val="FFFFFF"/>
                </a:solidFill>
              </a:rPr>
              <a:t>.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FFFFFF"/>
                </a:solidFill>
              </a:rPr>
              <a:t>These 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church problems </a:t>
            </a:r>
            <a:r>
              <a:rPr lang="en-US" sz="2800" b="1" dirty="0" smtClean="0">
                <a:solidFill>
                  <a:srgbClr val="FFFFFF"/>
                </a:solidFill>
              </a:rPr>
              <a:t>stem from a simple </a:t>
            </a:r>
            <a:r>
              <a:rPr lang="en-US" sz="2800" b="1" dirty="0" smtClean="0">
                <a:solidFill>
                  <a:srgbClr val="E6B9B8"/>
                </a:solidFill>
              </a:rPr>
              <a:t>cause</a:t>
            </a:r>
            <a:r>
              <a:rPr lang="en-US" sz="2800" b="1" dirty="0" smtClean="0">
                <a:solidFill>
                  <a:srgbClr val="FFFFFF"/>
                </a:solidFill>
              </a:rPr>
              <a:t>:</a:t>
            </a:r>
          </a:p>
          <a:p>
            <a:pPr marL="514350" indent="-420624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</a:rPr>
              <a:t>Someone (or multiple some ones) is </a:t>
            </a:r>
            <a:r>
              <a:rPr lang="en-US" sz="2800" b="1" dirty="0" smtClean="0">
                <a:solidFill>
                  <a:srgbClr val="E6B9B8"/>
                </a:solidFill>
              </a:rPr>
              <a:t>not </a:t>
            </a:r>
            <a:r>
              <a:rPr lang="en-US" sz="2800" b="1" i="1" dirty="0" smtClean="0">
                <a:solidFill>
                  <a:srgbClr val="E6B9B8"/>
                </a:solidFill>
              </a:rPr>
              <a:t>thinking</a:t>
            </a:r>
            <a:r>
              <a:rPr lang="en-US" sz="2800" b="1" i="1" dirty="0" smtClean="0">
                <a:solidFill>
                  <a:srgbClr val="FFFFFF"/>
                </a:solidFill>
              </a:rPr>
              <a:t>, </a:t>
            </a:r>
            <a:r>
              <a:rPr lang="en-US" sz="2800" b="1" i="1" dirty="0" smtClean="0">
                <a:solidFill>
                  <a:srgbClr val="E6B9B8"/>
                </a:solidFill>
              </a:rPr>
              <a:t>feeling</a:t>
            </a:r>
            <a:r>
              <a:rPr lang="en-US" sz="2800" b="1" i="1" dirty="0" smtClean="0">
                <a:solidFill>
                  <a:srgbClr val="FFFFFF"/>
                </a:solidFill>
              </a:rPr>
              <a:t>, </a:t>
            </a:r>
            <a:r>
              <a:rPr lang="en-US" sz="2800" b="1" dirty="0" smtClean="0">
                <a:solidFill>
                  <a:srgbClr val="FFFFFF"/>
                </a:solidFill>
              </a:rPr>
              <a:t>and </a:t>
            </a:r>
            <a:r>
              <a:rPr lang="en-US" sz="2800" b="1" i="1" dirty="0" smtClean="0">
                <a:solidFill>
                  <a:srgbClr val="E6B9B8"/>
                </a:solidFill>
              </a:rPr>
              <a:t>acting 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like God </a:t>
            </a:r>
            <a:r>
              <a:rPr lang="en-US" sz="2800" b="1" dirty="0" smtClean="0">
                <a:solidFill>
                  <a:srgbClr val="FFFFFF"/>
                </a:solidFill>
              </a:rPr>
              <a:t>and </a:t>
            </a:r>
            <a:r>
              <a:rPr lang="en-US" sz="2800" b="1" dirty="0" smtClean="0">
                <a:solidFill>
                  <a:srgbClr val="C6D9F1"/>
                </a:solidFill>
              </a:rPr>
              <a:t>Christ</a:t>
            </a:r>
            <a:r>
              <a:rPr lang="en-US" sz="2800" b="1" dirty="0" smtClean="0">
                <a:solidFill>
                  <a:srgbClr val="FFFFFF"/>
                </a:solidFill>
              </a:rPr>
              <a:t>, </a:t>
            </a:r>
            <a:r>
              <a:rPr lang="en-US" sz="2800" b="1" u="sng" dirty="0" smtClean="0">
                <a:solidFill>
                  <a:srgbClr val="FFFF00"/>
                </a:solidFill>
              </a:rPr>
              <a:t>E</a:t>
            </a:r>
            <a:r>
              <a:rPr lang="en-US" sz="2800" b="1" dirty="0" smtClean="0">
                <a:solidFill>
                  <a:srgbClr val="FFFF00"/>
                </a:solidFill>
              </a:rPr>
              <a:t>p</a:t>
            </a:r>
            <a:r>
              <a:rPr lang="en-US" sz="2800" b="1" u="sng" dirty="0" smtClean="0">
                <a:solidFill>
                  <a:srgbClr val="FFFF00"/>
                </a:solidFill>
              </a:rPr>
              <a:t>h.5:1-2</a:t>
            </a:r>
            <a:r>
              <a:rPr lang="en-US" sz="2800" b="1" dirty="0" smtClean="0">
                <a:solidFill>
                  <a:schemeClr val="bg1"/>
                </a:solidFill>
              </a:rPr>
              <a:t>;</a:t>
            </a:r>
            <a:r>
              <a:rPr lang="en-US" sz="2800" b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sym typeface="Wingdings"/>
              </a:rPr>
              <a:t> </a:t>
            </a:r>
            <a:r>
              <a:rPr lang="en-US" sz="2800" b="1" u="sng" dirty="0" smtClean="0">
                <a:solidFill>
                  <a:srgbClr val="FFFF00"/>
                </a:solidFill>
                <a:sym typeface="Wingdings"/>
              </a:rPr>
              <a:t>cf. 5:3 </a:t>
            </a:r>
            <a:r>
              <a:rPr lang="mr-IN" sz="2800" b="1" u="sng" dirty="0" smtClean="0">
                <a:solidFill>
                  <a:srgbClr val="FFFF00"/>
                </a:solidFill>
                <a:sym typeface="Wingdings"/>
              </a:rPr>
              <a:t>–</a:t>
            </a:r>
            <a:r>
              <a:rPr lang="en-US" sz="2800" b="1" u="sng" dirty="0" smtClean="0">
                <a:solidFill>
                  <a:srgbClr val="FFFF00"/>
                </a:solidFill>
                <a:sym typeface="Wingdings"/>
              </a:rPr>
              <a:t> 6:24</a:t>
            </a:r>
            <a:r>
              <a:rPr lang="en-US" sz="2800" b="1" dirty="0" smtClean="0">
                <a:solidFill>
                  <a:schemeClr val="bg1"/>
                </a:solidFill>
                <a:sym typeface="Wingdings"/>
              </a:rPr>
              <a:t>.</a:t>
            </a:r>
          </a:p>
          <a:p>
            <a:pPr marL="514350" indent="-420624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</a:rPr>
              <a:t>Notice especially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“walk in love”  </a:t>
            </a:r>
            <a:r>
              <a:rPr lang="en-US" sz="2800" b="1" dirty="0" smtClean="0">
                <a:solidFill>
                  <a:srgbClr val="FFFFFF"/>
                </a:solidFill>
              </a:rPr>
              <a:t>from </a:t>
            </a:r>
            <a:r>
              <a:rPr lang="en-US" sz="2800" b="1" u="sng" dirty="0" smtClean="0">
                <a:solidFill>
                  <a:srgbClr val="FFFF00"/>
                </a:solidFill>
              </a:rPr>
              <a:t>5:2</a:t>
            </a:r>
            <a:r>
              <a:rPr lang="en-US" sz="2800" b="1" dirty="0" smtClean="0">
                <a:solidFill>
                  <a:srgbClr val="FFFFFF"/>
                </a:solidFill>
              </a:rPr>
              <a:t>, and </a:t>
            </a:r>
          </a:p>
          <a:p>
            <a:pPr marL="514350" indent="-420624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</a:rPr>
              <a:t>From </a:t>
            </a:r>
            <a:r>
              <a:rPr lang="en-US" sz="2800" b="1" u="sng" dirty="0" smtClean="0">
                <a:solidFill>
                  <a:srgbClr val="FFFF00"/>
                </a:solidFill>
              </a:rPr>
              <a:t>6:23-24</a:t>
            </a:r>
            <a:r>
              <a:rPr lang="en-US" sz="2800" b="1" dirty="0" smtClean="0">
                <a:solidFill>
                  <a:srgbClr val="FFFFFF"/>
                </a:solidFill>
              </a:rPr>
              <a:t>, note also: </a:t>
            </a:r>
            <a:r>
              <a:rPr lang="en-US" sz="2800" b="1" dirty="0" smtClean="0">
                <a:solidFill>
                  <a:schemeClr val="bg1"/>
                </a:solidFill>
              </a:rPr>
              <a:t>that </a:t>
            </a:r>
            <a:r>
              <a:rPr lang="en-US" sz="2800" b="1" i="1" dirty="0">
                <a:solidFill>
                  <a:srgbClr val="C6D9F1"/>
                </a:solidFill>
              </a:rPr>
              <a:t>p</a:t>
            </a:r>
            <a:r>
              <a:rPr lang="en-US" sz="2800" b="1" i="1" dirty="0" smtClean="0">
                <a:solidFill>
                  <a:srgbClr val="C6D9F1"/>
                </a:solidFill>
              </a:rPr>
              <a:t>eace </a:t>
            </a:r>
            <a:r>
              <a:rPr lang="en-US" sz="2800" b="1" dirty="0" smtClean="0">
                <a:solidFill>
                  <a:srgbClr val="FFFFFF"/>
                </a:solidFill>
              </a:rPr>
              <a:t>is intended for </a:t>
            </a:r>
            <a:r>
              <a:rPr lang="en-US" sz="2800" b="1" i="1" dirty="0" smtClean="0">
                <a:solidFill>
                  <a:srgbClr val="C6D9F1"/>
                </a:solidFill>
              </a:rPr>
              <a:t>brethren</a:t>
            </a:r>
            <a:r>
              <a:rPr lang="en-US" sz="2800" b="1" i="1" dirty="0">
                <a:solidFill>
                  <a:srgbClr val="FFFFFF"/>
                </a:solidFill>
              </a:rPr>
              <a:t>;</a:t>
            </a:r>
            <a:r>
              <a:rPr lang="en-US" sz="2800" b="1" i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</a:rPr>
              <a:t>that</a:t>
            </a:r>
            <a:r>
              <a:rPr lang="en-US" sz="2800" b="1" i="1" dirty="0" smtClean="0">
                <a:solidFill>
                  <a:srgbClr val="FFFFFF"/>
                </a:solidFill>
              </a:rPr>
              <a:t> </a:t>
            </a:r>
            <a:r>
              <a:rPr lang="en-US" sz="2800" b="1" i="1" dirty="0" smtClean="0">
                <a:solidFill>
                  <a:srgbClr val="C6D9F1"/>
                </a:solidFill>
              </a:rPr>
              <a:t>love </a:t>
            </a:r>
            <a:r>
              <a:rPr lang="en-US" sz="2800" b="1" dirty="0" smtClean="0">
                <a:solidFill>
                  <a:srgbClr val="FFFFFF"/>
                </a:solidFill>
              </a:rPr>
              <a:t>must accompany</a:t>
            </a:r>
            <a:r>
              <a:rPr lang="en-US" sz="2800" b="1" i="1" dirty="0" smtClean="0">
                <a:solidFill>
                  <a:srgbClr val="C6D9F1"/>
                </a:solidFill>
              </a:rPr>
              <a:t> faith</a:t>
            </a:r>
            <a:r>
              <a:rPr lang="en-US" sz="2800" b="1" i="1" dirty="0">
                <a:solidFill>
                  <a:srgbClr val="FFFFFF"/>
                </a:solidFill>
              </a:rPr>
              <a:t>;</a:t>
            </a:r>
            <a:r>
              <a:rPr lang="en-US" sz="2800" b="1" i="1" dirty="0" smtClean="0">
                <a:solidFill>
                  <a:srgbClr val="C6D9F1"/>
                </a:solidFill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</a:rPr>
              <a:t>that both come </a:t>
            </a:r>
            <a:r>
              <a:rPr lang="en-US" sz="2800" b="1" i="1" dirty="0" smtClean="0">
                <a:solidFill>
                  <a:srgbClr val="C6D9F1"/>
                </a:solidFill>
              </a:rPr>
              <a:t>from God the Father and the Lord Jesus Christ</a:t>
            </a:r>
            <a:r>
              <a:rPr lang="en-US" sz="2800" b="1" i="1" dirty="0" smtClean="0">
                <a:solidFill>
                  <a:srgbClr val="FFFFFF"/>
                </a:solidFill>
              </a:rPr>
              <a:t>; </a:t>
            </a:r>
            <a:r>
              <a:rPr lang="en-US" sz="2800" b="1" dirty="0" smtClean="0">
                <a:solidFill>
                  <a:srgbClr val="FFFFFF"/>
                </a:solidFill>
              </a:rPr>
              <a:t>and </a:t>
            </a:r>
            <a:r>
              <a:rPr lang="en-US" sz="2800" b="1" dirty="0" smtClean="0">
                <a:solidFill>
                  <a:srgbClr val="FFFFFF"/>
                </a:solidFill>
              </a:rPr>
              <a:t>that</a:t>
            </a:r>
            <a:r>
              <a:rPr lang="en-US" sz="2800" b="1" i="1" dirty="0" smtClean="0">
                <a:solidFill>
                  <a:srgbClr val="C6D9F1"/>
                </a:solidFill>
              </a:rPr>
              <a:t>  grace </a:t>
            </a:r>
            <a:r>
              <a:rPr lang="en-US" sz="2800" b="1" dirty="0" smtClean="0">
                <a:solidFill>
                  <a:srgbClr val="FFFFFF"/>
                </a:solidFill>
              </a:rPr>
              <a:t>is supposed characterize</a:t>
            </a:r>
            <a:r>
              <a:rPr lang="en-US" sz="2800" b="1" i="1" dirty="0" smtClean="0">
                <a:solidFill>
                  <a:srgbClr val="C6D9F1"/>
                </a:solidFill>
              </a:rPr>
              <a:t> all those who love our Lord Jesus Christ </a:t>
            </a:r>
            <a:r>
              <a:rPr lang="en-US" sz="2800" b="1" dirty="0" smtClean="0">
                <a:solidFill>
                  <a:schemeClr val="bg1"/>
                </a:solidFill>
              </a:rPr>
              <a:t>with a</a:t>
            </a:r>
            <a:r>
              <a:rPr lang="en-US" sz="2800" b="1" i="1" dirty="0" smtClean="0">
                <a:solidFill>
                  <a:srgbClr val="C6D9F1"/>
                </a:solidFill>
              </a:rPr>
              <a:t> love incorruptible (sincere, pure</a:t>
            </a:r>
            <a:r>
              <a:rPr lang="en-US" sz="2800" b="1" dirty="0" smtClean="0">
                <a:solidFill>
                  <a:srgbClr val="C6D9F1"/>
                </a:solidFill>
              </a:rPr>
              <a:t>)</a:t>
            </a:r>
            <a:r>
              <a:rPr lang="en-US" sz="2800" b="1" i="1" dirty="0" smtClean="0">
                <a:solidFill>
                  <a:srgbClr val="FFFFFF"/>
                </a:solidFill>
              </a:rPr>
              <a:t>.</a:t>
            </a:r>
            <a:endParaRPr lang="en-US" sz="2800" b="1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095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3518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When it comes to </a:t>
            </a:r>
            <a:r>
              <a:rPr lang="en-US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“church problems,” </a:t>
            </a:r>
            <a:r>
              <a:rPr lang="en-US" sz="3200" b="1" dirty="0" smtClean="0">
                <a:solidFill>
                  <a:schemeClr val="bg1"/>
                </a:solidFill>
              </a:rPr>
              <a:t>the NT </a:t>
            </a:r>
            <a:r>
              <a:rPr lang="en-US" sz="3200" b="1" i="1" dirty="0" smtClean="0">
                <a:solidFill>
                  <a:schemeClr val="bg1"/>
                </a:solidFill>
              </a:rPr>
              <a:t>exposes </a:t>
            </a:r>
            <a:r>
              <a:rPr lang="en-US" sz="3200" b="1" dirty="0" smtClean="0">
                <a:solidFill>
                  <a:schemeClr val="bg1"/>
                </a:solidFill>
              </a:rPr>
              <a:t>no church more than Corinth</a:t>
            </a:r>
            <a:r>
              <a:rPr lang="en-US" sz="32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24" y="1187583"/>
            <a:ext cx="8807402" cy="56704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Just scan through this </a:t>
            </a:r>
            <a:r>
              <a:rPr lang="en-US" sz="2800" b="1" i="1" dirty="0" smtClean="0">
                <a:solidFill>
                  <a:srgbClr val="E6B9B8"/>
                </a:solidFill>
              </a:rPr>
              <a:t>generalized</a:t>
            </a:r>
            <a:r>
              <a:rPr lang="en-US" sz="2800" b="1" dirty="0" smtClean="0">
                <a:solidFill>
                  <a:srgbClr val="E6B9B8"/>
                </a:solidFill>
              </a:rPr>
              <a:t> </a:t>
            </a:r>
            <a:r>
              <a:rPr lang="en-US" sz="2800" b="1" i="1" dirty="0" smtClean="0">
                <a:solidFill>
                  <a:srgbClr val="E6B9B8"/>
                </a:solidFill>
              </a:rPr>
              <a:t>catalog </a:t>
            </a:r>
            <a:r>
              <a:rPr lang="en-US" sz="2800" b="1" dirty="0" smtClean="0">
                <a:solidFill>
                  <a:srgbClr val="E6B9B8"/>
                </a:solidFill>
              </a:rPr>
              <a:t>of “problems” </a:t>
            </a:r>
            <a:r>
              <a:rPr lang="en-US" sz="2800" b="1" dirty="0" smtClean="0">
                <a:solidFill>
                  <a:srgbClr val="FFFFFF"/>
                </a:solidFill>
              </a:rPr>
              <a:t>from </a:t>
            </a:r>
            <a:r>
              <a:rPr lang="en-US" sz="2800" b="1" u="sng" dirty="0" smtClean="0">
                <a:solidFill>
                  <a:srgbClr val="FFFF00"/>
                </a:solidFill>
              </a:rPr>
              <a:t>1Corinthians</a:t>
            </a:r>
            <a:r>
              <a:rPr lang="mr-IN" sz="2800" b="1" dirty="0" smtClean="0">
                <a:solidFill>
                  <a:srgbClr val="FFFFFF"/>
                </a:solidFill>
              </a:rPr>
              <a:t>…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228600" indent="0">
              <a:buNone/>
            </a:pPr>
            <a:r>
              <a:rPr lang="en-US" sz="2400" b="1" u="sng" dirty="0" smtClean="0">
                <a:solidFill>
                  <a:srgbClr val="FFFF00"/>
                </a:solidFill>
              </a:rPr>
              <a:t>Ch</a:t>
            </a:r>
            <a:r>
              <a:rPr lang="en-US" sz="2400" b="1" dirty="0" smtClean="0">
                <a:solidFill>
                  <a:srgbClr val="FFFF00"/>
                </a:solidFill>
              </a:rPr>
              <a:t>p</a:t>
            </a:r>
            <a:r>
              <a:rPr lang="en-US" sz="2400" b="1" u="sng" dirty="0" smtClean="0">
                <a:solidFill>
                  <a:srgbClr val="FFFF00"/>
                </a:solidFill>
              </a:rPr>
              <a:t>s.1&amp;2</a:t>
            </a:r>
            <a:r>
              <a:rPr lang="en-US" sz="2400" b="1" dirty="0" smtClean="0">
                <a:solidFill>
                  <a:srgbClr val="FFFFFF"/>
                </a:solidFill>
              </a:rPr>
              <a:t>: </a:t>
            </a:r>
            <a:r>
              <a:rPr lang="en-US" sz="24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division</a:t>
            </a:r>
            <a:r>
              <a:rPr lang="en-US" sz="2400" b="1" i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and </a:t>
            </a:r>
            <a:r>
              <a:rPr lang="en-US" sz="2400" b="1" i="1" dirty="0" smtClean="0">
                <a:solidFill>
                  <a:srgbClr val="E6B9B8"/>
                </a:solidFill>
              </a:rPr>
              <a:t>trusting</a:t>
            </a:r>
            <a:r>
              <a:rPr lang="en-US" sz="2400" b="1" dirty="0" smtClean="0">
                <a:solidFill>
                  <a:srgbClr val="E6B9B8"/>
                </a:solidFill>
              </a:rPr>
              <a:t> </a:t>
            </a:r>
            <a:r>
              <a:rPr lang="en-US" sz="2400" b="1" i="1" dirty="0" smtClean="0">
                <a:solidFill>
                  <a:srgbClr val="E6B9B8"/>
                </a:solidFill>
              </a:rPr>
              <a:t>worldly </a:t>
            </a:r>
            <a:r>
              <a:rPr lang="en-US" sz="2400" b="1" dirty="0" smtClean="0">
                <a:solidFill>
                  <a:srgbClr val="FFFFFF"/>
                </a:solidFill>
              </a:rPr>
              <a:t>over </a:t>
            </a:r>
            <a:r>
              <a:rPr lang="en-US" sz="24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divine</a:t>
            </a:r>
            <a:r>
              <a:rPr lang="en-US" sz="2400" b="1" i="1" dirty="0" smtClean="0">
                <a:solidFill>
                  <a:srgbClr val="FFFFFF"/>
                </a:solidFill>
              </a:rPr>
              <a:t> wisdom</a:t>
            </a:r>
            <a:endParaRPr lang="en-US" sz="2400" b="1" dirty="0" smtClean="0">
              <a:solidFill>
                <a:srgbClr val="FFFFFF"/>
              </a:solidFill>
            </a:endParaRPr>
          </a:p>
          <a:p>
            <a:pPr marL="228600" indent="0">
              <a:buNone/>
            </a:pPr>
            <a:r>
              <a:rPr lang="en-US" sz="2400" b="1" u="sng" dirty="0" smtClean="0">
                <a:solidFill>
                  <a:srgbClr val="FFFF00"/>
                </a:solidFill>
              </a:rPr>
              <a:t>Ch</a:t>
            </a:r>
            <a:r>
              <a:rPr lang="en-US" sz="2400" b="1" dirty="0" smtClean="0">
                <a:solidFill>
                  <a:srgbClr val="FFFF00"/>
                </a:solidFill>
              </a:rPr>
              <a:t>p</a:t>
            </a:r>
            <a:r>
              <a:rPr lang="en-US" sz="2400" b="1" u="sng" dirty="0" smtClean="0">
                <a:solidFill>
                  <a:srgbClr val="FFFF00"/>
                </a:solidFill>
              </a:rPr>
              <a:t>.3</a:t>
            </a:r>
            <a:r>
              <a:rPr lang="en-US" sz="2400" b="1" dirty="0" smtClean="0">
                <a:solidFill>
                  <a:srgbClr val="FFFFFF"/>
                </a:solidFill>
              </a:rPr>
              <a:t>: </a:t>
            </a:r>
            <a:r>
              <a:rPr lang="en-US" sz="2400" b="1" i="1" dirty="0" smtClean="0">
                <a:solidFill>
                  <a:srgbClr val="E6B9B8"/>
                </a:solidFill>
              </a:rPr>
              <a:t>carnally motivated </a:t>
            </a:r>
            <a:r>
              <a:rPr lang="en-US" sz="2400" b="1" dirty="0" smtClean="0">
                <a:solidFill>
                  <a:srgbClr val="FFFFFF"/>
                </a:solidFill>
              </a:rPr>
              <a:t>and </a:t>
            </a:r>
            <a:r>
              <a:rPr lang="en-US" sz="2400" b="1" i="1" dirty="0" smtClean="0">
                <a:solidFill>
                  <a:srgbClr val="E6B9B8"/>
                </a:solidFill>
              </a:rPr>
              <a:t>spiritually immature</a:t>
            </a:r>
            <a:endParaRPr lang="en-US" sz="2400" b="1" dirty="0" smtClean="0">
              <a:solidFill>
                <a:srgbClr val="E6B9B8"/>
              </a:solidFill>
            </a:endParaRPr>
          </a:p>
          <a:p>
            <a:pPr marL="228600" indent="0">
              <a:buNone/>
            </a:pPr>
            <a:r>
              <a:rPr lang="en-US" sz="2400" b="1" u="sng" dirty="0" smtClean="0">
                <a:solidFill>
                  <a:srgbClr val="FFFF00"/>
                </a:solidFill>
              </a:rPr>
              <a:t>Ch</a:t>
            </a:r>
            <a:r>
              <a:rPr lang="en-US" sz="2400" b="1" dirty="0" smtClean="0">
                <a:solidFill>
                  <a:srgbClr val="FFFF00"/>
                </a:solidFill>
              </a:rPr>
              <a:t>p</a:t>
            </a:r>
            <a:r>
              <a:rPr lang="en-US" sz="2400" b="1" u="sng" dirty="0" smtClean="0">
                <a:solidFill>
                  <a:srgbClr val="FFFF00"/>
                </a:solidFill>
              </a:rPr>
              <a:t>.4</a:t>
            </a:r>
            <a:r>
              <a:rPr lang="en-US" sz="2400" b="1" dirty="0" smtClean="0">
                <a:solidFill>
                  <a:srgbClr val="FFFFFF"/>
                </a:solidFill>
              </a:rPr>
              <a:t>: </a:t>
            </a:r>
            <a:r>
              <a:rPr lang="en-US" sz="2400" b="1" i="1" dirty="0" smtClean="0">
                <a:solidFill>
                  <a:srgbClr val="E6B9B8"/>
                </a:solidFill>
              </a:rPr>
              <a:t>self-satisfied </a:t>
            </a:r>
            <a:r>
              <a:rPr lang="en-US" sz="2400" b="1" dirty="0" smtClean="0">
                <a:solidFill>
                  <a:srgbClr val="FFFFFF"/>
                </a:solidFill>
              </a:rPr>
              <a:t>and </a:t>
            </a:r>
            <a:r>
              <a:rPr lang="en-US" sz="2400" b="1" i="1" dirty="0" smtClean="0">
                <a:solidFill>
                  <a:srgbClr val="E6B9B8"/>
                </a:solidFill>
              </a:rPr>
              <a:t>arrogant</a:t>
            </a:r>
            <a:endParaRPr lang="en-US" sz="2400" b="1" dirty="0" smtClean="0">
              <a:solidFill>
                <a:srgbClr val="E6B9B8"/>
              </a:solidFill>
            </a:endParaRPr>
          </a:p>
          <a:p>
            <a:pPr marL="228600" indent="0">
              <a:buNone/>
            </a:pPr>
            <a:r>
              <a:rPr lang="en-US" sz="2400" b="1" u="sng" dirty="0" smtClean="0">
                <a:solidFill>
                  <a:srgbClr val="FFFF00"/>
                </a:solidFill>
              </a:rPr>
              <a:t>Ch</a:t>
            </a:r>
            <a:r>
              <a:rPr lang="en-US" sz="2400" b="1" dirty="0" smtClean="0">
                <a:solidFill>
                  <a:srgbClr val="FFFF00"/>
                </a:solidFill>
              </a:rPr>
              <a:t>p</a:t>
            </a:r>
            <a:r>
              <a:rPr lang="en-US" sz="2400" b="1" u="sng" dirty="0" smtClean="0">
                <a:solidFill>
                  <a:srgbClr val="FFFF00"/>
                </a:solidFill>
              </a:rPr>
              <a:t>.5</a:t>
            </a:r>
            <a:r>
              <a:rPr lang="en-US" sz="2400" b="1" dirty="0" smtClean="0">
                <a:solidFill>
                  <a:srgbClr val="FFFFFF"/>
                </a:solidFill>
              </a:rPr>
              <a:t>: </a:t>
            </a:r>
            <a:r>
              <a:rPr lang="en-US" sz="2400" b="1" i="1" dirty="0" smtClean="0">
                <a:solidFill>
                  <a:srgbClr val="E6B9B8"/>
                </a:solidFill>
              </a:rPr>
              <a:t>tolerant of</a:t>
            </a:r>
            <a:r>
              <a:rPr lang="en-US" sz="2400" b="1" i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and </a:t>
            </a:r>
            <a:r>
              <a:rPr lang="en-US" sz="2400" b="1" i="1" dirty="0" smtClean="0">
                <a:solidFill>
                  <a:srgbClr val="E6B9B8"/>
                </a:solidFill>
              </a:rPr>
              <a:t>arrogant toward sexual immorality</a:t>
            </a:r>
            <a:r>
              <a:rPr lang="en-US" sz="2400" b="1" dirty="0" smtClean="0">
                <a:solidFill>
                  <a:srgbClr val="E6B9B8"/>
                </a:solidFill>
              </a:rPr>
              <a:t> </a:t>
            </a:r>
          </a:p>
          <a:p>
            <a:pPr marL="228600" indent="0">
              <a:buNone/>
            </a:pPr>
            <a:r>
              <a:rPr lang="en-US" sz="2400" b="1" u="sng" dirty="0" smtClean="0">
                <a:solidFill>
                  <a:srgbClr val="FFFF00"/>
                </a:solidFill>
              </a:rPr>
              <a:t>Ch</a:t>
            </a:r>
            <a:r>
              <a:rPr lang="en-US" sz="2400" b="1" dirty="0" smtClean="0">
                <a:solidFill>
                  <a:srgbClr val="FFFF00"/>
                </a:solidFill>
              </a:rPr>
              <a:t>p</a:t>
            </a:r>
            <a:r>
              <a:rPr lang="en-US" sz="2400" b="1" u="sng" dirty="0" smtClean="0">
                <a:solidFill>
                  <a:srgbClr val="FFFF00"/>
                </a:solidFill>
              </a:rPr>
              <a:t>.6</a:t>
            </a:r>
            <a:r>
              <a:rPr lang="en-US" sz="2400" b="1" dirty="0" smtClean="0">
                <a:solidFill>
                  <a:srgbClr val="FFFFFF"/>
                </a:solidFill>
              </a:rPr>
              <a:t>: </a:t>
            </a:r>
            <a:r>
              <a:rPr lang="en-US" sz="2400" b="1" i="1" dirty="0" smtClean="0">
                <a:solidFill>
                  <a:srgbClr val="E6B9B8"/>
                </a:solidFill>
              </a:rPr>
              <a:t>going to law with one another </a:t>
            </a:r>
            <a:r>
              <a:rPr lang="en-US" sz="2400" b="1" dirty="0" smtClean="0">
                <a:solidFill>
                  <a:srgbClr val="FFFFFF"/>
                </a:solidFill>
              </a:rPr>
              <a:t>and </a:t>
            </a:r>
            <a:r>
              <a:rPr lang="en-US" sz="2400" b="1" i="1" dirty="0" smtClean="0">
                <a:solidFill>
                  <a:srgbClr val="E6B9B8"/>
                </a:solidFill>
              </a:rPr>
              <a:t>sexually immoral</a:t>
            </a:r>
            <a:endParaRPr lang="en-US" sz="2400" b="1" dirty="0" smtClean="0">
              <a:solidFill>
                <a:srgbClr val="E6B9B8"/>
              </a:solidFill>
            </a:endParaRPr>
          </a:p>
          <a:p>
            <a:pPr marL="228600" indent="0">
              <a:buNone/>
            </a:pPr>
            <a:r>
              <a:rPr lang="en-US" sz="2400" b="1" u="sng" dirty="0" smtClean="0">
                <a:solidFill>
                  <a:srgbClr val="FFFF00"/>
                </a:solidFill>
              </a:rPr>
              <a:t>Ch</a:t>
            </a:r>
            <a:r>
              <a:rPr lang="en-US" sz="2400" b="1" dirty="0" smtClean="0">
                <a:solidFill>
                  <a:srgbClr val="FFFF00"/>
                </a:solidFill>
              </a:rPr>
              <a:t>p</a:t>
            </a:r>
            <a:r>
              <a:rPr lang="en-US" sz="2400" b="1" u="sng" dirty="0" smtClean="0">
                <a:solidFill>
                  <a:srgbClr val="FFFF00"/>
                </a:solidFill>
              </a:rPr>
              <a:t>.7</a:t>
            </a:r>
            <a:r>
              <a:rPr lang="en-US" sz="2400" b="1" dirty="0" smtClean="0">
                <a:solidFill>
                  <a:srgbClr val="FFFFFF"/>
                </a:solidFill>
              </a:rPr>
              <a:t>:  apparently </a:t>
            </a:r>
            <a:r>
              <a:rPr lang="en-US" sz="2400" b="1" i="1" dirty="0" smtClean="0">
                <a:solidFill>
                  <a:srgbClr val="E6B9B8"/>
                </a:solidFill>
              </a:rPr>
              <a:t>failing to understand marriage’s obligations</a:t>
            </a:r>
            <a:endParaRPr lang="en-US" sz="2400" b="1" dirty="0" smtClean="0">
              <a:solidFill>
                <a:srgbClr val="E6B9B8"/>
              </a:solidFill>
            </a:endParaRPr>
          </a:p>
          <a:p>
            <a:pPr marL="228600" indent="0">
              <a:buNone/>
            </a:pPr>
            <a:r>
              <a:rPr lang="en-US" sz="2400" b="1" u="sng" dirty="0" smtClean="0">
                <a:solidFill>
                  <a:srgbClr val="FFFF00"/>
                </a:solidFill>
              </a:rPr>
              <a:t>Ch</a:t>
            </a:r>
            <a:r>
              <a:rPr lang="en-US" sz="2400" b="1" dirty="0" smtClean="0">
                <a:solidFill>
                  <a:srgbClr val="FFFF00"/>
                </a:solidFill>
              </a:rPr>
              <a:t>p</a:t>
            </a:r>
            <a:r>
              <a:rPr lang="en-US" sz="2400" b="1" u="sng" dirty="0" smtClean="0">
                <a:solidFill>
                  <a:srgbClr val="FFFF00"/>
                </a:solidFill>
              </a:rPr>
              <a:t>s.8-9</a:t>
            </a:r>
            <a:r>
              <a:rPr lang="en-US" sz="2400" b="1" dirty="0" smtClean="0">
                <a:solidFill>
                  <a:srgbClr val="FFFFFF"/>
                </a:solidFill>
              </a:rPr>
              <a:t>: </a:t>
            </a:r>
            <a:r>
              <a:rPr lang="en-US" sz="2400" b="1" i="1" dirty="0" smtClean="0">
                <a:solidFill>
                  <a:srgbClr val="E6B9B8"/>
                </a:solidFill>
              </a:rPr>
              <a:t>abusing liberty </a:t>
            </a:r>
            <a:r>
              <a:rPr lang="en-US" sz="2400" b="1" dirty="0" smtClean="0">
                <a:solidFill>
                  <a:srgbClr val="FFFFFF"/>
                </a:solidFill>
              </a:rPr>
              <a:t>and </a:t>
            </a:r>
            <a:r>
              <a:rPr lang="en-US" sz="2400" b="1" i="1" dirty="0" smtClean="0">
                <a:solidFill>
                  <a:srgbClr val="E6B9B8"/>
                </a:solidFill>
              </a:rPr>
              <a:t>one another </a:t>
            </a:r>
            <a:r>
              <a:rPr lang="en-US" sz="2400" b="1" dirty="0" smtClean="0">
                <a:solidFill>
                  <a:srgbClr val="FFFFFF"/>
                </a:solidFill>
              </a:rPr>
              <a:t>(regarding eating meat 	sacrificed to idols)</a:t>
            </a:r>
          </a:p>
          <a:p>
            <a:pPr marL="228600" indent="0">
              <a:buNone/>
            </a:pPr>
            <a:r>
              <a:rPr lang="en-US" sz="2400" b="1" u="sng" dirty="0" smtClean="0">
                <a:solidFill>
                  <a:srgbClr val="FFFF00"/>
                </a:solidFill>
              </a:rPr>
              <a:t>Ch</a:t>
            </a:r>
            <a:r>
              <a:rPr lang="en-US" sz="2400" b="1" dirty="0" smtClean="0">
                <a:solidFill>
                  <a:srgbClr val="FFFF00"/>
                </a:solidFill>
              </a:rPr>
              <a:t>p</a:t>
            </a:r>
            <a:r>
              <a:rPr lang="en-US" sz="2400" b="1" u="sng" dirty="0" smtClean="0">
                <a:solidFill>
                  <a:srgbClr val="FFFF00"/>
                </a:solidFill>
              </a:rPr>
              <a:t>.10</a:t>
            </a:r>
            <a:r>
              <a:rPr lang="en-US" sz="2400" b="1" dirty="0" smtClean="0">
                <a:solidFill>
                  <a:srgbClr val="FFFFFF"/>
                </a:solidFill>
              </a:rPr>
              <a:t>: </a:t>
            </a:r>
            <a:r>
              <a:rPr lang="en-US" sz="2400" b="1" i="1" dirty="0" smtClean="0">
                <a:solidFill>
                  <a:srgbClr val="E6B9B8"/>
                </a:solidFill>
              </a:rPr>
              <a:t>influenced by </a:t>
            </a:r>
            <a:r>
              <a:rPr lang="en-US" sz="2400" b="1" dirty="0" smtClean="0">
                <a:solidFill>
                  <a:srgbClr val="FFFFFF"/>
                </a:solidFill>
              </a:rPr>
              <a:t>and </a:t>
            </a:r>
            <a:r>
              <a:rPr lang="en-US" sz="2400" b="1" i="1" dirty="0" smtClean="0">
                <a:solidFill>
                  <a:srgbClr val="E6B9B8"/>
                </a:solidFill>
              </a:rPr>
              <a:t>corrupted with idolatry</a:t>
            </a:r>
            <a:endParaRPr lang="en-US" sz="2400" b="1" dirty="0" smtClean="0">
              <a:solidFill>
                <a:srgbClr val="E6B9B8"/>
              </a:solidFill>
            </a:endParaRPr>
          </a:p>
          <a:p>
            <a:pPr marL="228600" indent="0">
              <a:buNone/>
            </a:pPr>
            <a:r>
              <a:rPr lang="en-US" sz="2400" b="1" u="sng" dirty="0" smtClean="0">
                <a:solidFill>
                  <a:srgbClr val="FFFF00"/>
                </a:solidFill>
              </a:rPr>
              <a:t>Ch</a:t>
            </a:r>
            <a:r>
              <a:rPr lang="en-US" sz="2400" b="1" dirty="0" smtClean="0">
                <a:solidFill>
                  <a:srgbClr val="FFFF00"/>
                </a:solidFill>
              </a:rPr>
              <a:t>p</a:t>
            </a:r>
            <a:r>
              <a:rPr lang="en-US" sz="2400" b="1" u="sng" dirty="0" smtClean="0">
                <a:solidFill>
                  <a:srgbClr val="FFFF00"/>
                </a:solidFill>
              </a:rPr>
              <a:t>.11</a:t>
            </a:r>
            <a:r>
              <a:rPr lang="en-US" sz="2400" b="1" dirty="0" smtClean="0">
                <a:solidFill>
                  <a:srgbClr val="FFFFFF"/>
                </a:solidFill>
              </a:rPr>
              <a:t>: </a:t>
            </a:r>
            <a:r>
              <a:rPr lang="en-US" sz="2400" b="1" i="1" dirty="0" smtClean="0">
                <a:solidFill>
                  <a:srgbClr val="E6B9B8"/>
                </a:solidFill>
              </a:rPr>
              <a:t>failures regarding authority </a:t>
            </a:r>
            <a:r>
              <a:rPr lang="en-US" sz="2400" b="1" dirty="0" smtClean="0">
                <a:solidFill>
                  <a:srgbClr val="FFFFFF"/>
                </a:solidFill>
              </a:rPr>
              <a:t>and </a:t>
            </a:r>
            <a:r>
              <a:rPr lang="en-US" sz="2400" b="1" i="1" dirty="0" smtClean="0">
                <a:solidFill>
                  <a:srgbClr val="E6B9B8"/>
                </a:solidFill>
              </a:rPr>
              <a:t>abuses of the Supper</a:t>
            </a:r>
            <a:endParaRPr lang="en-US" sz="2400" b="1" dirty="0" smtClean="0">
              <a:solidFill>
                <a:srgbClr val="E6B9B8"/>
              </a:solidFill>
            </a:endParaRPr>
          </a:p>
          <a:p>
            <a:pPr marL="228600" indent="0">
              <a:buNone/>
            </a:pPr>
            <a:r>
              <a:rPr lang="en-US" sz="2400" b="1" u="sng" dirty="0" smtClean="0">
                <a:solidFill>
                  <a:srgbClr val="FFFF00"/>
                </a:solidFill>
              </a:rPr>
              <a:t>Ch</a:t>
            </a:r>
            <a:r>
              <a:rPr lang="en-US" sz="2400" b="1" dirty="0" smtClean="0">
                <a:solidFill>
                  <a:srgbClr val="FFFF00"/>
                </a:solidFill>
              </a:rPr>
              <a:t>p</a:t>
            </a:r>
            <a:r>
              <a:rPr lang="en-US" sz="2400" b="1" u="sng" dirty="0" smtClean="0">
                <a:solidFill>
                  <a:srgbClr val="FFFF00"/>
                </a:solidFill>
              </a:rPr>
              <a:t>s.12-14</a:t>
            </a:r>
            <a:r>
              <a:rPr lang="en-US" sz="2400" b="1" dirty="0" smtClean="0">
                <a:solidFill>
                  <a:srgbClr val="FFFFFF"/>
                </a:solidFill>
              </a:rPr>
              <a:t>: </a:t>
            </a:r>
            <a:r>
              <a:rPr lang="en-US" sz="2400" b="1" i="1" dirty="0" smtClean="0">
                <a:solidFill>
                  <a:srgbClr val="E6B9B8"/>
                </a:solidFill>
              </a:rPr>
              <a:t>failures with</a:t>
            </a:r>
            <a:r>
              <a:rPr lang="en-US" sz="2400" b="1" i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and </a:t>
            </a:r>
            <a:r>
              <a:rPr lang="en-US" sz="2400" b="1" i="1" dirty="0" smtClean="0">
                <a:solidFill>
                  <a:srgbClr val="E6B9B8"/>
                </a:solidFill>
              </a:rPr>
              <a:t>abuses of spiritual gifts</a:t>
            </a:r>
            <a:endParaRPr lang="en-US" sz="2400" b="1" dirty="0" smtClean="0">
              <a:solidFill>
                <a:srgbClr val="E6B9B8"/>
              </a:solidFill>
            </a:endParaRPr>
          </a:p>
          <a:p>
            <a:pPr marL="228600" indent="0">
              <a:buNone/>
            </a:pPr>
            <a:r>
              <a:rPr lang="en-US" sz="2400" b="1" u="sng" dirty="0" smtClean="0">
                <a:solidFill>
                  <a:srgbClr val="FFFF00"/>
                </a:solidFill>
              </a:rPr>
              <a:t>Ch</a:t>
            </a:r>
            <a:r>
              <a:rPr lang="en-US" sz="2400" b="1" dirty="0" smtClean="0">
                <a:solidFill>
                  <a:srgbClr val="FFFF00"/>
                </a:solidFill>
              </a:rPr>
              <a:t>p</a:t>
            </a:r>
            <a:r>
              <a:rPr lang="en-US" sz="2400" b="1" u="sng" dirty="0" smtClean="0">
                <a:solidFill>
                  <a:srgbClr val="FFFF00"/>
                </a:solidFill>
              </a:rPr>
              <a:t>.15</a:t>
            </a:r>
            <a:r>
              <a:rPr lang="en-US" sz="2400" b="1" dirty="0" smtClean="0">
                <a:solidFill>
                  <a:srgbClr val="FFFFFF"/>
                </a:solidFill>
              </a:rPr>
              <a:t>: some </a:t>
            </a:r>
            <a:r>
              <a:rPr lang="en-US" sz="2400" b="1" i="1" dirty="0" smtClean="0">
                <a:solidFill>
                  <a:srgbClr val="E6B9B8"/>
                </a:solidFill>
              </a:rPr>
              <a:t>did not believe in resurrection</a:t>
            </a:r>
            <a:r>
              <a:rPr lang="en-US" sz="2400" b="1" i="1" dirty="0" smtClean="0">
                <a:solidFill>
                  <a:srgbClr val="FFFFFF"/>
                </a:solidFill>
              </a:rPr>
              <a:t>, </a:t>
            </a:r>
            <a:r>
              <a:rPr lang="en-US" sz="2400" b="1" dirty="0" smtClean="0">
                <a:solidFill>
                  <a:srgbClr val="FFFFFF"/>
                </a:solidFill>
              </a:rPr>
              <a:t>thus </a:t>
            </a:r>
            <a:r>
              <a:rPr lang="en-US" sz="2400" b="1" i="1" dirty="0" smtClean="0">
                <a:solidFill>
                  <a:srgbClr val="E6B9B8"/>
                </a:solidFill>
              </a:rPr>
              <a:t>vain faith</a:t>
            </a:r>
            <a:endParaRPr lang="en-US" sz="2400" b="1" u="sng" dirty="0">
              <a:solidFill>
                <a:srgbClr val="E6B9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187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3518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Now, let’s read together </a:t>
            </a:r>
            <a:r>
              <a:rPr lang="en-US" sz="3200" b="1" u="sng" dirty="0" smtClean="0">
                <a:solidFill>
                  <a:srgbClr val="FFFF00"/>
                </a:solidFill>
              </a:rPr>
              <a:t>1Corinthians 13:4-8a</a:t>
            </a:r>
            <a:endParaRPr lang="en-US" sz="3200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24" y="1187583"/>
            <a:ext cx="8807402" cy="5670417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You’ve read/heard this passage many times</a:t>
            </a:r>
            <a:r>
              <a:rPr lang="en-US" sz="2800" b="1" dirty="0">
                <a:solidFill>
                  <a:srgbClr val="FFFFFF"/>
                </a:solidFill>
              </a:rPr>
              <a:t>,</a:t>
            </a:r>
            <a:r>
              <a:rPr lang="en-US" sz="2800" b="1" dirty="0" smtClean="0">
                <a:solidFill>
                  <a:srgbClr val="FFFFFF"/>
                </a:solidFill>
              </a:rPr>
              <a:t> especially at wedding ceremonies, but...</a:t>
            </a:r>
          </a:p>
          <a:p>
            <a:pPr marL="2286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Is the context of the passage really about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married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“love”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</a:rPr>
              <a:t>since “marriage” hasn’t really been addressed since </a:t>
            </a:r>
            <a:r>
              <a:rPr lang="en-US" sz="2800" b="1" u="sng" dirty="0" smtClean="0">
                <a:solidFill>
                  <a:srgbClr val="FFFF00"/>
                </a:solidFill>
              </a:rPr>
              <a:t>ch</a:t>
            </a:r>
            <a:r>
              <a:rPr lang="en-US" sz="2800" b="1" dirty="0" smtClean="0">
                <a:solidFill>
                  <a:srgbClr val="FFFF00"/>
                </a:solidFill>
              </a:rPr>
              <a:t>p</a:t>
            </a:r>
            <a:r>
              <a:rPr lang="en-US" sz="2800" b="1" u="sng" dirty="0" smtClean="0">
                <a:solidFill>
                  <a:srgbClr val="FFFF00"/>
                </a:solidFill>
              </a:rPr>
              <a:t>.7</a:t>
            </a:r>
            <a:r>
              <a:rPr lang="en-US" sz="2800" b="1" dirty="0" smtClean="0">
                <a:solidFill>
                  <a:srgbClr val="FFFFFF"/>
                </a:solidFill>
              </a:rPr>
              <a:t>?</a:t>
            </a:r>
          </a:p>
          <a:p>
            <a:pPr marL="2286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FFFFFF"/>
                </a:solidFill>
              </a:rPr>
              <a:t>G</a:t>
            </a:r>
            <a:r>
              <a:rPr lang="en-US" sz="2800" b="1" dirty="0" smtClean="0">
                <a:solidFill>
                  <a:srgbClr val="FFFFFF"/>
                </a:solidFill>
              </a:rPr>
              <a:t>ranting the general connection made in </a:t>
            </a:r>
            <a:r>
              <a:rPr lang="en-US" sz="2800" b="1" u="sng" dirty="0" smtClean="0">
                <a:solidFill>
                  <a:srgbClr val="FFFF00"/>
                </a:solidFill>
              </a:rPr>
              <a:t>vv.1-3</a:t>
            </a:r>
            <a:r>
              <a:rPr lang="en-US" sz="2800" b="1" dirty="0" smtClean="0">
                <a:solidFill>
                  <a:srgbClr val="FFFFFF"/>
                </a:solidFill>
              </a:rPr>
              <a:t>, have         </a:t>
            </a:r>
            <a:r>
              <a:rPr lang="en-US" sz="2800" b="1" u="sng" dirty="0" smtClean="0">
                <a:solidFill>
                  <a:srgbClr val="FFFF00"/>
                </a:solidFill>
              </a:rPr>
              <a:t>vv.4-8a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</a:rPr>
              <a:t>ever seemed </a:t>
            </a:r>
            <a:r>
              <a:rPr lang="en-US" sz="28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out of context </a:t>
            </a:r>
            <a:r>
              <a:rPr lang="en-US" sz="2800" b="1" dirty="0" smtClean="0">
                <a:solidFill>
                  <a:srgbClr val="FFFFFF"/>
                </a:solidFill>
              </a:rPr>
              <a:t>to you? </a:t>
            </a:r>
          </a:p>
          <a:p>
            <a:pPr marL="2286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Even considering the obvious link made in </a:t>
            </a:r>
            <a:r>
              <a:rPr lang="en-US" sz="2800" b="1" u="sng" dirty="0" smtClean="0">
                <a:solidFill>
                  <a:srgbClr val="FFFF00"/>
                </a:solidFill>
              </a:rPr>
              <a:t>vv.1-3</a:t>
            </a:r>
            <a:r>
              <a:rPr lang="en-US" sz="2800" b="1" dirty="0" smtClean="0">
                <a:solidFill>
                  <a:srgbClr val="FFFFFF"/>
                </a:solidFill>
              </a:rPr>
              <a:t> that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love 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is the proper motivation </a:t>
            </a:r>
            <a:r>
              <a:rPr lang="en-US" sz="2800" b="1" dirty="0" smtClean="0">
                <a:solidFill>
                  <a:srgbClr val="FFFFFF"/>
                </a:solidFill>
              </a:rPr>
              <a:t>for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the exercise of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spiritual gifts</a:t>
            </a:r>
            <a:r>
              <a:rPr lang="en-US" sz="2800" b="1" i="1" dirty="0" smtClean="0">
                <a:solidFill>
                  <a:srgbClr val="FFFFFF"/>
                </a:solidFill>
              </a:rPr>
              <a:t>, </a:t>
            </a:r>
            <a:r>
              <a:rPr lang="en-US" sz="2800" b="1" dirty="0" smtClean="0">
                <a:solidFill>
                  <a:srgbClr val="FFFFFF"/>
                </a:solidFill>
              </a:rPr>
              <a:t>such a </a:t>
            </a:r>
            <a:r>
              <a:rPr lang="en-US" sz="2800" b="1" i="1" dirty="0" smtClean="0">
                <a:solidFill>
                  <a:srgbClr val="FFFFFF"/>
                </a:solidFill>
              </a:rPr>
              <a:t>complete definition </a:t>
            </a:r>
            <a:r>
              <a:rPr lang="en-US" sz="2800" b="1" dirty="0" smtClean="0">
                <a:solidFill>
                  <a:srgbClr val="FFFFFF"/>
                </a:solidFill>
              </a:rPr>
              <a:t>as</a:t>
            </a:r>
            <a:r>
              <a:rPr lang="en-US" sz="2800" b="1" i="1" dirty="0" smtClean="0">
                <a:solidFill>
                  <a:srgbClr val="FFFFFF"/>
                </a:solidFill>
              </a:rPr>
              <a:t> </a:t>
            </a:r>
            <a:r>
              <a:rPr lang="en-US" sz="2800" b="1" u="sng" dirty="0" smtClean="0">
                <a:solidFill>
                  <a:srgbClr val="FFFF00"/>
                </a:solidFill>
              </a:rPr>
              <a:t>vv.4-8a</a:t>
            </a:r>
            <a:r>
              <a:rPr lang="en-US" sz="2800" b="1" dirty="0" smtClean="0">
                <a:solidFill>
                  <a:srgbClr val="FFFFFF"/>
                </a:solidFill>
              </a:rPr>
              <a:t> provide seems </a:t>
            </a:r>
            <a:r>
              <a:rPr lang="en-US" sz="2800" b="1" dirty="0" smtClean="0">
                <a:solidFill>
                  <a:srgbClr val="E6B9B8"/>
                </a:solidFill>
              </a:rPr>
              <a:t>unnecessary</a:t>
            </a:r>
            <a:r>
              <a:rPr lang="en-US" sz="2800" b="1" dirty="0" smtClean="0">
                <a:solidFill>
                  <a:srgbClr val="FFFFFF"/>
                </a:solidFill>
              </a:rPr>
              <a:t> and </a:t>
            </a:r>
            <a:r>
              <a:rPr lang="en-US" sz="2800" b="1" dirty="0" smtClean="0">
                <a:solidFill>
                  <a:srgbClr val="E6B9B8"/>
                </a:solidFill>
              </a:rPr>
              <a:t>excessive</a:t>
            </a:r>
            <a:r>
              <a:rPr lang="en-US" sz="2800" b="1" dirty="0" smtClean="0">
                <a:solidFill>
                  <a:srgbClr val="FFFFFF"/>
                </a:solidFill>
              </a:rPr>
              <a:t>, </a:t>
            </a:r>
            <a:r>
              <a:rPr lang="en-US" sz="2800" b="1" dirty="0" smtClean="0">
                <a:solidFill>
                  <a:schemeClr val="bg1"/>
                </a:solidFill>
              </a:rPr>
              <a:t>doesn’t it</a:t>
            </a:r>
            <a:r>
              <a:rPr lang="en-US" sz="2800" b="1" dirty="0" smtClean="0">
                <a:solidFill>
                  <a:srgbClr val="FFFFFF"/>
                </a:solidFill>
              </a:rPr>
              <a:t>?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So...</a:t>
            </a:r>
          </a:p>
          <a:p>
            <a:pPr marL="228600" indent="0" algn="ctr">
              <a:buNone/>
            </a:pPr>
            <a:r>
              <a:rPr lang="en-US" b="1" dirty="0" smtClean="0">
                <a:solidFill>
                  <a:srgbClr val="FFFFFF"/>
                </a:solidFill>
              </a:rPr>
              <a:t>Why is it here in </a:t>
            </a:r>
            <a:r>
              <a:rPr lang="en-US" b="1" u="sng" dirty="0" smtClean="0">
                <a:solidFill>
                  <a:srgbClr val="FFFF00"/>
                </a:solidFill>
              </a:rPr>
              <a:t>ch</a:t>
            </a:r>
            <a:r>
              <a:rPr lang="en-US" b="1" dirty="0" smtClean="0">
                <a:solidFill>
                  <a:srgbClr val="FFFF00"/>
                </a:solidFill>
              </a:rPr>
              <a:t>p</a:t>
            </a:r>
            <a:r>
              <a:rPr lang="en-US" b="1" u="sng" dirty="0" smtClean="0">
                <a:solidFill>
                  <a:srgbClr val="FFFF00"/>
                </a:solidFill>
              </a:rPr>
              <a:t>.13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rather than in </a:t>
            </a:r>
            <a:r>
              <a:rPr lang="en-US" b="1" u="sng" dirty="0" smtClean="0">
                <a:solidFill>
                  <a:srgbClr val="FFFF00"/>
                </a:solidFill>
              </a:rPr>
              <a:t>ch</a:t>
            </a:r>
            <a:r>
              <a:rPr lang="en-US" b="1" dirty="0" smtClean="0">
                <a:solidFill>
                  <a:srgbClr val="FFFF00"/>
                </a:solidFill>
              </a:rPr>
              <a:t>p</a:t>
            </a:r>
            <a:r>
              <a:rPr lang="en-US" b="1" u="sng" dirty="0" smtClean="0">
                <a:solidFill>
                  <a:srgbClr val="FFFF00"/>
                </a:solidFill>
              </a:rPr>
              <a:t>.7</a:t>
            </a:r>
            <a:r>
              <a:rPr lang="en-US" b="1" dirty="0" smtClean="0">
                <a:solidFill>
                  <a:srgbClr val="FFFFFF"/>
                </a:solidFill>
              </a:rPr>
              <a:t> (or even in </a:t>
            </a:r>
            <a:r>
              <a:rPr lang="en-US" b="1" u="sng" dirty="0" smtClean="0">
                <a:solidFill>
                  <a:srgbClr val="FFFF00"/>
                </a:solidFill>
              </a:rPr>
              <a:t>E</a:t>
            </a:r>
            <a:r>
              <a:rPr lang="en-US" b="1" dirty="0" smtClean="0">
                <a:solidFill>
                  <a:srgbClr val="FFFF00"/>
                </a:solidFill>
              </a:rPr>
              <a:t>p</a:t>
            </a:r>
            <a:r>
              <a:rPr lang="en-US" b="1" u="sng" dirty="0" smtClean="0">
                <a:solidFill>
                  <a:srgbClr val="FFFF00"/>
                </a:solidFill>
              </a:rPr>
              <a:t>h.5</a:t>
            </a:r>
            <a:r>
              <a:rPr lang="en-US" b="1" dirty="0" smtClean="0">
                <a:solidFill>
                  <a:srgbClr val="FFFFFF"/>
                </a:solidFill>
              </a:rPr>
              <a:t>) where “marriage” </a:t>
            </a:r>
            <a:r>
              <a:rPr lang="en-US" b="1" i="1" dirty="0" smtClean="0">
                <a:solidFill>
                  <a:srgbClr val="FFFFFF"/>
                </a:solidFill>
              </a:rPr>
              <a:t>is</a:t>
            </a:r>
            <a:r>
              <a:rPr lang="en-US" b="1" dirty="0" smtClean="0">
                <a:solidFill>
                  <a:srgbClr val="FFFFFF"/>
                </a:solidFill>
              </a:rPr>
              <a:t> under consideration)?</a:t>
            </a:r>
          </a:p>
        </p:txBody>
      </p:sp>
    </p:spTree>
    <p:extLst>
      <p:ext uri="{BB962C8B-B14F-4D97-AF65-F5344CB8AC3E}">
        <p14:creationId xmlns:p14="http://schemas.microsoft.com/office/powerpoint/2010/main" val="1861131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52528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Because...</a:t>
            </a:r>
            <a:endParaRPr lang="en-US" sz="3200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24" y="752529"/>
            <a:ext cx="8807402" cy="610547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Divine truth reveals in </a:t>
            </a:r>
            <a:r>
              <a:rPr lang="en-US" sz="2800" b="1" u="sng" dirty="0" smtClean="0">
                <a:solidFill>
                  <a:srgbClr val="FFFF00"/>
                </a:solidFill>
              </a:rPr>
              <a:t>Prov.10:12</a:t>
            </a:r>
            <a:r>
              <a:rPr lang="en-US" sz="2800" b="1" dirty="0" smtClean="0">
                <a:solidFill>
                  <a:srgbClr val="FFFFFF"/>
                </a:solidFill>
              </a:rPr>
              <a:t> that 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“love covers all transgressions”  </a:t>
            </a:r>
            <a:r>
              <a:rPr lang="en-US" sz="2800" b="1" dirty="0" smtClean="0">
                <a:solidFill>
                  <a:srgbClr val="FFFFFF"/>
                </a:solidFill>
              </a:rPr>
              <a:t>and </a:t>
            </a:r>
            <a:r>
              <a:rPr lang="en-US" sz="2800" b="1" i="1" dirty="0" smtClean="0">
                <a:solidFill>
                  <a:srgbClr val="C6D9F1"/>
                </a:solidFill>
              </a:rPr>
              <a:t>“a multitude of sins.” </a:t>
            </a:r>
            <a:r>
              <a:rPr lang="en-US" sz="2800" b="1" u="sng" dirty="0" smtClean="0">
                <a:solidFill>
                  <a:srgbClr val="FFFF00"/>
                </a:solidFill>
              </a:rPr>
              <a:t>1Pet.4:8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2286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“Does this mean that if I just ‘love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’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everyone I don’t have to repent of my specific sin(s)?” </a:t>
            </a:r>
            <a:r>
              <a:rPr lang="en-US" sz="2800" b="1" dirty="0" smtClean="0">
                <a:solidFill>
                  <a:srgbClr val="FFFFFF"/>
                </a:solidFill>
              </a:rPr>
              <a:t> Of course not, passages like </a:t>
            </a:r>
            <a:r>
              <a:rPr lang="en-US" sz="2800" b="1" u="sng" dirty="0" smtClean="0">
                <a:solidFill>
                  <a:srgbClr val="FFFF00"/>
                </a:solidFill>
              </a:rPr>
              <a:t>Luke 24:47</a:t>
            </a:r>
            <a:r>
              <a:rPr lang="en-US" sz="2800" b="1" dirty="0">
                <a:solidFill>
                  <a:srgbClr val="FFFFFF"/>
                </a:solidFill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</a:rPr>
              <a:t>and </a:t>
            </a:r>
            <a:r>
              <a:rPr lang="en-US" sz="2800" b="1" u="sng" dirty="0" smtClean="0">
                <a:solidFill>
                  <a:srgbClr val="FFFF00"/>
                </a:solidFill>
              </a:rPr>
              <a:t>Acts 17:30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</a:rPr>
              <a:t>require such of everyone.</a:t>
            </a:r>
            <a:r>
              <a:rPr lang="en-US" sz="2800" b="1" dirty="0" smtClean="0">
                <a:solidFill>
                  <a:srgbClr val="FFFFFF"/>
                </a:solidFill>
              </a:rPr>
              <a:t>   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But think back to all those sins with which the Corinthians were charged.  What </a:t>
            </a:r>
            <a:r>
              <a:rPr lang="en-US" sz="28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connects</a:t>
            </a:r>
            <a:r>
              <a:rPr lang="en-US" sz="2800" b="1" i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</a:rPr>
              <a:t>every one of those sins listed in </a:t>
            </a:r>
            <a:r>
              <a:rPr lang="en-US" sz="2800" b="1" u="sng" dirty="0" smtClean="0">
                <a:solidFill>
                  <a:srgbClr val="FFFF00"/>
                </a:solidFill>
              </a:rPr>
              <a:t>1Cor.1 - 15</a:t>
            </a:r>
            <a:r>
              <a:rPr lang="en-US" sz="2800" b="1" dirty="0" smtClean="0">
                <a:solidFill>
                  <a:srgbClr val="FFFFFF"/>
                </a:solidFill>
              </a:rPr>
              <a:t>?  (What is the </a:t>
            </a:r>
            <a:r>
              <a:rPr lang="en-US" sz="2800" b="1" i="1" dirty="0" smtClean="0">
                <a:solidFill>
                  <a:srgbClr val="FFFFFF"/>
                </a:solidFill>
              </a:rPr>
              <a:t>common denominator?</a:t>
            </a:r>
            <a:r>
              <a:rPr lang="en-US" sz="2800" b="1" dirty="0" smtClean="0">
                <a:solidFill>
                  <a:srgbClr val="FFFFFF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Is it not that:</a:t>
            </a:r>
          </a:p>
          <a:p>
            <a:pPr marL="457200" indent="-274320"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FFFFFF"/>
                </a:solidFill>
              </a:rPr>
              <a:t>they 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failed</a:t>
            </a:r>
            <a:r>
              <a:rPr lang="en-US" sz="2800" b="1" dirty="0" smtClean="0">
                <a:solidFill>
                  <a:srgbClr val="FFFFFF"/>
                </a:solidFill>
              </a:rPr>
              <a:t> to </a:t>
            </a:r>
            <a:r>
              <a:rPr lang="en-US" sz="2800" b="1" i="1" dirty="0" smtClean="0">
                <a:solidFill>
                  <a:srgbClr val="C6D9F1"/>
                </a:solidFill>
              </a:rPr>
              <a:t>love </a:t>
            </a:r>
            <a:r>
              <a:rPr lang="en-US" sz="2800" b="1" i="1" u="sng" dirty="0" smtClean="0">
                <a:solidFill>
                  <a:srgbClr val="C6D9F1"/>
                </a:solidFill>
              </a:rPr>
              <a:t>God</a:t>
            </a:r>
            <a:r>
              <a:rPr lang="en-US" sz="2800" b="1" dirty="0" smtClean="0">
                <a:solidFill>
                  <a:srgbClr val="C6D9F1"/>
                </a:solidFill>
              </a:rPr>
              <a:t> </a:t>
            </a:r>
            <a:r>
              <a:rPr lang="en-US" sz="2800" b="1" i="1" dirty="0" smtClean="0">
                <a:solidFill>
                  <a:srgbClr val="C6D9F1"/>
                </a:solidFill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</a:rPr>
              <a:t>above </a:t>
            </a:r>
            <a:r>
              <a:rPr lang="en-US" sz="2800" b="1" i="1" dirty="0" smtClean="0">
                <a:solidFill>
                  <a:srgbClr val="E6B9B8"/>
                </a:solidFill>
              </a:rPr>
              <a:t>idols </a:t>
            </a:r>
            <a:r>
              <a:rPr lang="en-US" sz="2800" b="1" dirty="0" smtClean="0">
                <a:solidFill>
                  <a:srgbClr val="FFFFFF"/>
                </a:solidFill>
              </a:rPr>
              <a:t>and </a:t>
            </a:r>
            <a:r>
              <a:rPr lang="en-US" sz="2800" b="1" i="1" dirty="0" smtClean="0">
                <a:solidFill>
                  <a:srgbClr val="E6B9B8"/>
                </a:solidFill>
              </a:rPr>
              <a:t>self</a:t>
            </a:r>
            <a:r>
              <a:rPr lang="en-US" sz="2800" b="1" i="1" dirty="0">
                <a:solidFill>
                  <a:srgbClr val="FFFFFF"/>
                </a:solidFill>
              </a:rPr>
              <a:t>;</a:t>
            </a:r>
            <a:endParaRPr lang="en-US" sz="2800" b="1" i="1" dirty="0" smtClean="0">
              <a:solidFill>
                <a:srgbClr val="FFFFFF"/>
              </a:solidFill>
            </a:endParaRPr>
          </a:p>
          <a:p>
            <a:pPr marL="457200" indent="-274320"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FFFFFF"/>
                </a:solidFill>
              </a:rPr>
              <a:t>they </a:t>
            </a:r>
            <a:r>
              <a:rPr lang="en-US" sz="2800" b="1" dirty="0" smtClean="0">
                <a:solidFill>
                  <a:srgbClr val="E6B9B8"/>
                </a:solidFill>
              </a:rPr>
              <a:t>failed</a:t>
            </a:r>
            <a:r>
              <a:rPr lang="en-US" sz="2800" b="1" dirty="0" smtClean="0">
                <a:solidFill>
                  <a:srgbClr val="FFFFFF"/>
                </a:solidFill>
              </a:rPr>
              <a:t> to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love </a:t>
            </a:r>
            <a:r>
              <a:rPr lang="en-US" sz="2800" b="1" i="1" u="sn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His Word</a:t>
            </a:r>
            <a:r>
              <a:rPr lang="en-US" sz="2800" b="1" u="sn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</a:rPr>
              <a:t>above </a:t>
            </a:r>
            <a:r>
              <a:rPr lang="en-US" sz="2800" b="1" i="1" dirty="0" smtClean="0">
                <a:solidFill>
                  <a:srgbClr val="E6B9B8"/>
                </a:solidFill>
              </a:rPr>
              <a:t>worldly wisdom </a:t>
            </a:r>
            <a:r>
              <a:rPr lang="en-US" sz="2800" b="1" dirty="0" smtClean="0">
                <a:solidFill>
                  <a:srgbClr val="FFFFFF"/>
                </a:solidFill>
              </a:rPr>
              <a:t>and</a:t>
            </a:r>
            <a:r>
              <a:rPr lang="en-US" sz="2800" b="1" dirty="0" smtClean="0">
                <a:solidFill>
                  <a:srgbClr val="E6B9B8"/>
                </a:solidFill>
              </a:rPr>
              <a:t> </a:t>
            </a:r>
            <a:r>
              <a:rPr lang="en-US" sz="2800" b="1" i="1" dirty="0" smtClean="0">
                <a:solidFill>
                  <a:srgbClr val="E6B9B8"/>
                </a:solidFill>
              </a:rPr>
              <a:t>self-serving desires</a:t>
            </a:r>
            <a:r>
              <a:rPr lang="en-US" sz="2800" b="1" i="1" dirty="0" smtClean="0">
                <a:solidFill>
                  <a:srgbClr val="FFFFFF"/>
                </a:solidFill>
              </a:rPr>
              <a:t>; </a:t>
            </a:r>
            <a:r>
              <a:rPr lang="en-US" sz="2800" b="1" dirty="0" smtClean="0">
                <a:solidFill>
                  <a:srgbClr val="FFFFFF"/>
                </a:solidFill>
              </a:rPr>
              <a:t>and,</a:t>
            </a:r>
            <a:endParaRPr lang="en-US" sz="2800" b="1" i="1" dirty="0" smtClean="0">
              <a:solidFill>
                <a:srgbClr val="FFFFFF"/>
              </a:solidFill>
            </a:endParaRPr>
          </a:p>
          <a:p>
            <a:pPr marL="457200" indent="-274320"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FFFFFF"/>
                </a:solidFill>
              </a:rPr>
              <a:t>they </a:t>
            </a:r>
            <a:r>
              <a:rPr lang="en-US" sz="2800" b="1" dirty="0" smtClean="0">
                <a:solidFill>
                  <a:srgbClr val="E6B9B8"/>
                </a:solidFill>
              </a:rPr>
              <a:t>failed</a:t>
            </a:r>
            <a:r>
              <a:rPr lang="en-US" sz="2800" b="1" dirty="0" smtClean="0">
                <a:solidFill>
                  <a:srgbClr val="FFFFFF"/>
                </a:solidFill>
              </a:rPr>
              <a:t> to </a:t>
            </a:r>
            <a:r>
              <a:rPr lang="en-US" sz="2800" b="1" i="1" dirty="0" smtClean="0">
                <a:solidFill>
                  <a:srgbClr val="C6D9F1"/>
                </a:solidFill>
              </a:rPr>
              <a:t>love </a:t>
            </a:r>
            <a:r>
              <a:rPr lang="en-US" sz="2800" b="1" i="1" u="sng" dirty="0" smtClean="0">
                <a:solidFill>
                  <a:srgbClr val="C6D9F1"/>
                </a:solidFill>
              </a:rPr>
              <a:t>One Another</a:t>
            </a:r>
            <a:r>
              <a:rPr lang="en-US" sz="2800" b="1" dirty="0" smtClean="0">
                <a:solidFill>
                  <a:srgbClr val="C6D9F1"/>
                </a:solidFill>
              </a:rPr>
              <a:t> </a:t>
            </a:r>
            <a:r>
              <a:rPr lang="en-US" sz="2800" b="1" i="1" dirty="0" smtClean="0">
                <a:solidFill>
                  <a:srgbClr val="C6D9F1"/>
                </a:solidFill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</a:rPr>
              <a:t>with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true, biblical love </a:t>
            </a:r>
            <a:r>
              <a:rPr lang="en-US" sz="2800" b="1" dirty="0" smtClean="0">
                <a:solidFill>
                  <a:schemeClr val="bg1"/>
                </a:solidFill>
              </a:rPr>
              <a:t>(as God had loved them) </a:t>
            </a:r>
            <a:r>
              <a:rPr lang="en-US" sz="2800" b="1" dirty="0" smtClean="0">
                <a:solidFill>
                  <a:srgbClr val="C6D9F1"/>
                </a:solidFill>
              </a:rPr>
              <a:t>as defined in </a:t>
            </a:r>
            <a:r>
              <a:rPr lang="en-US" sz="2800" b="1" u="sng" dirty="0" smtClean="0">
                <a:solidFill>
                  <a:srgbClr val="FFFF00"/>
                </a:solidFill>
              </a:rPr>
              <a:t>1Cor.13:4-8a</a:t>
            </a:r>
            <a:r>
              <a:rPr lang="en-US" sz="2800" b="1" dirty="0" smtClean="0">
                <a:solidFill>
                  <a:srgbClr val="FFFFFF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76941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52528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So </a:t>
            </a:r>
            <a:r>
              <a:rPr lang="en-US" sz="3200" b="1" dirty="0" smtClean="0">
                <a:solidFill>
                  <a:srgbClr val="FFFF00"/>
                </a:solidFill>
              </a:rPr>
              <a:t>if</a:t>
            </a:r>
            <a:r>
              <a:rPr lang="en-US" sz="3200" b="1" dirty="0" smtClean="0">
                <a:solidFill>
                  <a:schemeClr val="bg1"/>
                </a:solidFill>
              </a:rPr>
              <a:t>...</a:t>
            </a:r>
            <a:endParaRPr lang="en-US" sz="3200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24" y="752529"/>
            <a:ext cx="8807402" cy="610547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FFFFFF"/>
                </a:solidFill>
              </a:rPr>
              <a:t>A</a:t>
            </a:r>
            <a:r>
              <a:rPr lang="en-US" sz="2800" b="1" dirty="0" smtClean="0">
                <a:solidFill>
                  <a:srgbClr val="FFFFFF"/>
                </a:solidFill>
              </a:rPr>
              <a:t>ll of these various sins and their subsequent “problems” were caused by a </a:t>
            </a:r>
            <a:r>
              <a:rPr lang="en-US" sz="28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failure 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of the Corinthian brethren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to</a:t>
            </a:r>
            <a:r>
              <a:rPr lang="en-US" sz="28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rgbClr val="C6D9F1"/>
                </a:solidFill>
              </a:rPr>
              <a:t>truly love God</a:t>
            </a:r>
            <a:r>
              <a:rPr lang="en-US" sz="2800" b="1" i="1" dirty="0" smtClean="0">
                <a:solidFill>
                  <a:srgbClr val="FFFFFF"/>
                </a:solidFill>
              </a:rPr>
              <a:t>,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His Word</a:t>
            </a:r>
            <a:r>
              <a:rPr lang="en-US" sz="2800" b="1" i="1" dirty="0" smtClean="0">
                <a:solidFill>
                  <a:srgbClr val="FFFFFF"/>
                </a:solidFill>
              </a:rPr>
              <a:t>, </a:t>
            </a:r>
            <a:r>
              <a:rPr lang="en-US" sz="2800" b="1" dirty="0" smtClean="0">
                <a:solidFill>
                  <a:srgbClr val="FFFFFF"/>
                </a:solidFill>
              </a:rPr>
              <a:t>and/or </a:t>
            </a:r>
            <a:r>
              <a:rPr lang="en-US" sz="2800" b="1" i="1" dirty="0" smtClean="0">
                <a:solidFill>
                  <a:srgbClr val="C6D9F1"/>
                </a:solidFill>
              </a:rPr>
              <a:t>One Another</a:t>
            </a:r>
            <a:r>
              <a:rPr lang="en-US" sz="2800" b="1" i="1" dirty="0" smtClean="0">
                <a:solidFill>
                  <a:srgbClr val="FFFFFF"/>
                </a:solidFill>
              </a:rPr>
              <a:t>,  </a:t>
            </a:r>
            <a:r>
              <a:rPr lang="en-US" sz="2800" b="1" dirty="0" smtClean="0">
                <a:solidFill>
                  <a:srgbClr val="FFFF00"/>
                </a:solidFill>
              </a:rPr>
              <a:t>then</a:t>
            </a:r>
            <a:r>
              <a:rPr lang="en-US" sz="2800" b="1" dirty="0" smtClean="0">
                <a:solidFill>
                  <a:srgbClr val="FFFFFF"/>
                </a:solidFill>
              </a:rPr>
              <a:t>...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2286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Couldn’t any of my/our sins and their subsequent “problems” be a result of the same </a:t>
            </a:r>
            <a:r>
              <a:rPr lang="en-US" sz="28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failure </a:t>
            </a:r>
            <a:r>
              <a:rPr lang="en-US" sz="2800" b="1" dirty="0" smtClean="0">
                <a:solidFill>
                  <a:srgbClr val="FFFFFF"/>
                </a:solidFill>
              </a:rPr>
              <a:t>to</a:t>
            </a:r>
            <a:r>
              <a:rPr lang="en-US" sz="28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love God</a:t>
            </a:r>
            <a:r>
              <a:rPr lang="en-US" sz="2800" b="1" i="1" dirty="0" smtClean="0">
                <a:solidFill>
                  <a:srgbClr val="FFFFFF"/>
                </a:solidFill>
              </a:rPr>
              <a:t>,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His Word</a:t>
            </a:r>
            <a:r>
              <a:rPr lang="en-US" sz="2800" b="1" i="1" dirty="0" smtClean="0">
                <a:solidFill>
                  <a:srgbClr val="FFFFFF"/>
                </a:solidFill>
              </a:rPr>
              <a:t>,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</a:rPr>
              <a:t>and/or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One Another</a:t>
            </a:r>
            <a:r>
              <a:rPr lang="en-US" sz="2800" b="1" i="1" dirty="0" smtClean="0">
                <a:solidFill>
                  <a:schemeClr val="bg1"/>
                </a:solidFill>
              </a:rPr>
              <a:t>?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endParaRPr lang="en-US" sz="28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Yep, I think so!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And </a:t>
            </a:r>
            <a:r>
              <a:rPr lang="en-US" sz="2800" b="1" dirty="0" smtClean="0">
                <a:solidFill>
                  <a:srgbClr val="FFFF00"/>
                </a:solidFill>
              </a:rPr>
              <a:t>if</a:t>
            </a:r>
            <a:r>
              <a:rPr lang="en-US" sz="2800" b="1" dirty="0" smtClean="0">
                <a:solidFill>
                  <a:srgbClr val="FFFFFF"/>
                </a:solidFill>
              </a:rPr>
              <a:t> my/our sin and subsequent problems stem from a 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failure</a:t>
            </a:r>
            <a:r>
              <a:rPr lang="en-US" sz="2800" b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to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love God</a:t>
            </a:r>
            <a:r>
              <a:rPr lang="en-US" sz="2800" b="1" i="1" dirty="0" smtClean="0">
                <a:solidFill>
                  <a:srgbClr val="FFFFFF"/>
                </a:solidFill>
              </a:rPr>
              <a:t>, </a:t>
            </a:r>
            <a:r>
              <a:rPr lang="en-US" sz="2800" b="1" i="1" dirty="0" smtClean="0">
                <a:solidFill>
                  <a:srgbClr val="C6D9F1"/>
                </a:solidFill>
              </a:rPr>
              <a:t>His Word</a:t>
            </a:r>
            <a:r>
              <a:rPr lang="en-US" sz="2800" b="1" i="1" dirty="0" smtClean="0">
                <a:solidFill>
                  <a:srgbClr val="FFFFFF"/>
                </a:solidFill>
              </a:rPr>
              <a:t>, </a:t>
            </a:r>
            <a:r>
              <a:rPr lang="en-US" sz="2800" b="1" dirty="0" smtClean="0">
                <a:solidFill>
                  <a:srgbClr val="FFFFFF"/>
                </a:solidFill>
              </a:rPr>
              <a:t>and </a:t>
            </a:r>
            <a:r>
              <a:rPr lang="en-US" sz="2800" b="1" i="1" dirty="0" smtClean="0">
                <a:solidFill>
                  <a:srgbClr val="C6D9F1"/>
                </a:solidFill>
              </a:rPr>
              <a:t>One Another </a:t>
            </a:r>
            <a:r>
              <a:rPr lang="en-US" sz="2800" b="1" dirty="0" smtClean="0">
                <a:solidFill>
                  <a:srgbClr val="FFFFFF"/>
                </a:solidFill>
              </a:rPr>
              <a:t>as we should...</a:t>
            </a:r>
          </a:p>
          <a:p>
            <a:pPr marL="4000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FFFF00"/>
                </a:solidFill>
              </a:rPr>
              <a:t>Then</a:t>
            </a:r>
            <a:r>
              <a:rPr lang="en-US" b="1" dirty="0" smtClean="0">
                <a:solidFill>
                  <a:srgbClr val="FFFFFF"/>
                </a:solidFill>
              </a:rPr>
              <a:t> wouldn’t a better understanding of the </a:t>
            </a:r>
            <a:r>
              <a:rPr lang="en-US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real 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meaning </a:t>
            </a:r>
            <a:r>
              <a:rPr lang="en-US" b="1" dirty="0" smtClean="0">
                <a:solidFill>
                  <a:srgbClr val="FFFFFF"/>
                </a:solidFill>
              </a:rPr>
              <a:t>of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true, biblical love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u="sng" dirty="0" smtClean="0">
                <a:solidFill>
                  <a:srgbClr val="FFFF00"/>
                </a:solidFill>
              </a:rPr>
              <a:t>1Cor.13:4-8a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help to </a:t>
            </a:r>
            <a:r>
              <a:rPr lang="en-US" b="1" i="1" dirty="0" smtClean="0">
                <a:solidFill>
                  <a:srgbClr val="C6D9F1"/>
                </a:solidFill>
              </a:rPr>
              <a:t>correct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and thus </a:t>
            </a:r>
            <a:r>
              <a:rPr lang="en-US" b="1" i="1" dirty="0" smtClean="0">
                <a:solidFill>
                  <a:srgbClr val="C6D9F1"/>
                </a:solidFill>
              </a:rPr>
              <a:t>“cover” </a:t>
            </a:r>
            <a:r>
              <a:rPr lang="en-US" b="1" dirty="0" smtClean="0">
                <a:solidFill>
                  <a:srgbClr val="FFFF00"/>
                </a:solidFill>
              </a:rPr>
              <a:t>my/our sins </a:t>
            </a:r>
            <a:r>
              <a:rPr lang="en-US" b="1" dirty="0" smtClean="0">
                <a:solidFill>
                  <a:schemeClr val="bg1"/>
                </a:solidFill>
              </a:rPr>
              <a:t>and</a:t>
            </a:r>
            <a:r>
              <a:rPr lang="en-US" b="1" dirty="0" smtClean="0">
                <a:solidFill>
                  <a:srgbClr val="FFFF00"/>
                </a:solidFill>
              </a:rPr>
              <a:t> problems</a:t>
            </a:r>
            <a:r>
              <a:rPr lang="en-US" b="1" dirty="0" smtClean="0">
                <a:solidFill>
                  <a:srgbClr val="FFFFFF"/>
                </a:solidFill>
              </a:rPr>
              <a:t>?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C3D69B"/>
                </a:solidFill>
              </a:rPr>
              <a:t>Yep, I think it would!</a:t>
            </a:r>
          </a:p>
        </p:txBody>
      </p:sp>
    </p:spTree>
    <p:extLst>
      <p:ext uri="{BB962C8B-B14F-4D97-AF65-F5344CB8AC3E}">
        <p14:creationId xmlns:p14="http://schemas.microsoft.com/office/powerpoint/2010/main" val="1049188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05824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Therefore, </a:t>
            </a:r>
            <a:r>
              <a:rPr lang="en-US" sz="3200" b="1" dirty="0" smtClean="0">
                <a:solidFill>
                  <a:srgbClr val="FFFFFF"/>
                </a:solidFill>
              </a:rPr>
              <a:t>We must learn to</a:t>
            </a:r>
            <a:r>
              <a:rPr lang="en-US" sz="32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b="1" i="1" dirty="0" smtClean="0">
                <a:solidFill>
                  <a:srgbClr val="C6D9F1"/>
                </a:solidFill>
              </a:rPr>
              <a:t>truly “love” </a:t>
            </a:r>
            <a:r>
              <a:rPr lang="en-US" sz="3200" b="1" i="1" u="sng" dirty="0" smtClean="0">
                <a:solidFill>
                  <a:srgbClr val="C6D9F1"/>
                </a:solidFill>
              </a:rPr>
              <a:t>God</a:t>
            </a:r>
            <a:r>
              <a:rPr lang="en-US" sz="3200" b="1" i="1" dirty="0" smtClean="0">
                <a:solidFill>
                  <a:schemeClr val="bg1"/>
                </a:solidFill>
              </a:rPr>
              <a:t>,</a:t>
            </a:r>
            <a:r>
              <a:rPr lang="en-US" sz="32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His </a:t>
            </a:r>
            <a:r>
              <a:rPr lang="en-US" sz="3200" b="1" i="1" u="sn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Word</a:t>
            </a:r>
            <a:r>
              <a:rPr lang="en-US" sz="3200" b="1" i="1" dirty="0" smtClean="0">
                <a:solidFill>
                  <a:srgbClr val="FFFFFF"/>
                </a:solidFill>
              </a:rPr>
              <a:t>, </a:t>
            </a:r>
            <a:r>
              <a:rPr lang="en-US" sz="3200" b="1" dirty="0" smtClean="0">
                <a:solidFill>
                  <a:srgbClr val="FFFFFF"/>
                </a:solidFill>
              </a:rPr>
              <a:t>and/or </a:t>
            </a:r>
            <a:r>
              <a:rPr lang="en-US" sz="3200" b="1" i="1" u="sng" dirty="0" smtClean="0">
                <a:solidFill>
                  <a:srgbClr val="C6D9F1"/>
                </a:solidFill>
              </a:rPr>
              <a:t>One Anothe</a:t>
            </a:r>
            <a:r>
              <a:rPr lang="en-US" sz="3200" b="1" i="1" dirty="0" smtClean="0">
                <a:solidFill>
                  <a:srgbClr val="C6D9F1"/>
                </a:solidFill>
              </a:rPr>
              <a:t>r</a:t>
            </a:r>
            <a:r>
              <a:rPr lang="en-US" sz="3200" b="1" i="1" dirty="0" smtClean="0">
                <a:solidFill>
                  <a:srgbClr val="FFFFFF"/>
                </a:solidFill>
              </a:rPr>
              <a:t>:  </a:t>
            </a:r>
            <a:r>
              <a:rPr lang="en-US" sz="3200" dirty="0" smtClean="0">
                <a:solidFill>
                  <a:srgbClr val="FFFFFF"/>
                </a:solidFill>
              </a:rPr>
              <a:t>(</a:t>
            </a:r>
            <a:r>
              <a:rPr lang="en-US" sz="3200" u="sng" dirty="0" smtClean="0">
                <a:solidFill>
                  <a:srgbClr val="FFFF00"/>
                </a:solidFill>
              </a:rPr>
              <a:t>1Cor.13:4-8a</a:t>
            </a:r>
            <a:r>
              <a:rPr lang="en-US" sz="3200" dirty="0" smtClean="0">
                <a:solidFill>
                  <a:srgbClr val="FFFFFF"/>
                </a:solidFill>
              </a:rPr>
              <a:t>)</a:t>
            </a:r>
            <a:endParaRPr lang="en-US" sz="3200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24" y="1164067"/>
            <a:ext cx="8807402" cy="5693934"/>
          </a:xfrm>
        </p:spPr>
        <p:txBody>
          <a:bodyPr>
            <a:normAutofit fontScale="85000" lnSpcReduction="10000"/>
          </a:bodyPr>
          <a:lstStyle/>
          <a:p>
            <a:pPr marL="685800" indent="-45720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Patiently</a:t>
            </a:r>
          </a:p>
          <a:p>
            <a:pPr marL="685800" indent="-45720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with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Kindness</a:t>
            </a:r>
          </a:p>
          <a:p>
            <a:pPr marL="685800" indent="-45720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without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Jealousy, Bragging, 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or </a:t>
            </a:r>
            <a:r>
              <a:rPr lang="en-US" sz="28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Arrogance</a:t>
            </a:r>
          </a:p>
          <a:p>
            <a:pPr marL="685800" indent="-45720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Gracefully </a:t>
            </a:r>
            <a:r>
              <a:rPr lang="en-US" sz="2800" b="1" dirty="0" smtClean="0">
                <a:solidFill>
                  <a:srgbClr val="FFFFFF"/>
                </a:solidFill>
              </a:rPr>
              <a:t>(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unbecomingly </a:t>
            </a:r>
            <a:r>
              <a:rPr lang="en-US" sz="2800" b="1" dirty="0" smtClean="0">
                <a:solidFill>
                  <a:srgbClr val="FFFFFF"/>
                </a:solidFill>
              </a:rPr>
              <a:t>means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disgracefully</a:t>
            </a:r>
            <a:r>
              <a:rPr lang="en-US" sz="2800" b="1" dirty="0" smtClean="0">
                <a:solidFill>
                  <a:srgbClr val="FFFFFF"/>
                </a:solidFill>
              </a:rPr>
              <a:t>)</a:t>
            </a:r>
          </a:p>
          <a:p>
            <a:pPr marL="685800" indent="-45720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Selflessly </a:t>
            </a:r>
            <a:r>
              <a:rPr lang="en-US" sz="2800" b="1" dirty="0" smtClean="0">
                <a:solidFill>
                  <a:srgbClr val="FFFFFF"/>
                </a:solidFill>
              </a:rPr>
              <a:t>(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does not seek its own</a:t>
            </a:r>
            <a:r>
              <a:rPr lang="en-US" sz="2800" b="1" dirty="0" smtClean="0">
                <a:solidFill>
                  <a:srgbClr val="FFFFFF"/>
                </a:solidFill>
              </a:rPr>
              <a:t>)</a:t>
            </a:r>
            <a:endParaRPr lang="en-US" sz="2800" b="1" i="1" dirty="0" smtClean="0">
              <a:solidFill>
                <a:srgbClr val="FFFFFF"/>
              </a:solidFill>
            </a:endParaRPr>
          </a:p>
          <a:p>
            <a:pPr marL="685800" indent="-45720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without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undue sensitivity </a:t>
            </a:r>
            <a:r>
              <a:rPr lang="en-US" sz="2800" b="1" dirty="0" smtClean="0">
                <a:solidFill>
                  <a:schemeClr val="bg1"/>
                </a:solidFill>
              </a:rPr>
              <a:t>(</a:t>
            </a:r>
            <a:r>
              <a:rPr lang="en-US" sz="2800" b="1" dirty="0" smtClean="0">
                <a:solidFill>
                  <a:srgbClr val="E6B9B8"/>
                </a:solidFill>
              </a:rPr>
              <a:t>not </a:t>
            </a:r>
            <a:r>
              <a:rPr lang="en-US" sz="28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easily provoked</a:t>
            </a:r>
            <a:r>
              <a:rPr lang="en-US" sz="2800" b="1" dirty="0" smtClean="0">
                <a:solidFill>
                  <a:schemeClr val="bg1"/>
                </a:solidFill>
              </a:rPr>
              <a:t>)</a:t>
            </a:r>
          </a:p>
          <a:p>
            <a:pPr marL="685800" indent="-45720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without</a:t>
            </a:r>
            <a:r>
              <a:rPr lang="en-US" sz="28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rgbClr val="E6B9B8"/>
                </a:solidFill>
              </a:rPr>
              <a:t>‘</a:t>
            </a:r>
            <a:r>
              <a:rPr lang="en-US" sz="28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keeping score’ of wrongs suffered</a:t>
            </a:r>
          </a:p>
          <a:p>
            <a:pPr marL="685800" indent="-45720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800" b="1" dirty="0" smtClean="0">
                <a:solidFill>
                  <a:schemeClr val="bg1"/>
                </a:solidFill>
              </a:rPr>
              <a:t>without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rejoicing in unrighteousness</a:t>
            </a:r>
          </a:p>
          <a:p>
            <a:pPr marL="685800" indent="-45720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with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rejoicing in truth</a:t>
            </a:r>
            <a:r>
              <a:rPr lang="en-US" sz="2800" b="1" i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</a:rPr>
              <a:t>(and therefore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righteousness</a:t>
            </a:r>
            <a:r>
              <a:rPr lang="en-US" sz="2800" b="1" dirty="0" smtClean="0">
                <a:solidFill>
                  <a:srgbClr val="FFFFFF"/>
                </a:solidFill>
              </a:rPr>
              <a:t>)</a:t>
            </a:r>
          </a:p>
          <a:p>
            <a:pPr marL="685800" indent="-45720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by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Bearing All Things </a:t>
            </a:r>
            <a:r>
              <a:rPr lang="en-US" sz="2800" b="1" dirty="0" smtClean="0">
                <a:solidFill>
                  <a:schemeClr val="bg1"/>
                </a:solidFill>
              </a:rPr>
              <a:t>(</a:t>
            </a:r>
            <a:r>
              <a:rPr lang="en-US" sz="2800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stego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</a:rPr>
              <a:t>here means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to protect </a:t>
            </a:r>
            <a:r>
              <a:rPr lang="en-US" sz="2800" b="1" dirty="0" smtClean="0">
                <a:solidFill>
                  <a:srgbClr val="FFFFFF"/>
                </a:solidFill>
              </a:rPr>
              <a:t>or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keep by 	covering, to preserve</a:t>
            </a:r>
            <a:r>
              <a:rPr lang="en-US" sz="2800" b="1" dirty="0" smtClean="0">
                <a:solidFill>
                  <a:srgbClr val="FFFFFF"/>
                </a:solidFill>
              </a:rPr>
              <a:t>), </a:t>
            </a:r>
            <a:r>
              <a:rPr lang="en-US" sz="2800" u="sng" dirty="0" smtClean="0">
                <a:solidFill>
                  <a:srgbClr val="FFFF00"/>
                </a:solidFill>
              </a:rPr>
              <a:t>cf. Prov.10:12</a:t>
            </a:r>
            <a:r>
              <a:rPr lang="en-US" sz="2800" dirty="0" smtClean="0">
                <a:solidFill>
                  <a:srgbClr val="FFFFFF"/>
                </a:solidFill>
              </a:rPr>
              <a:t>; </a:t>
            </a:r>
            <a:r>
              <a:rPr lang="en-US" sz="2800" u="sng" dirty="0" smtClean="0">
                <a:solidFill>
                  <a:srgbClr val="FFFF00"/>
                </a:solidFill>
              </a:rPr>
              <a:t>1Pet.4:8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685800" indent="-45720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by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Believing All Things  </a:t>
            </a:r>
            <a:r>
              <a:rPr lang="en-US" sz="2800" b="1" dirty="0" smtClean="0">
                <a:solidFill>
                  <a:srgbClr val="FFFFFF"/>
                </a:solidFill>
              </a:rPr>
              <a:t>(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trusting, 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to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commit one’s trust</a:t>
            </a:r>
            <a:r>
              <a:rPr lang="en-US" sz="2800" b="1" dirty="0" smtClean="0">
                <a:solidFill>
                  <a:srgbClr val="FFFFFF"/>
                </a:solidFill>
              </a:rPr>
              <a:t>)</a:t>
            </a:r>
          </a:p>
          <a:p>
            <a:pPr marL="685800" indent="-45720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by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Hoping All Things </a:t>
            </a:r>
            <a:r>
              <a:rPr lang="en-US" sz="2800" b="1" dirty="0" smtClean="0">
                <a:solidFill>
                  <a:srgbClr val="FFFFFF"/>
                </a:solidFill>
              </a:rPr>
              <a:t>(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to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wait 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with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joy 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and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confidence</a:t>
            </a:r>
            <a:r>
              <a:rPr lang="en-US" sz="2800" b="1" dirty="0" smtClean="0">
                <a:solidFill>
                  <a:srgbClr val="FFFFFF"/>
                </a:solidFill>
              </a:rPr>
              <a:t>)</a:t>
            </a:r>
            <a:endParaRPr lang="en-US" sz="2800" b="1" i="1" dirty="0" smtClean="0">
              <a:solidFill>
                <a:srgbClr val="FFFFFF"/>
              </a:solidFill>
            </a:endParaRPr>
          </a:p>
          <a:p>
            <a:pPr marL="685800" indent="-45720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by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Enduring All Things </a:t>
            </a:r>
            <a:r>
              <a:rPr lang="en-US" sz="2800" b="1" dirty="0" smtClean="0">
                <a:solidFill>
                  <a:srgbClr val="FFFFFF"/>
                </a:solidFill>
              </a:rPr>
              <a:t>(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remain steadfast 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even when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suffering</a:t>
            </a:r>
            <a:r>
              <a:rPr lang="en-US" sz="2800" b="1" dirty="0" smtClean="0">
                <a:solidFill>
                  <a:srgbClr val="FFFF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44395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4" y="-11758"/>
            <a:ext cx="8229600" cy="1058242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chemeClr val="bg1"/>
                </a:solidFill>
              </a:rPr>
              <a:t>Y</a:t>
            </a:r>
            <a:r>
              <a:rPr lang="en-US" sz="4800" b="1" dirty="0" smtClean="0">
                <a:solidFill>
                  <a:schemeClr val="bg1"/>
                </a:solidFill>
              </a:rPr>
              <a:t>ou tell me...</a:t>
            </a:r>
            <a:endParaRPr lang="en-US" sz="4800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24" y="1164067"/>
            <a:ext cx="8807402" cy="569393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sz="3600" b="1" dirty="0" smtClean="0">
                <a:solidFill>
                  <a:srgbClr val="FFFFFF"/>
                </a:solidFill>
              </a:rPr>
              <a:t>Does </a:t>
            </a:r>
            <a:r>
              <a:rPr lang="en-US" sz="3600" b="1" u="sng" dirty="0" smtClean="0">
                <a:solidFill>
                  <a:srgbClr val="FFFF00"/>
                </a:solidFill>
              </a:rPr>
              <a:t>1Cor.13:4-8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</a:rPr>
              <a:t>“fit” better with its context for you now?</a:t>
            </a:r>
            <a:r>
              <a:rPr lang="en-US" sz="3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And more importantly...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sz="3600" b="1" dirty="0" smtClean="0">
                <a:solidFill>
                  <a:schemeClr val="bg1"/>
                </a:solidFill>
              </a:rPr>
              <a:t>How many of</a:t>
            </a:r>
            <a:r>
              <a:rPr lang="en-US" sz="3600" b="1" dirty="0" smtClean="0">
                <a:solidFill>
                  <a:srgbClr val="C6D9F1"/>
                </a:solidFill>
              </a:rPr>
              <a:t> </a:t>
            </a:r>
            <a:r>
              <a:rPr lang="en-US" sz="3600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our</a:t>
            </a:r>
            <a:r>
              <a:rPr lang="en-US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sins </a:t>
            </a:r>
            <a:r>
              <a:rPr lang="en-US" sz="3600" b="1" dirty="0" smtClean="0">
                <a:solidFill>
                  <a:schemeClr val="bg1"/>
                </a:solidFill>
              </a:rPr>
              <a:t>and their incumbent </a:t>
            </a:r>
            <a:r>
              <a:rPr lang="en-US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“problems” </a:t>
            </a:r>
            <a:r>
              <a:rPr lang="en-US" sz="3600" b="1" dirty="0" smtClean="0">
                <a:solidFill>
                  <a:srgbClr val="FFFFFF"/>
                </a:solidFill>
              </a:rPr>
              <a:t>(personal or congregational) would be resolved</a:t>
            </a:r>
            <a:r>
              <a:rPr lang="en-US" sz="3600" b="1" i="1" dirty="0" smtClean="0">
                <a:solidFill>
                  <a:srgbClr val="C6D9F1"/>
                </a:solidFill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</a:rPr>
              <a:t>if we</a:t>
            </a:r>
            <a:r>
              <a:rPr lang="en-US" sz="3600" b="1" i="1" dirty="0" smtClean="0">
                <a:solidFill>
                  <a:srgbClr val="FFFFFF"/>
                </a:solidFill>
              </a:rPr>
              <a:t> </a:t>
            </a:r>
            <a:r>
              <a:rPr lang="en-US" sz="3600" b="1" i="1" dirty="0" smtClean="0">
                <a:solidFill>
                  <a:srgbClr val="C6D9F1"/>
                </a:solidFill>
              </a:rPr>
              <a:t>“loved” </a:t>
            </a:r>
            <a:r>
              <a:rPr lang="en-US" sz="3600" b="1" i="1" u="sng" dirty="0" smtClean="0">
                <a:solidFill>
                  <a:srgbClr val="C6D9F1"/>
                </a:solidFill>
              </a:rPr>
              <a:t>God</a:t>
            </a:r>
            <a:r>
              <a:rPr lang="en-US" sz="3600" b="1" i="1" dirty="0" smtClean="0">
                <a:solidFill>
                  <a:schemeClr val="bg1"/>
                </a:solidFill>
              </a:rPr>
              <a:t>,</a:t>
            </a:r>
            <a:r>
              <a:rPr lang="en-US" sz="3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His </a:t>
            </a:r>
            <a:r>
              <a:rPr lang="en-US" sz="3600" b="1" i="1" u="sn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Word</a:t>
            </a:r>
            <a:r>
              <a:rPr lang="en-US" sz="3600" b="1" i="1" dirty="0" smtClean="0">
                <a:solidFill>
                  <a:srgbClr val="FFFFFF"/>
                </a:solidFill>
              </a:rPr>
              <a:t>, </a:t>
            </a:r>
            <a:r>
              <a:rPr lang="en-US" sz="3600" b="1" dirty="0" smtClean="0">
                <a:solidFill>
                  <a:srgbClr val="FFFFFF"/>
                </a:solidFill>
              </a:rPr>
              <a:t>and </a:t>
            </a:r>
            <a:r>
              <a:rPr lang="en-US" sz="3600" b="1" i="1" u="sng" dirty="0" smtClean="0">
                <a:solidFill>
                  <a:srgbClr val="C6D9F1"/>
                </a:solidFill>
              </a:rPr>
              <a:t>One Anothe</a:t>
            </a:r>
            <a:r>
              <a:rPr lang="en-US" sz="3600" b="1" i="1" dirty="0" smtClean="0">
                <a:solidFill>
                  <a:srgbClr val="C6D9F1"/>
                </a:solidFill>
              </a:rPr>
              <a:t>r</a:t>
            </a:r>
            <a:r>
              <a:rPr lang="en-US" sz="3600" b="1" i="1" dirty="0" smtClean="0">
                <a:solidFill>
                  <a:srgbClr val="FFFFFF"/>
                </a:solidFill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</a:rPr>
              <a:t>the way </a:t>
            </a:r>
            <a:r>
              <a:rPr lang="en-US" sz="3600" b="1" u="sng" dirty="0" smtClean="0">
                <a:solidFill>
                  <a:srgbClr val="FFFF00"/>
                </a:solidFill>
              </a:rPr>
              <a:t>1Cor.13:4-8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</a:rPr>
              <a:t>says we should?   </a:t>
            </a:r>
            <a:r>
              <a:rPr lang="en-US" sz="3600" b="1" i="1" dirty="0" smtClean="0">
                <a:solidFill>
                  <a:srgbClr val="FFFFFF"/>
                </a:solidFill>
              </a:rPr>
              <a:t>Love </a:t>
            </a:r>
            <a:r>
              <a:rPr lang="en-US" sz="3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“covers” </a:t>
            </a:r>
            <a:r>
              <a:rPr lang="en-US" sz="3600" b="1" i="1" dirty="0" smtClean="0">
                <a:solidFill>
                  <a:srgbClr val="FFFFFF"/>
                </a:solidFill>
              </a:rPr>
              <a:t>sin, </a:t>
            </a:r>
            <a:r>
              <a:rPr lang="en-US" sz="3600" b="1" u="sng" dirty="0" smtClean="0">
                <a:solidFill>
                  <a:srgbClr val="FFFF00"/>
                </a:solidFill>
              </a:rPr>
              <a:t>1Pet.4:8</a:t>
            </a:r>
            <a:r>
              <a:rPr lang="en-US" sz="3600" b="1" dirty="0" smtClean="0">
                <a:solidFill>
                  <a:srgbClr val="FFFFFF"/>
                </a:solidFill>
              </a:rPr>
              <a:t>!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3600" b="1" dirty="0" smtClean="0">
                <a:solidFill>
                  <a:srgbClr val="FFFFFF"/>
                </a:solidFill>
              </a:rPr>
              <a:t>More often than not, our sins/problems stem from </a:t>
            </a:r>
            <a:r>
              <a:rPr lang="en-US" sz="36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heart </a:t>
            </a:r>
            <a:r>
              <a:rPr lang="en-US" sz="36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failures </a:t>
            </a:r>
            <a:r>
              <a:rPr lang="en-US" sz="3600" b="1" dirty="0" smtClean="0">
                <a:solidFill>
                  <a:srgbClr val="FFFFFF"/>
                </a:solidFill>
              </a:rPr>
              <a:t>rather than </a:t>
            </a:r>
            <a:r>
              <a:rPr lang="en-US" sz="3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head</a:t>
            </a: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6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failures</a:t>
            </a:r>
            <a:r>
              <a:rPr lang="en-US" sz="3600" b="1" i="1" dirty="0" smtClean="0">
                <a:solidFill>
                  <a:srgbClr val="FFFFFF"/>
                </a:solidFill>
              </a:rPr>
              <a:t>. </a:t>
            </a:r>
            <a:endParaRPr lang="en-US" sz="3600" b="1" dirty="0" smtClean="0">
              <a:solidFill>
                <a:srgbClr val="FFFFFF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3600" b="1" dirty="0" smtClean="0">
                <a:solidFill>
                  <a:srgbClr val="FFFFFF"/>
                </a:solidFill>
              </a:rPr>
              <a:t>Let’s finish by going back to where we began, </a:t>
            </a:r>
            <a:r>
              <a:rPr lang="en-US" sz="3600" b="1" u="sng" dirty="0" smtClean="0">
                <a:solidFill>
                  <a:srgbClr val="FFFF00"/>
                </a:solidFill>
              </a:rPr>
              <a:t>E</a:t>
            </a:r>
            <a:r>
              <a:rPr lang="en-US" sz="3600" b="1" dirty="0" smtClean="0">
                <a:solidFill>
                  <a:srgbClr val="FFFF00"/>
                </a:solidFill>
              </a:rPr>
              <a:t>p</a:t>
            </a:r>
            <a:r>
              <a:rPr lang="en-US" sz="3600" b="1" u="sng" dirty="0" smtClean="0">
                <a:solidFill>
                  <a:srgbClr val="FFFF00"/>
                </a:solidFill>
              </a:rPr>
              <a:t>h.5:1-2</a:t>
            </a:r>
            <a:r>
              <a:rPr lang="en-US" sz="3600" b="1" dirty="0" smtClean="0">
                <a:solidFill>
                  <a:srgbClr val="FFFFFF"/>
                </a:solidFill>
              </a:rPr>
              <a:t>.  Love </a:t>
            </a:r>
            <a:r>
              <a:rPr lang="en-US" sz="3600" b="1" i="1" dirty="0" smtClean="0">
                <a:solidFill>
                  <a:srgbClr val="FFFFFF"/>
                </a:solidFill>
              </a:rPr>
              <a:t>like God</a:t>
            </a:r>
            <a:r>
              <a:rPr lang="en-US" sz="3600" b="1" dirty="0" smtClean="0">
                <a:solidFill>
                  <a:srgbClr val="FFFFFF"/>
                </a:solidFill>
              </a:rPr>
              <a:t>, </a:t>
            </a:r>
            <a:r>
              <a:rPr lang="en-US" sz="3600" b="1" i="1" dirty="0" smtClean="0">
                <a:solidFill>
                  <a:srgbClr val="FFFFFF"/>
                </a:solidFill>
              </a:rPr>
              <a:t>walk in love like Christ!</a:t>
            </a:r>
            <a:endParaRPr lang="en-US" sz="3600" b="1" i="1" dirty="0" smtClean="0">
              <a:solidFill>
                <a:srgbClr val="FFFFFF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None/>
            </a:pPr>
            <a:endParaRPr lang="en-US" sz="2800" b="1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052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7844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2909</TotalTime>
  <Words>983</Words>
  <Application>Microsoft Macintosh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When it comes to “church problems,” the NT exposes no church more than Corinth.</vt:lpstr>
      <vt:lpstr>Now, let’s read together 1Corinthians 13:4-8a</vt:lpstr>
      <vt:lpstr>Because...</vt:lpstr>
      <vt:lpstr>So if...</vt:lpstr>
      <vt:lpstr>Therefore, We must learn to truly “love” God, His Word, and/or One Another:  (1Cor.13:4-8a)</vt:lpstr>
      <vt:lpstr>You tell me...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46</cp:revision>
  <dcterms:created xsi:type="dcterms:W3CDTF">2023-10-25T20:47:37Z</dcterms:created>
  <dcterms:modified xsi:type="dcterms:W3CDTF">2023-10-27T21:16:38Z</dcterms:modified>
</cp:coreProperties>
</file>