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56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8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47DBC-3C72-D644-B2E4-7C6800F1D34F}" type="datetimeFigureOut">
              <a:rPr lang="en-US" smtClean="0"/>
              <a:t>11/25/23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1F882-AD68-DA47-B4A4-779F9AA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51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*Or, “Do what is ‘right for you’.”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1F882-AD68-DA47-B4A4-779F9AACD8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0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3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2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4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9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3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1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0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8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69615-E0E4-FB41-96D1-7BEEE3A488C6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D0CD9-AB02-764E-98AA-61A8F1D6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1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674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72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Last week, in </a:t>
            </a:r>
            <a:r>
              <a:rPr lang="en-US" b="1" i="1" dirty="0" smtClean="0">
                <a:solidFill>
                  <a:schemeClr val="bg1"/>
                </a:solidFill>
              </a:rPr>
              <a:t>“Self-Control”</a:t>
            </a:r>
            <a:r>
              <a:rPr lang="en-US" b="1" dirty="0" smtClean="0">
                <a:solidFill>
                  <a:schemeClr val="bg1"/>
                </a:solidFill>
              </a:rPr>
              <a:t> #1,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3" y="1143000"/>
            <a:ext cx="8708842" cy="542298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We came to understand that </a:t>
            </a:r>
            <a:r>
              <a:rPr lang="en-US" b="1" i="1" dirty="0" smtClean="0">
                <a:solidFill>
                  <a:srgbClr val="FFFFFF"/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is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</a:t>
            </a:r>
            <a:r>
              <a:rPr lang="en-US" b="1" dirty="0" smtClean="0">
                <a:solidFill>
                  <a:srgbClr val="FFFFFF"/>
                </a:solidFill>
              </a:rPr>
              <a:t> just about controlling/modifying our </a:t>
            </a:r>
            <a:r>
              <a:rPr lang="en-US" b="1" i="1" dirty="0" smtClean="0">
                <a:solidFill>
                  <a:srgbClr val="FFFFFF"/>
                </a:solidFill>
              </a:rPr>
              <a:t>behavior,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But instead that we must </a:t>
            </a:r>
            <a:r>
              <a:rPr lang="en-US" b="1" i="1" dirty="0" smtClean="0">
                <a:solidFill>
                  <a:srgbClr val="FFFFFF"/>
                </a:solidFill>
              </a:rPr>
              <a:t>control </a:t>
            </a:r>
            <a:r>
              <a:rPr lang="en-US" b="1" dirty="0" smtClean="0">
                <a:solidFill>
                  <a:srgbClr val="FFFFFF"/>
                </a:solidFill>
              </a:rPr>
              <a:t>all the constituent parts that make up </a:t>
            </a:r>
            <a:r>
              <a:rPr lang="en-US" b="1" i="1" dirty="0" smtClean="0">
                <a:solidFill>
                  <a:srgbClr val="FFFFFF"/>
                </a:solidFill>
              </a:rPr>
              <a:t>“self”: </a:t>
            </a:r>
            <a:r>
              <a:rPr lang="en-US" b="1" dirty="0" smtClean="0">
                <a:solidFill>
                  <a:srgbClr val="FFFFFF"/>
                </a:solidFill>
              </a:rPr>
              <a:t>our </a:t>
            </a:r>
            <a:r>
              <a:rPr lang="en-US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Heads</a:t>
            </a:r>
            <a:r>
              <a:rPr lang="en-US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(minds/thought</a:t>
            </a:r>
            <a:r>
              <a:rPr lang="en-US" b="1" dirty="0" smtClean="0">
                <a:solidFill>
                  <a:srgbClr val="B9CDE5"/>
                </a:solidFill>
              </a:rPr>
              <a:t>s)</a:t>
            </a:r>
            <a:r>
              <a:rPr lang="en-US" b="1" dirty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our </a:t>
            </a:r>
            <a:r>
              <a:rPr lang="en-US" b="1" i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Hearts</a:t>
            </a:r>
            <a:r>
              <a:rPr lang="en-US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(feelings</a:t>
            </a:r>
            <a:r>
              <a:rPr lang="en-US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/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emotions)</a:t>
            </a:r>
            <a:r>
              <a:rPr lang="en-US" b="1" dirty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our </a:t>
            </a:r>
            <a:r>
              <a:rPr lang="en-US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Will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(desires/pleasures)</a:t>
            </a:r>
            <a:r>
              <a:rPr lang="en-US" b="1" dirty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and our </a:t>
            </a:r>
            <a:r>
              <a:rPr lang="en-US" b="1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Bodies</a:t>
            </a:r>
            <a:r>
              <a:rPr lang="en-U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(actions/behaviors)</a:t>
            </a:r>
            <a:r>
              <a:rPr lang="en-US" b="1" i="1" dirty="0" smtClean="0">
                <a:solidFill>
                  <a:srgbClr val="FFFFFF"/>
                </a:solidFill>
              </a:rPr>
              <a:t>.  </a:t>
            </a:r>
            <a:r>
              <a:rPr lang="en-US" b="1" dirty="0" smtClean="0">
                <a:solidFill>
                  <a:srgbClr val="FFFFFF"/>
                </a:solidFill>
              </a:rPr>
              <a:t>Any of these that we </a:t>
            </a:r>
            <a:r>
              <a:rPr lang="en-US" b="1" i="1" dirty="0" smtClean="0">
                <a:solidFill>
                  <a:srgbClr val="FFFFFF"/>
                </a:solidFill>
              </a:rPr>
              <a:t>fail to control </a:t>
            </a:r>
            <a:r>
              <a:rPr lang="en-US" b="1" dirty="0" smtClean="0">
                <a:solidFill>
                  <a:srgbClr val="FFFFFF"/>
                </a:solidFill>
              </a:rPr>
              <a:t>inevitably will wind up </a:t>
            </a:r>
            <a:r>
              <a:rPr lang="en-US" b="1" i="1" dirty="0" smtClean="0">
                <a:solidFill>
                  <a:srgbClr val="FFFFFF"/>
                </a:solidFill>
              </a:rPr>
              <a:t>controlling us, </a:t>
            </a:r>
            <a:r>
              <a:rPr lang="en-US" b="1" u="sng" dirty="0" smtClean="0">
                <a:solidFill>
                  <a:srgbClr val="FFFF00"/>
                </a:solidFill>
              </a:rPr>
              <a:t>cf. 2Tim.3:6b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Titus 3:3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We also noted from </a:t>
            </a:r>
            <a:r>
              <a:rPr lang="en-US" b="1" u="sng" dirty="0" smtClean="0">
                <a:solidFill>
                  <a:srgbClr val="FFFF00"/>
                </a:solidFill>
              </a:rPr>
              <a:t>Luke 8:26-29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that the </a:t>
            </a:r>
            <a:r>
              <a:rPr lang="en-US" b="1" i="1" dirty="0" smtClean="0">
                <a:solidFill>
                  <a:srgbClr val="FFFFFF"/>
                </a:solidFill>
              </a:rPr>
              <a:t>lack </a:t>
            </a:r>
            <a:r>
              <a:rPr lang="en-US" b="1" dirty="0" smtClean="0">
                <a:solidFill>
                  <a:srgbClr val="FFFFFF"/>
                </a:solidFill>
              </a:rPr>
              <a:t>of self-control is of Satan, but </a:t>
            </a:r>
            <a:r>
              <a:rPr lang="en-US" b="1" i="1" dirty="0" smtClean="0">
                <a:solidFill>
                  <a:srgbClr val="FFFFFF"/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is of God/Christ, </a:t>
            </a:r>
            <a:r>
              <a:rPr lang="en-US" b="1" u="sng" dirty="0" smtClean="0">
                <a:solidFill>
                  <a:srgbClr val="FFFF00"/>
                </a:solidFill>
              </a:rPr>
              <a:t>v.35</a:t>
            </a:r>
            <a:r>
              <a:rPr lang="en-US" b="1" dirty="0" smtClean="0">
                <a:solidFill>
                  <a:srgbClr val="FFFFFF"/>
                </a:solidFill>
              </a:rPr>
              <a:t>; and therefore </a:t>
            </a:r>
            <a:r>
              <a:rPr lang="en-US" b="1" i="1" dirty="0" smtClean="0">
                <a:solidFill>
                  <a:srgbClr val="FFFFFF"/>
                </a:solidFill>
              </a:rPr>
              <a:t>with whom </a:t>
            </a:r>
            <a:r>
              <a:rPr lang="en-US" b="1" dirty="0" smtClean="0">
                <a:solidFill>
                  <a:srgbClr val="FFFFFF"/>
                </a:solidFill>
              </a:rPr>
              <a:t>we choose to </a:t>
            </a:r>
            <a:r>
              <a:rPr lang="en-US" b="1" i="1" dirty="0" smtClean="0">
                <a:solidFill>
                  <a:srgbClr val="FFFFFF"/>
                </a:solidFill>
              </a:rPr>
              <a:t>ally </a:t>
            </a:r>
            <a:r>
              <a:rPr lang="en-US" b="1" dirty="0" smtClean="0">
                <a:solidFill>
                  <a:srgbClr val="FFFFFF"/>
                </a:solidFill>
              </a:rPr>
              <a:t>ourselves is critical.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Now, let’s move on to understand something else about </a:t>
            </a:r>
            <a:r>
              <a:rPr lang="en-US" b="1" i="1" dirty="0" smtClean="0">
                <a:solidFill>
                  <a:srgbClr val="FFFFFF"/>
                </a:solidFill>
              </a:rPr>
              <a:t>“self-control”...</a:t>
            </a:r>
            <a:endParaRPr lang="en-US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05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0" t="10770" r="11999" b="10019"/>
          <a:stretch/>
        </p:blipFill>
        <p:spPr>
          <a:xfrm>
            <a:off x="1928462" y="1426633"/>
            <a:ext cx="5232702" cy="5432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44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</a:rPr>
              <a:t>Under the ‘Umbrella’ of </a:t>
            </a:r>
            <a:r>
              <a:rPr lang="en-US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Self-Control </a:t>
            </a:r>
            <a:r>
              <a:rPr lang="en-US" sz="3200" b="1" dirty="0" smtClean="0">
                <a:solidFill>
                  <a:srgbClr val="FFFFFF"/>
                </a:solidFill>
              </a:rPr>
              <a:t>there are some other important related issues regarding </a:t>
            </a:r>
            <a:r>
              <a:rPr lang="en-US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self</a:t>
            </a:r>
            <a:r>
              <a:rPr lang="en-US" sz="3200" b="1" i="1" dirty="0" smtClean="0">
                <a:solidFill>
                  <a:srgbClr val="FFFFFF"/>
                </a:solidFill>
              </a:rPr>
              <a:t>...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99733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4400" b="1" dirty="0" smtClean="0">
                <a:solidFill>
                  <a:srgbClr val="FAC090"/>
                </a:solidFill>
              </a:rPr>
              <a:t>Self-Control</a:t>
            </a:r>
            <a:endParaRPr lang="en-US" sz="4400" b="1" dirty="0">
              <a:solidFill>
                <a:srgbClr val="FAC09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597885">
            <a:off x="627285" y="4742404"/>
            <a:ext cx="186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Self-Denial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8493526">
            <a:off x="1726516" y="4938890"/>
            <a:ext cx="245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Self-Discipline</a:t>
            </a:r>
            <a:endParaRPr lang="en-US" sz="28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3114209">
            <a:off x="4930422" y="4805388"/>
            <a:ext cx="244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Self-Delusion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927618">
            <a:off x="6403620" y="5129088"/>
            <a:ext cx="318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Self-Righteousness</a:t>
            </a:r>
            <a:endParaRPr lang="en-US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1978" y="1518769"/>
            <a:ext cx="2000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Over the next few lessons, we’ll be looking at each of these individually. 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12975" y="1671169"/>
            <a:ext cx="2000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But for today, let’s consider </a:t>
            </a:r>
            <a:r>
              <a:rPr lang="en-US" sz="2400" b="1" i="1" dirty="0" smtClean="0">
                <a:solidFill>
                  <a:srgbClr val="D99694"/>
                </a:solidFill>
              </a:rPr>
              <a:t>“Self-Denial”</a:t>
            </a:r>
            <a:r>
              <a:rPr lang="en-US" sz="2400" b="1" dirty="0">
                <a:solidFill>
                  <a:srgbClr val="D99694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as it relates to </a:t>
            </a:r>
            <a:r>
              <a:rPr lang="en-US" sz="2400" b="1" i="1" dirty="0" smtClean="0">
                <a:solidFill>
                  <a:srgbClr val="FAC090"/>
                </a:solidFill>
              </a:rPr>
              <a:t>Self-Control</a:t>
            </a:r>
            <a:r>
              <a:rPr lang="en-US" sz="2400" b="1" i="1" dirty="0" smtClean="0">
                <a:solidFill>
                  <a:srgbClr val="FFFFFF"/>
                </a:solidFill>
              </a:rPr>
              <a:t>.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6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72" y="0"/>
            <a:ext cx="8229600" cy="114300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#2,  </a:t>
            </a:r>
            <a:r>
              <a:rPr lang="en-US" b="1" u="sng" dirty="0" smtClean="0">
                <a:solidFill>
                  <a:schemeClr val="bg1"/>
                </a:solidFill>
              </a:rPr>
              <a:t>Self-Denial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3" y="1143000"/>
            <a:ext cx="8708842" cy="542298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We have two choices here: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Indulge self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lose </a:t>
            </a:r>
            <a:r>
              <a:rPr lang="en-US" b="1" i="1" dirty="0" smtClean="0">
                <a:solidFill>
                  <a:srgbClr val="FFFFFF"/>
                </a:solidFill>
              </a:rPr>
              <a:t>control  </a:t>
            </a:r>
            <a:r>
              <a:rPr lang="en-US" b="1" dirty="0" smtClean="0">
                <a:solidFill>
                  <a:srgbClr val="FFFFFF"/>
                </a:solidFill>
              </a:rPr>
              <a:t>and be taken where that leads us, </a:t>
            </a:r>
            <a:r>
              <a:rPr lang="en-US" b="1" u="sng" dirty="0" smtClean="0">
                <a:solidFill>
                  <a:srgbClr val="FFFF00"/>
                </a:solidFill>
              </a:rPr>
              <a:t>Eph.2:1-3</a:t>
            </a:r>
            <a:r>
              <a:rPr lang="en-US" b="1" dirty="0" smtClean="0">
                <a:solidFill>
                  <a:srgbClr val="FFFFFF"/>
                </a:solidFill>
              </a:rPr>
              <a:t>; or,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Deny self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gain </a:t>
            </a:r>
            <a:r>
              <a:rPr lang="en-US" b="1" i="1" dirty="0" smtClean="0">
                <a:solidFill>
                  <a:srgbClr val="FFFFFF"/>
                </a:solidFill>
              </a:rPr>
              <a:t>control </a:t>
            </a:r>
            <a:r>
              <a:rPr lang="en-US" b="1" dirty="0" smtClean="0">
                <a:solidFill>
                  <a:srgbClr val="FFFFFF"/>
                </a:solidFill>
              </a:rPr>
              <a:t> and go where Jesus leads, </a:t>
            </a:r>
            <a:r>
              <a:rPr lang="en-US" b="1" u="sng" dirty="0" smtClean="0">
                <a:solidFill>
                  <a:srgbClr val="FFFF00"/>
                </a:solidFill>
              </a:rPr>
              <a:t>Eph.2:10,18</a:t>
            </a:r>
            <a:r>
              <a:rPr lang="en-US" b="1" dirty="0" smtClean="0">
                <a:solidFill>
                  <a:srgbClr val="FFFFFF"/>
                </a:solidFill>
              </a:rPr>
              <a:t>.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 smtClean="0">
                <a:solidFill>
                  <a:srgbClr val="FFFFFF"/>
                </a:solidFill>
              </a:rPr>
              <a:t>It’s easy to </a:t>
            </a:r>
            <a:r>
              <a:rPr lang="en-US" b="1" i="1" dirty="0" smtClean="0">
                <a:solidFill>
                  <a:srgbClr val="FFFFFF"/>
                </a:solidFill>
              </a:rPr>
              <a:t>indulge self</a:t>
            </a:r>
            <a:r>
              <a:rPr lang="en-US" b="1" dirty="0" smtClean="0">
                <a:solidFill>
                  <a:srgbClr val="FFFFFF"/>
                </a:solidFill>
              </a:rPr>
              <a:t>- just “follow your heart” (and your head*, your will, and your body).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 smtClean="0">
                <a:solidFill>
                  <a:srgbClr val="FFFFFF"/>
                </a:solidFill>
              </a:rPr>
              <a:t>But it’s considerably more difficult to </a:t>
            </a:r>
            <a:r>
              <a:rPr lang="en-US" b="1" i="1" dirty="0" smtClean="0">
                <a:solidFill>
                  <a:srgbClr val="FFFFFF"/>
                </a:solidFill>
              </a:rPr>
              <a:t>“deny yourself.”  </a:t>
            </a:r>
            <a:r>
              <a:rPr lang="en-US" b="1" dirty="0" smtClean="0">
                <a:solidFill>
                  <a:srgbClr val="FFFFFF"/>
                </a:solidFill>
              </a:rPr>
              <a:t> So </a:t>
            </a:r>
            <a:r>
              <a:rPr lang="en-US" b="1" i="1" dirty="0" smtClean="0">
                <a:solidFill>
                  <a:srgbClr val="FFFFFF"/>
                </a:solidFill>
              </a:rPr>
              <a:t>how </a:t>
            </a:r>
            <a:r>
              <a:rPr lang="en-US" b="1" dirty="0" smtClean="0">
                <a:solidFill>
                  <a:srgbClr val="FFFFFF"/>
                </a:solidFill>
              </a:rPr>
              <a:t>do we avoid the </a:t>
            </a:r>
            <a:r>
              <a:rPr lang="en-US" b="1" i="1" dirty="0" smtClean="0">
                <a:solidFill>
                  <a:srgbClr val="FFFFFF"/>
                </a:solidFill>
              </a:rPr>
              <a:t>former </a:t>
            </a:r>
            <a:r>
              <a:rPr lang="en-US" b="1" dirty="0" smtClean="0">
                <a:solidFill>
                  <a:srgbClr val="FFFFFF"/>
                </a:solidFill>
              </a:rPr>
              <a:t>and accomplish the </a:t>
            </a:r>
            <a:r>
              <a:rPr lang="en-US" b="1" i="1" dirty="0" smtClean="0">
                <a:solidFill>
                  <a:srgbClr val="FFFFFF"/>
                </a:solidFill>
              </a:rPr>
              <a:t>latter?</a:t>
            </a:r>
            <a:endParaRPr lang="en-US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02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72" y="0"/>
            <a:ext cx="8229600" cy="114300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#2,  </a:t>
            </a:r>
            <a:r>
              <a:rPr lang="en-US" b="1" u="sng" dirty="0" smtClean="0">
                <a:solidFill>
                  <a:schemeClr val="bg1"/>
                </a:solidFill>
              </a:rPr>
              <a:t>Self-Denial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3" y="1143000"/>
            <a:ext cx="8708842" cy="54229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Matt.16:24-26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Be sure you’re a </a:t>
            </a:r>
            <a:r>
              <a:rPr lang="en-US" b="1" i="1" dirty="0" smtClean="0">
                <a:solidFill>
                  <a:srgbClr val="FFFFFF"/>
                </a:solidFill>
              </a:rPr>
              <a:t>disciple, </a:t>
            </a:r>
            <a:r>
              <a:rPr lang="en-US" b="1" u="sng" dirty="0" smtClean="0">
                <a:solidFill>
                  <a:srgbClr val="FFFF00"/>
                </a:solidFill>
              </a:rPr>
              <a:t>v.24a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Be sure you </a:t>
            </a:r>
            <a:r>
              <a:rPr lang="en-US" b="1" i="1" dirty="0" smtClean="0">
                <a:solidFill>
                  <a:srgbClr val="FFFFFF"/>
                </a:solidFill>
              </a:rPr>
              <a:t>want it, </a:t>
            </a:r>
            <a:r>
              <a:rPr lang="en-US" b="1" u="sng" dirty="0" smtClean="0">
                <a:solidFill>
                  <a:srgbClr val="FFFF00"/>
                </a:solidFill>
              </a:rPr>
              <a:t>v.24b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Be willing to </a:t>
            </a:r>
            <a:r>
              <a:rPr lang="en-US" b="1" i="1" dirty="0" smtClean="0">
                <a:solidFill>
                  <a:srgbClr val="FFFFFF"/>
                </a:solidFill>
              </a:rPr>
              <a:t>deny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FFFFFF"/>
                </a:solidFill>
              </a:rPr>
              <a:t>all parts of “self,” </a:t>
            </a:r>
            <a:r>
              <a:rPr lang="en-US" b="1" u="sng" dirty="0" smtClean="0">
                <a:solidFill>
                  <a:srgbClr val="FFFF00"/>
                </a:solidFill>
              </a:rPr>
              <a:t>v.24c</a:t>
            </a:r>
            <a:r>
              <a:rPr lang="en-US" b="1" dirty="0" smtClean="0">
                <a:solidFill>
                  <a:srgbClr val="FFFFFF"/>
                </a:solidFill>
              </a:rPr>
              <a:t>: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charset="2"/>
              <a:buChar char="Ø"/>
            </a:pPr>
            <a:r>
              <a:rPr lang="en-US" b="1" dirty="0" smtClean="0">
                <a:solidFill>
                  <a:srgbClr val="FFFFFF"/>
                </a:solidFill>
              </a:rPr>
              <a:t>Deny </a:t>
            </a:r>
            <a:r>
              <a:rPr lang="en-US" b="1" i="1" dirty="0" smtClean="0">
                <a:solidFill>
                  <a:srgbClr val="FFFFFF"/>
                </a:solidFill>
              </a:rPr>
              <a:t>y</a:t>
            </a:r>
            <a:r>
              <a:rPr lang="en-US" b="1" i="1" u="sng" dirty="0" smtClean="0">
                <a:solidFill>
                  <a:srgbClr val="FFFFFF"/>
                </a:solidFill>
              </a:rPr>
              <a:t>ou</a:t>
            </a:r>
            <a:r>
              <a:rPr lang="en-US" b="1" i="1" dirty="0" smtClean="0">
                <a:solidFill>
                  <a:srgbClr val="FFFFFF"/>
                </a:solidFill>
              </a:rPr>
              <a:t>r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thoughts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for His, </a:t>
            </a:r>
            <a:r>
              <a:rPr lang="en-US" b="1" u="sng" dirty="0">
                <a:solidFill>
                  <a:srgbClr val="FFFF00"/>
                </a:solidFill>
              </a:rPr>
              <a:t>1</a:t>
            </a:r>
            <a:r>
              <a:rPr lang="en-US" b="1" u="sng" dirty="0" smtClean="0">
                <a:solidFill>
                  <a:srgbClr val="FFFF00"/>
                </a:solidFill>
              </a:rPr>
              <a:t>Cor.2:5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2Cor.10:5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charset="2"/>
              <a:buChar char="Ø"/>
            </a:pPr>
            <a:r>
              <a:rPr lang="en-US" b="1" dirty="0" smtClean="0">
                <a:solidFill>
                  <a:srgbClr val="FFFFFF"/>
                </a:solidFill>
              </a:rPr>
              <a:t>Deny </a:t>
            </a:r>
            <a:r>
              <a:rPr lang="en-US" b="1" i="1" dirty="0" smtClean="0">
                <a:solidFill>
                  <a:srgbClr val="FFFFFF"/>
                </a:solidFill>
              </a:rPr>
              <a:t>y</a:t>
            </a:r>
            <a:r>
              <a:rPr lang="en-US" b="1" i="1" u="sng" dirty="0" smtClean="0">
                <a:solidFill>
                  <a:srgbClr val="FFFFFF"/>
                </a:solidFill>
              </a:rPr>
              <a:t>ou</a:t>
            </a:r>
            <a:r>
              <a:rPr lang="en-US" b="1" i="1" dirty="0" smtClean="0">
                <a:solidFill>
                  <a:srgbClr val="FFFFFF"/>
                </a:solidFill>
              </a:rPr>
              <a:t>r </a:t>
            </a:r>
            <a:r>
              <a:rPr lang="en-US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feelings/emotions </a:t>
            </a:r>
            <a:r>
              <a:rPr lang="en-US" b="1" dirty="0" smtClean="0">
                <a:solidFill>
                  <a:srgbClr val="FFFFFF"/>
                </a:solidFill>
              </a:rPr>
              <a:t>for His, </a:t>
            </a:r>
            <a:r>
              <a:rPr lang="en-US" b="1" u="sng" dirty="0" smtClean="0">
                <a:solidFill>
                  <a:srgbClr val="FFFF00"/>
                </a:solidFill>
              </a:rPr>
              <a:t>Mt.15:18-19</a:t>
            </a:r>
            <a:r>
              <a:rPr lang="en-US" b="1" dirty="0" smtClean="0">
                <a:solidFill>
                  <a:srgbClr val="FFFFFF"/>
                </a:solidFill>
              </a:rPr>
              <a:t>;</a:t>
            </a:r>
            <a:r>
              <a:rPr lang="en-US" b="1" u="sng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22:37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6:21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Eph.4:31-32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charset="2"/>
              <a:buChar char="Ø"/>
            </a:pPr>
            <a:r>
              <a:rPr lang="en-US" b="1" dirty="0" smtClean="0">
                <a:solidFill>
                  <a:srgbClr val="FFFFFF"/>
                </a:solidFill>
              </a:rPr>
              <a:t>Deny </a:t>
            </a:r>
            <a:r>
              <a:rPr lang="en-US" b="1" i="1" dirty="0" smtClean="0">
                <a:solidFill>
                  <a:srgbClr val="FFFFFF"/>
                </a:solidFill>
              </a:rPr>
              <a:t>y</a:t>
            </a:r>
            <a:r>
              <a:rPr lang="en-US" b="1" i="1" u="sng" dirty="0" smtClean="0">
                <a:solidFill>
                  <a:srgbClr val="FFFFFF"/>
                </a:solidFill>
              </a:rPr>
              <a:t>ou</a:t>
            </a:r>
            <a:r>
              <a:rPr lang="en-US" b="1" i="1" dirty="0" smtClean="0">
                <a:solidFill>
                  <a:srgbClr val="FFFFFF"/>
                </a:solidFill>
              </a:rPr>
              <a:t>r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will/passions/desires </a:t>
            </a:r>
            <a:r>
              <a:rPr lang="en-US" b="1" dirty="0" smtClean="0">
                <a:solidFill>
                  <a:srgbClr val="FFFFFF"/>
                </a:solidFill>
              </a:rPr>
              <a:t>for His, </a:t>
            </a:r>
            <a:r>
              <a:rPr lang="en-US" b="1" u="sng" dirty="0" smtClean="0">
                <a:solidFill>
                  <a:srgbClr val="FFFF00"/>
                </a:solidFill>
              </a:rPr>
              <a:t>Col.3:5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charset="2"/>
              <a:buChar char="Ø"/>
            </a:pPr>
            <a:r>
              <a:rPr lang="en-US" b="1" dirty="0" smtClean="0">
                <a:solidFill>
                  <a:srgbClr val="FFFFFF"/>
                </a:solidFill>
              </a:rPr>
              <a:t>Deny </a:t>
            </a:r>
            <a:r>
              <a:rPr lang="en-US" b="1" i="1" dirty="0" smtClean="0">
                <a:solidFill>
                  <a:srgbClr val="FFFFFF"/>
                </a:solidFill>
              </a:rPr>
              <a:t>y</a:t>
            </a:r>
            <a:r>
              <a:rPr lang="en-US" b="1" i="1" u="sng" dirty="0" smtClean="0">
                <a:solidFill>
                  <a:srgbClr val="FFFFFF"/>
                </a:solidFill>
              </a:rPr>
              <a:t>ou</a:t>
            </a:r>
            <a:r>
              <a:rPr lang="en-US" b="1" i="1" dirty="0" smtClean="0">
                <a:solidFill>
                  <a:srgbClr val="FFFFFF"/>
                </a:solidFill>
              </a:rPr>
              <a:t>r </a:t>
            </a:r>
            <a:r>
              <a:rPr lang="en-U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body/life </a:t>
            </a:r>
            <a:r>
              <a:rPr lang="en-US" b="1" dirty="0" smtClean="0">
                <a:solidFill>
                  <a:srgbClr val="FFFFFF"/>
                </a:solidFill>
              </a:rPr>
              <a:t>for His, </a:t>
            </a:r>
            <a:r>
              <a:rPr lang="en-US" b="1" u="sng" dirty="0" smtClean="0">
                <a:solidFill>
                  <a:srgbClr val="FFFF00"/>
                </a:solidFill>
              </a:rPr>
              <a:t>Gal.2:20</a:t>
            </a: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7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72" y="0"/>
            <a:ext cx="8229600" cy="114300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#2,  </a:t>
            </a:r>
            <a:r>
              <a:rPr lang="en-US" b="1" u="sng" dirty="0" smtClean="0">
                <a:solidFill>
                  <a:schemeClr val="bg1"/>
                </a:solidFill>
              </a:rPr>
              <a:t>Self-Denial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3" y="1143000"/>
            <a:ext cx="8708842" cy="542298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Matt.16:24-26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4"/>
            </a:pPr>
            <a:r>
              <a:rPr lang="en-US" b="1" dirty="0" smtClean="0">
                <a:solidFill>
                  <a:srgbClr val="FFFFFF"/>
                </a:solidFill>
              </a:rPr>
              <a:t>Be willing to </a:t>
            </a:r>
            <a:r>
              <a:rPr lang="en-US" b="1" i="1" dirty="0" smtClean="0">
                <a:solidFill>
                  <a:srgbClr val="FFFFFF"/>
                </a:solidFill>
              </a:rPr>
              <a:t>take up y</a:t>
            </a:r>
            <a:r>
              <a:rPr lang="en-US" b="1" i="1" u="sng" dirty="0" smtClean="0">
                <a:solidFill>
                  <a:srgbClr val="FFFFFF"/>
                </a:solidFill>
              </a:rPr>
              <a:t>ou</a:t>
            </a:r>
            <a:r>
              <a:rPr lang="en-US" b="1" i="1" dirty="0" smtClean="0">
                <a:solidFill>
                  <a:srgbClr val="FFFFFF"/>
                </a:solidFill>
              </a:rPr>
              <a:t>r cross, </a:t>
            </a:r>
            <a:r>
              <a:rPr lang="en-US" b="1" u="sng" dirty="0" smtClean="0">
                <a:solidFill>
                  <a:srgbClr val="FFFF00"/>
                </a:solidFill>
              </a:rPr>
              <a:t>v.24b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4"/>
            </a:pPr>
            <a:r>
              <a:rPr lang="en-US" b="1" dirty="0" smtClean="0">
                <a:solidFill>
                  <a:srgbClr val="FFFFFF"/>
                </a:solidFill>
              </a:rPr>
              <a:t>Be willing to </a:t>
            </a:r>
            <a:r>
              <a:rPr lang="en-US" b="1" i="1" dirty="0" smtClean="0">
                <a:solidFill>
                  <a:srgbClr val="FFFFFF"/>
                </a:solidFill>
              </a:rPr>
              <a:t>follow Him, </a:t>
            </a:r>
            <a:r>
              <a:rPr lang="en-US" b="1" u="sng" dirty="0" smtClean="0">
                <a:solidFill>
                  <a:srgbClr val="FFFF00"/>
                </a:solidFill>
              </a:rPr>
              <a:t>v.24c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4"/>
            </a:pPr>
            <a:r>
              <a:rPr lang="en-US" b="1" dirty="0" smtClean="0">
                <a:solidFill>
                  <a:srgbClr val="FFFFFF"/>
                </a:solidFill>
              </a:rPr>
              <a:t>Be willing to </a:t>
            </a:r>
            <a:r>
              <a:rPr lang="en-US" b="1" i="1" dirty="0" smtClean="0">
                <a:solidFill>
                  <a:srgbClr val="FFFFFF"/>
                </a:solidFill>
              </a:rPr>
              <a:t>lose your life</a:t>
            </a:r>
            <a:r>
              <a:rPr lang="en-US" b="1" dirty="0">
                <a:solidFill>
                  <a:srgbClr val="FFFFFF"/>
                </a:solidFill>
              </a:rPr>
              <a:t>,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v.25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 smtClean="0">
                <a:solidFill>
                  <a:srgbClr val="FFFF00"/>
                </a:solidFill>
              </a:rPr>
              <a:t>Conclusions: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FF"/>
                </a:solidFill>
              </a:rPr>
              <a:t>Nancy Reagan had it right, you just have to “Just say ‘No!’” (to the </a:t>
            </a:r>
            <a:r>
              <a:rPr lang="en-US" b="1" i="1" dirty="0" smtClean="0">
                <a:solidFill>
                  <a:srgbClr val="FFFFFF"/>
                </a:solidFill>
              </a:rPr>
              <a:t>drug </a:t>
            </a:r>
            <a:r>
              <a:rPr lang="en-US" b="1" dirty="0" smtClean="0">
                <a:solidFill>
                  <a:srgbClr val="FFFFFF"/>
                </a:solidFill>
              </a:rPr>
              <a:t>of </a:t>
            </a:r>
            <a:r>
              <a:rPr lang="en-US" b="1" i="1" dirty="0" smtClean="0">
                <a:solidFill>
                  <a:srgbClr val="FFFFFF"/>
                </a:solidFill>
              </a:rPr>
              <a:t>SELF</a:t>
            </a:r>
            <a:r>
              <a:rPr lang="en-US" b="1" dirty="0" smtClean="0">
                <a:solidFill>
                  <a:srgbClr val="FFFFFF"/>
                </a:solidFill>
              </a:rPr>
              <a:t>)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and mean it!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FF"/>
                </a:solidFill>
              </a:rPr>
              <a:t>We have to be willing to surrender </a:t>
            </a:r>
            <a:r>
              <a:rPr lang="en-US" b="1" i="1" dirty="0" smtClean="0">
                <a:solidFill>
                  <a:srgbClr val="FFFFFF"/>
                </a:solidFill>
              </a:rPr>
              <a:t>self </a:t>
            </a:r>
            <a:r>
              <a:rPr lang="en-US" b="1" dirty="0" smtClean="0">
                <a:solidFill>
                  <a:srgbClr val="FFFFFF"/>
                </a:solidFill>
              </a:rPr>
              <a:t>to the Savior; “no” to </a:t>
            </a:r>
            <a:r>
              <a:rPr lang="en-US" b="1" i="1" dirty="0" smtClean="0">
                <a:solidFill>
                  <a:srgbClr val="FFFFFF"/>
                </a:solidFill>
              </a:rPr>
              <a:t>self </a:t>
            </a:r>
            <a:r>
              <a:rPr lang="en-US" b="1" dirty="0" smtClean="0">
                <a:solidFill>
                  <a:srgbClr val="FFFFFF"/>
                </a:solidFill>
              </a:rPr>
              <a:t>and “Yes” to Him.  Are You?</a:t>
            </a:r>
          </a:p>
        </p:txBody>
      </p:sp>
    </p:spTree>
    <p:extLst>
      <p:ext uri="{BB962C8B-B14F-4D97-AF65-F5344CB8AC3E}">
        <p14:creationId xmlns:p14="http://schemas.microsoft.com/office/powerpoint/2010/main" val="979256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79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11528</TotalTime>
  <Words>604</Words>
  <Application>Microsoft Macintosh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Last week, in “Self-Control” #1,</vt:lpstr>
      <vt:lpstr>Under the ‘Umbrella’ of Self-Control there are some other important related issues regarding self...</vt:lpstr>
      <vt:lpstr>“Self-Control” #2,  Self-Denial</vt:lpstr>
      <vt:lpstr>“Self-Control” #2,  Self-Denial</vt:lpstr>
      <vt:lpstr>“Self-Control” #2,  Self-Denial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21</cp:revision>
  <dcterms:created xsi:type="dcterms:W3CDTF">2023-11-17T16:42:01Z</dcterms:created>
  <dcterms:modified xsi:type="dcterms:W3CDTF">2023-11-25T17:29:31Z</dcterms:modified>
</cp:coreProperties>
</file>