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9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1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7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8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7C32-8198-DC4F-B477-AA2B581C45CF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03CC-09D3-2F41-8F59-57F9AF49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2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Thus far in our study of Self-Control, we’ve learned that: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273" y="1671403"/>
            <a:ext cx="8326341" cy="4678874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“Self-Control” is more than just </a:t>
            </a:r>
            <a:r>
              <a:rPr lang="en-US" b="1" i="1" dirty="0" smtClean="0">
                <a:solidFill>
                  <a:srgbClr val="FFFFFF"/>
                </a:solidFill>
              </a:rPr>
              <a:t>behavior modification; </a:t>
            </a:r>
            <a:r>
              <a:rPr lang="en-US" b="1" dirty="0" smtClean="0">
                <a:solidFill>
                  <a:srgbClr val="FFFFFF"/>
                </a:solidFill>
              </a:rPr>
              <a:t>it requires </a:t>
            </a:r>
            <a:r>
              <a:rPr lang="en-US" b="1" i="1" dirty="0" smtClean="0">
                <a:solidFill>
                  <a:srgbClr val="FFFFFF"/>
                </a:solidFill>
              </a:rPr>
              <a:t>control </a:t>
            </a:r>
            <a:r>
              <a:rPr lang="en-US" b="1" dirty="0" smtClean="0">
                <a:solidFill>
                  <a:srgbClr val="FFFFFF"/>
                </a:solidFill>
              </a:rPr>
              <a:t>over our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minds/thoughts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hearts/emotions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will/desires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our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bodies/actions</a:t>
            </a:r>
            <a:r>
              <a:rPr lang="en-US" b="1" i="1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FF"/>
                </a:solidFill>
              </a:rPr>
              <a:t>and that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“Self-Control” necessarily includes “</a:t>
            </a:r>
            <a:r>
              <a:rPr lang="en-US" b="1" dirty="0" smtClean="0">
                <a:solidFill>
                  <a:srgbClr val="FFFF00"/>
                </a:solidFill>
              </a:rPr>
              <a:t>Self-Denial</a:t>
            </a:r>
            <a:r>
              <a:rPr lang="en-US" b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rgbClr val="FFFFFF"/>
                </a:solidFill>
              </a:rPr>
              <a:t>” which is </a:t>
            </a:r>
            <a:r>
              <a:rPr lang="en-US" b="1" i="1" dirty="0" smtClean="0">
                <a:solidFill>
                  <a:srgbClr val="FFFF00"/>
                </a:solidFill>
              </a:rPr>
              <a:t>denying ourselves </a:t>
            </a:r>
            <a:r>
              <a:rPr lang="en-US" b="1" dirty="0" smtClean="0">
                <a:solidFill>
                  <a:srgbClr val="FFFFFF"/>
                </a:solidFill>
              </a:rPr>
              <a:t>(saying “No” and meaning it) to </a:t>
            </a:r>
            <a:r>
              <a:rPr lang="en-US" b="1" i="1" dirty="0" smtClean="0">
                <a:solidFill>
                  <a:schemeClr val="accent6"/>
                </a:solidFill>
              </a:rPr>
              <a:t>worldly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thoughts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feeling</a:t>
            </a:r>
            <a:r>
              <a:rPr lang="en-US" b="1" i="1" dirty="0" smtClean="0">
                <a:solidFill>
                  <a:srgbClr val="D99694"/>
                </a:solidFill>
              </a:rPr>
              <a:t>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desires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behaviors</a:t>
            </a:r>
            <a:r>
              <a:rPr lang="en-US" b="1" i="1" dirty="0" smtClean="0">
                <a:solidFill>
                  <a:srgbClr val="FFFFFF"/>
                </a:solidFill>
              </a:rPr>
              <a:t>.</a:t>
            </a:r>
          </a:p>
          <a:p>
            <a:pPr algn="l"/>
            <a:r>
              <a:rPr lang="en-US" b="1" dirty="0" smtClean="0">
                <a:solidFill>
                  <a:srgbClr val="FFFFFF"/>
                </a:solidFill>
              </a:rPr>
              <a:t>All of which brings us to today’s lesson...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4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4476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#3,  </a:t>
            </a:r>
            <a:r>
              <a:rPr lang="en-US" b="1" u="sng" dirty="0" smtClean="0">
                <a:solidFill>
                  <a:schemeClr val="bg1"/>
                </a:solidFill>
              </a:rPr>
              <a:t>Self-Disci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u="sng" dirty="0" smtClean="0">
                <a:solidFill>
                  <a:schemeClr val="bg1"/>
                </a:solidFill>
              </a:rPr>
              <a:t>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48" y="1078348"/>
            <a:ext cx="8613869" cy="5779651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If </a:t>
            </a:r>
            <a:r>
              <a:rPr lang="en-US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self-denial </a:t>
            </a:r>
            <a:r>
              <a:rPr lang="en-US" b="1" dirty="0" smtClean="0">
                <a:solidFill>
                  <a:srgbClr val="FFFFFF"/>
                </a:solidFill>
              </a:rPr>
              <a:t>is the </a:t>
            </a:r>
            <a:r>
              <a:rPr lang="en-US" b="1" i="1" dirty="0" smtClean="0">
                <a:solidFill>
                  <a:srgbClr val="E6B9B8"/>
                </a:solidFill>
              </a:rPr>
              <a:t>defensive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side of “self-control,” and it is, then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self-discipline </a:t>
            </a:r>
            <a:r>
              <a:rPr lang="en-US" b="1" dirty="0" smtClean="0">
                <a:solidFill>
                  <a:srgbClr val="FFFFFF"/>
                </a:solidFill>
              </a:rPr>
              <a:t>is the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offensive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aspect of it, </a:t>
            </a:r>
            <a:r>
              <a:rPr lang="en-US" b="1" u="sng" dirty="0" smtClean="0">
                <a:solidFill>
                  <a:srgbClr val="FFFF00"/>
                </a:solidFill>
              </a:rPr>
              <a:t>cf. Col.3:8-10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know </a:t>
            </a:r>
            <a:r>
              <a:rPr lang="en-US" b="1" i="1" dirty="0" smtClean="0">
                <a:solidFill>
                  <a:srgbClr val="FFFFFF"/>
                </a:solidFill>
              </a:rPr>
              <a:t>“self” </a:t>
            </a:r>
            <a:r>
              <a:rPr lang="en-US" b="1" dirty="0" smtClean="0">
                <a:solidFill>
                  <a:srgbClr val="FFFFFF"/>
                </a:solidFill>
              </a:rPr>
              <a:t>is composed of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mind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heart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sou</a:t>
            </a:r>
            <a:r>
              <a:rPr lang="en-US" b="1" i="1" dirty="0" smtClean="0">
                <a:solidFill>
                  <a:srgbClr val="B3A2C7"/>
                </a:solidFill>
              </a:rPr>
              <a:t>l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body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</a:rPr>
              <a:t>Luke 10:27</a:t>
            </a:r>
            <a:r>
              <a:rPr lang="en-US" b="1" dirty="0" smtClean="0">
                <a:solidFill>
                  <a:srgbClr val="FFFFFF"/>
                </a:solidFill>
              </a:rPr>
              <a:t>), so what is </a:t>
            </a:r>
            <a:r>
              <a:rPr lang="en-US" b="1" i="1" dirty="0" smtClean="0">
                <a:solidFill>
                  <a:srgbClr val="FFFFFF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discipline</a:t>
            </a:r>
            <a:r>
              <a:rPr lang="en-US" b="1" i="1" dirty="0" smtClean="0">
                <a:solidFill>
                  <a:srgbClr val="FFFFFF"/>
                </a:solidFill>
              </a:rPr>
              <a:t>”?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It is translated from the Greek word </a:t>
            </a:r>
            <a:r>
              <a:rPr lang="en-US" b="1" i="1" dirty="0" err="1" smtClean="0">
                <a:solidFill>
                  <a:srgbClr val="FFFFFF"/>
                </a:solidFill>
              </a:rPr>
              <a:t>gumnazo</a:t>
            </a:r>
            <a:r>
              <a:rPr lang="en-US" b="1" i="1" dirty="0" smtClean="0">
                <a:solidFill>
                  <a:srgbClr val="FFFFFF"/>
                </a:solidFill>
              </a:rPr>
              <a:t>,</a:t>
            </a:r>
            <a:r>
              <a:rPr lang="en-US" b="1" dirty="0" smtClean="0">
                <a:solidFill>
                  <a:srgbClr val="FFFFFF"/>
                </a:solidFill>
              </a:rPr>
              <a:t> which literally means to “train naked”</a:t>
            </a:r>
            <a:r>
              <a:rPr lang="en-US" dirty="0" smtClean="0">
                <a:solidFill>
                  <a:srgbClr val="FFFFFF"/>
                </a:solidFill>
              </a:rPr>
              <a:t> (from athletics, to train with </a:t>
            </a:r>
            <a:r>
              <a:rPr lang="en-US" i="1" dirty="0" smtClean="0">
                <a:solidFill>
                  <a:srgbClr val="FFFFFF"/>
                </a:solidFill>
              </a:rPr>
              <a:t>no encumbrances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in order to achieve the desire goal)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cf. Heb.12:1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So, </a:t>
            </a:r>
            <a:r>
              <a:rPr lang="en-US" b="1" i="1" dirty="0" smtClean="0">
                <a:solidFill>
                  <a:schemeClr val="bg1"/>
                </a:solidFill>
              </a:rPr>
              <a:t>“discipline” </a:t>
            </a:r>
            <a:r>
              <a:rPr lang="en-US" b="1" dirty="0" smtClean="0">
                <a:solidFill>
                  <a:schemeClr val="bg1"/>
                </a:solidFill>
              </a:rPr>
              <a:t>is </a:t>
            </a:r>
            <a:r>
              <a:rPr lang="en-US" b="1" i="1" dirty="0" smtClean="0">
                <a:solidFill>
                  <a:schemeClr val="bg1"/>
                </a:solidFill>
              </a:rPr>
              <a:t>to make oneself obey; to exercise or train vigorously wherein every encumbrance to the desired goal is removed.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1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31797"/>
            <a:ext cx="9144000" cy="994476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#3,  </a:t>
            </a:r>
            <a:r>
              <a:rPr lang="en-US" b="1" u="sng" dirty="0" smtClean="0">
                <a:solidFill>
                  <a:schemeClr val="bg1"/>
                </a:solidFill>
              </a:rPr>
              <a:t>Self-Disci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u="sng" dirty="0" smtClean="0">
                <a:solidFill>
                  <a:schemeClr val="bg1"/>
                </a:solidFill>
              </a:rPr>
              <a:t>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48" y="862680"/>
            <a:ext cx="8697732" cy="5995320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But there are other aspects of “discipline” we need to consider: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There is a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negative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component to it; </a:t>
            </a:r>
            <a:r>
              <a:rPr lang="en-US" b="1" i="1" dirty="0" smtClean="0">
                <a:solidFill>
                  <a:srgbClr val="FFFFFF"/>
                </a:solidFill>
              </a:rPr>
              <a:t>i.e. punishment; </a:t>
            </a:r>
            <a:r>
              <a:rPr lang="en-US" b="1" dirty="0" smtClean="0">
                <a:solidFill>
                  <a:srgbClr val="FFFFFF"/>
                </a:solidFill>
              </a:rPr>
              <a:t>this is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corrective discipline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Heb.12:5-7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But there must also be a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positive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aspect, </a:t>
            </a:r>
            <a:r>
              <a:rPr lang="en-US" b="1" u="sng" dirty="0" smtClean="0">
                <a:solidFill>
                  <a:srgbClr val="FFFF00"/>
                </a:solidFill>
              </a:rPr>
              <a:t>Heb.12:8-14</a:t>
            </a:r>
            <a:r>
              <a:rPr lang="en-US" b="1" dirty="0" smtClean="0">
                <a:solidFill>
                  <a:srgbClr val="FFFFFF"/>
                </a:solidFill>
              </a:rPr>
              <a:t>.  The </a:t>
            </a:r>
            <a:r>
              <a:rPr lang="en-US" b="1" i="1" dirty="0" smtClean="0">
                <a:solidFill>
                  <a:srgbClr val="FFFFFF"/>
                </a:solidFill>
              </a:rPr>
              <a:t>treatment suited to a disciple </a:t>
            </a:r>
            <a:r>
              <a:rPr lang="en-US" b="1" dirty="0" smtClean="0">
                <a:solidFill>
                  <a:srgbClr val="FFFFFF"/>
                </a:solidFill>
              </a:rPr>
              <a:t>is not just </a:t>
            </a:r>
            <a:r>
              <a:rPr lang="en-US" b="1" i="1" dirty="0" smtClean="0">
                <a:solidFill>
                  <a:srgbClr val="FFFFFF"/>
                </a:solidFill>
              </a:rPr>
              <a:t>reproof/correction, </a:t>
            </a:r>
            <a:r>
              <a:rPr lang="en-US" b="1" u="sng" dirty="0" smtClean="0">
                <a:solidFill>
                  <a:srgbClr val="FFFF00"/>
                </a:solidFill>
              </a:rPr>
              <a:t>cf. Rev.3:19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but  also includes </a:t>
            </a:r>
            <a:r>
              <a:rPr lang="en-US" b="1" i="1" dirty="0" smtClean="0">
                <a:solidFill>
                  <a:srgbClr val="FFFFFF"/>
                </a:solidFill>
              </a:rPr>
              <a:t>instruction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guidance, </a:t>
            </a:r>
            <a:r>
              <a:rPr lang="en-US" b="1" u="sng" dirty="0" smtClean="0">
                <a:solidFill>
                  <a:srgbClr val="FFFF00"/>
                </a:solidFill>
              </a:rPr>
              <a:t>cf. Eph.6:4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Col.2:5</a:t>
            </a:r>
            <a:r>
              <a:rPr lang="en-US" b="1" dirty="0" smtClean="0">
                <a:solidFill>
                  <a:srgbClr val="FFFFFF"/>
                </a:solidFill>
              </a:rPr>
              <a:t>, this is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instructive discipline</a:t>
            </a:r>
            <a:r>
              <a:rPr lang="en-US" b="1" i="1" dirty="0" smtClean="0">
                <a:solidFill>
                  <a:srgbClr val="FFFFFF"/>
                </a:solidFill>
              </a:rPr>
              <a:t>.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Finally,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leadership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is involved, </a:t>
            </a:r>
            <a:r>
              <a:rPr lang="en-US" b="1" u="sng" dirty="0" smtClean="0">
                <a:solidFill>
                  <a:srgbClr val="FFFF00"/>
                </a:solidFill>
              </a:rPr>
              <a:t>Heb.12:1-2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FF"/>
                </a:solidFill>
              </a:rPr>
              <a:t>“author” </a:t>
            </a:r>
            <a:r>
              <a:rPr lang="en-US" b="1" dirty="0" smtClean="0">
                <a:solidFill>
                  <a:srgbClr val="FFFFFF"/>
                </a:solidFill>
              </a:rPr>
              <a:t>is from the Greek word </a:t>
            </a:r>
            <a:r>
              <a:rPr lang="en-US" b="1" i="1" dirty="0" err="1" smtClean="0">
                <a:solidFill>
                  <a:srgbClr val="FFFFFF"/>
                </a:solidFill>
              </a:rPr>
              <a:t>archegos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refers to </a:t>
            </a:r>
            <a:r>
              <a:rPr lang="en-US" b="1" i="1" dirty="0" smtClean="0">
                <a:solidFill>
                  <a:srgbClr val="FFFFFF"/>
                </a:solidFill>
              </a:rPr>
              <a:t>one who goes before to lead; </a:t>
            </a:r>
            <a:r>
              <a:rPr lang="en-US" b="1" dirty="0" smtClean="0">
                <a:solidFill>
                  <a:srgbClr val="FFFFFF"/>
                </a:solidFill>
              </a:rPr>
              <a:t>a </a:t>
            </a:r>
            <a:r>
              <a:rPr lang="en-US" b="1" i="1" dirty="0" smtClean="0">
                <a:solidFill>
                  <a:srgbClr val="FFFFFF"/>
                </a:solidFill>
              </a:rPr>
              <a:t>trail-blazer; </a:t>
            </a:r>
            <a:r>
              <a:rPr lang="en-US" b="1" dirty="0" smtClean="0">
                <a:solidFill>
                  <a:srgbClr val="FFFFFF"/>
                </a:solidFill>
              </a:rPr>
              <a:t>a </a:t>
            </a:r>
            <a:r>
              <a:rPr lang="en-US" b="1" i="1" dirty="0" smtClean="0">
                <a:solidFill>
                  <a:srgbClr val="FFFFFF"/>
                </a:solidFill>
              </a:rPr>
              <a:t>captain </a:t>
            </a:r>
            <a:r>
              <a:rPr lang="en-US" b="1" dirty="0" smtClean="0">
                <a:solidFill>
                  <a:srgbClr val="FFFFFF"/>
                </a:solidFill>
              </a:rPr>
              <a:t>who doesn’t just </a:t>
            </a:r>
            <a:r>
              <a:rPr lang="en-US" b="1" i="1" dirty="0" smtClean="0">
                <a:solidFill>
                  <a:srgbClr val="FFFFFF"/>
                </a:solidFill>
              </a:rPr>
              <a:t>point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rgbClr val="FFFFFF"/>
                </a:solidFill>
              </a:rPr>
              <a:t>direct, </a:t>
            </a:r>
            <a:r>
              <a:rPr lang="en-US" b="1" dirty="0" smtClean="0">
                <a:solidFill>
                  <a:srgbClr val="FFFFFF"/>
                </a:solidFill>
              </a:rPr>
              <a:t>but </a:t>
            </a:r>
            <a:r>
              <a:rPr lang="en-US" b="1" i="1" dirty="0" smtClean="0">
                <a:solidFill>
                  <a:srgbClr val="FFFFFF"/>
                </a:solidFill>
              </a:rPr>
              <a:t>leads </a:t>
            </a:r>
            <a:r>
              <a:rPr lang="en-US" b="1" dirty="0" smtClean="0">
                <a:solidFill>
                  <a:srgbClr val="FFFFFF"/>
                </a:solidFill>
              </a:rPr>
              <a:t>(and provides the </a:t>
            </a:r>
            <a:r>
              <a:rPr lang="en-US" b="1" i="1" dirty="0" smtClean="0">
                <a:solidFill>
                  <a:srgbClr val="FFFFFF"/>
                </a:solidFill>
              </a:rPr>
              <a:t>perfect </a:t>
            </a:r>
            <a:r>
              <a:rPr lang="en-US" b="1" dirty="0" smtClean="0">
                <a:solidFill>
                  <a:srgbClr val="FFFFFF"/>
                </a:solidFill>
              </a:rPr>
              <a:t>example of faith); call it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motivational discipline</a:t>
            </a:r>
            <a:r>
              <a:rPr lang="en-US" b="1" i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8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31797"/>
            <a:ext cx="9144000" cy="994476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#3,  </a:t>
            </a:r>
            <a:r>
              <a:rPr lang="en-US" b="1" u="sng" dirty="0" smtClean="0">
                <a:solidFill>
                  <a:schemeClr val="bg1"/>
                </a:solidFill>
              </a:rPr>
              <a:t>Self-Disci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u="sng" dirty="0" smtClean="0">
                <a:solidFill>
                  <a:schemeClr val="bg1"/>
                </a:solidFill>
              </a:rPr>
              <a:t>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48" y="862680"/>
            <a:ext cx="8613869" cy="599532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Now, apply all these constituent parts to “self-discipline” (self-</a:t>
            </a:r>
            <a:r>
              <a:rPr lang="en-US" b="1" i="1" dirty="0" smtClean="0">
                <a:solidFill>
                  <a:srgbClr val="FFFFFF"/>
                </a:solidFill>
              </a:rPr>
              <a:t>correcting/instructing/guiding</a:t>
            </a:r>
            <a:r>
              <a:rPr lang="en-US" b="1" dirty="0" smtClean="0">
                <a:solidFill>
                  <a:srgbClr val="FFFFFF"/>
                </a:solidFill>
              </a:rPr>
              <a:t>)...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Are you </a:t>
            </a:r>
            <a:r>
              <a:rPr lang="en-US" b="1" i="1" dirty="0" smtClean="0">
                <a:solidFill>
                  <a:srgbClr val="FFFFFF"/>
                </a:solidFill>
              </a:rPr>
              <a:t>leading/directing </a:t>
            </a:r>
            <a:r>
              <a:rPr lang="en-US" b="1" dirty="0" smtClean="0">
                <a:solidFill>
                  <a:srgbClr val="FFFFFF"/>
                </a:solidFill>
              </a:rPr>
              <a:t>your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thoughts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emotion</a:t>
            </a:r>
            <a:r>
              <a:rPr lang="en-US" b="1" dirty="0" smtClean="0">
                <a:solidFill>
                  <a:srgbClr val="D99694"/>
                </a:solidFill>
              </a:rPr>
              <a:t>s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</a:t>
            </a:r>
            <a:r>
              <a:rPr lang="en-US" b="1" dirty="0" smtClean="0">
                <a:solidFill>
                  <a:srgbClr val="FFFFFF"/>
                </a:solidFill>
              </a:rPr>
              <a:t>, and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actions</a:t>
            </a:r>
            <a:r>
              <a:rPr lang="en-US" b="1" dirty="0" smtClean="0">
                <a:solidFill>
                  <a:srgbClr val="FFFFFF"/>
                </a:solidFill>
              </a:rPr>
              <a:t>? Or, </a:t>
            </a:r>
            <a:r>
              <a:rPr lang="en-US" b="1" dirty="0" smtClean="0">
                <a:solidFill>
                  <a:schemeClr val="accent6"/>
                </a:solidFill>
              </a:rPr>
              <a:t>are you being led by them? </a:t>
            </a:r>
            <a:r>
              <a:rPr lang="en-US" b="1" u="sng" dirty="0" smtClean="0">
                <a:solidFill>
                  <a:srgbClr val="FFFF00"/>
                </a:solidFill>
              </a:rPr>
              <a:t>cp. 2Pet.2:12-19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It’s the difference between </a:t>
            </a:r>
            <a:r>
              <a:rPr lang="en-US" b="1" i="1" dirty="0" smtClean="0">
                <a:solidFill>
                  <a:srgbClr val="FFFFFF"/>
                </a:solidFill>
              </a:rPr>
              <a:t>driving the bus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FFFFFF"/>
                </a:solidFill>
              </a:rPr>
              <a:t>riding along while someone else drives, </a:t>
            </a:r>
            <a:r>
              <a:rPr lang="en-US" b="1" dirty="0" smtClean="0">
                <a:solidFill>
                  <a:srgbClr val="FFFFFF"/>
                </a:solidFill>
              </a:rPr>
              <a:t>or worse, </a:t>
            </a:r>
            <a:r>
              <a:rPr lang="en-US" b="1" i="1" dirty="0" smtClean="0">
                <a:solidFill>
                  <a:srgbClr val="FFFFFF"/>
                </a:solidFill>
              </a:rPr>
              <a:t>being run over and dragged along by the bus!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So, who’s </a:t>
            </a:r>
            <a:r>
              <a:rPr lang="en-US" b="1" i="1" dirty="0" smtClean="0">
                <a:solidFill>
                  <a:srgbClr val="FFFFFF"/>
                </a:solidFill>
              </a:rPr>
              <a:t>driving the bus </a:t>
            </a:r>
            <a:r>
              <a:rPr lang="en-US" b="1" dirty="0" smtClean="0">
                <a:solidFill>
                  <a:srgbClr val="FFFFFF"/>
                </a:solidFill>
              </a:rPr>
              <a:t>of your life?  You, with the </a:t>
            </a:r>
            <a:r>
              <a:rPr lang="en-US" b="1" i="1" dirty="0" smtClean="0">
                <a:solidFill>
                  <a:srgbClr val="FFFFFF"/>
                </a:solidFill>
              </a:rPr>
              <a:t>instruction, correction,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leadership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of the Lord?  If so, that’s “self-discipline”!  </a:t>
            </a:r>
            <a:r>
              <a:rPr lang="en-US" b="1" dirty="0" smtClean="0">
                <a:solidFill>
                  <a:schemeClr val="accent6"/>
                </a:solidFill>
              </a:rPr>
              <a:t>Otherwise,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79646"/>
                </a:solidFill>
              </a:rPr>
              <a:t>You are at the mercy of your own </a:t>
            </a:r>
            <a:r>
              <a:rPr lang="en-US" b="1" i="1" dirty="0" smtClean="0">
                <a:solidFill>
                  <a:srgbClr val="F79646"/>
                </a:solidFill>
              </a:rPr>
              <a:t>thoughts, emotions, passions, </a:t>
            </a:r>
            <a:r>
              <a:rPr lang="en-US" b="1" dirty="0" smtClean="0">
                <a:solidFill>
                  <a:srgbClr val="F79646"/>
                </a:solidFill>
              </a:rPr>
              <a:t>and </a:t>
            </a:r>
            <a:r>
              <a:rPr lang="en-US" b="1" i="1" dirty="0" smtClean="0">
                <a:solidFill>
                  <a:srgbClr val="F79646"/>
                </a:solidFill>
              </a:rPr>
              <a:t>body; </a:t>
            </a:r>
            <a:r>
              <a:rPr lang="en-US" b="1" dirty="0" smtClean="0">
                <a:solidFill>
                  <a:srgbClr val="F79646"/>
                </a:solidFill>
              </a:rPr>
              <a:t>and</a:t>
            </a:r>
            <a:r>
              <a:rPr lang="en-US" b="1" i="1" dirty="0" smtClean="0">
                <a:solidFill>
                  <a:srgbClr val="F79646"/>
                </a:solidFill>
              </a:rPr>
              <a:t> </a:t>
            </a:r>
            <a:r>
              <a:rPr lang="en-US" b="1" dirty="0" smtClean="0">
                <a:solidFill>
                  <a:srgbClr val="F79646"/>
                </a:solidFill>
              </a:rPr>
              <a:t>if so, you’ve turned over control (the </a:t>
            </a:r>
            <a:r>
              <a:rPr lang="en-US" b="1" i="1" dirty="0" smtClean="0">
                <a:solidFill>
                  <a:srgbClr val="F79646"/>
                </a:solidFill>
              </a:rPr>
              <a:t>steering wheel</a:t>
            </a:r>
            <a:r>
              <a:rPr lang="en-US" b="1" dirty="0" smtClean="0">
                <a:solidFill>
                  <a:srgbClr val="F79646"/>
                </a:solidFill>
              </a:rPr>
              <a:t>) to Satan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624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31797"/>
            <a:ext cx="9144000" cy="994476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#3,  </a:t>
            </a:r>
            <a:r>
              <a:rPr lang="en-US" b="1" u="sng" dirty="0" smtClean="0">
                <a:solidFill>
                  <a:schemeClr val="bg1"/>
                </a:solidFill>
              </a:rPr>
              <a:t>Self-Disci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u="sng" dirty="0" smtClean="0">
                <a:solidFill>
                  <a:schemeClr val="bg1"/>
                </a:solidFill>
              </a:rPr>
              <a:t>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49" y="862680"/>
            <a:ext cx="8362282" cy="5995320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So, </a:t>
            </a:r>
            <a:r>
              <a:rPr lang="en-US" b="1" dirty="0" smtClean="0">
                <a:solidFill>
                  <a:schemeClr val="accent6"/>
                </a:solidFill>
              </a:rPr>
              <a:t>if you’re not </a:t>
            </a:r>
            <a:r>
              <a:rPr lang="en-US" b="1" i="1" dirty="0" smtClean="0">
                <a:solidFill>
                  <a:schemeClr val="accent6"/>
                </a:solidFill>
              </a:rPr>
              <a:t>self-disciplined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thus </a:t>
            </a:r>
            <a:r>
              <a:rPr lang="en-US" b="1" dirty="0" smtClean="0">
                <a:solidFill>
                  <a:schemeClr val="accent6"/>
                </a:solidFill>
              </a:rPr>
              <a:t>not in control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how do you regain the </a:t>
            </a:r>
            <a:r>
              <a:rPr lang="en-US" b="1" i="1" dirty="0" smtClean="0">
                <a:solidFill>
                  <a:schemeClr val="bg1"/>
                </a:solidFill>
              </a:rPr>
              <a:t>steering wheel </a:t>
            </a:r>
            <a:r>
              <a:rPr lang="en-US" b="1" dirty="0" smtClean="0">
                <a:solidFill>
                  <a:schemeClr val="bg1"/>
                </a:solidFill>
              </a:rPr>
              <a:t>of your life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and get it </a:t>
            </a:r>
            <a:r>
              <a:rPr lang="en-US" b="1" i="1" dirty="0" smtClean="0">
                <a:solidFill>
                  <a:schemeClr val="bg1"/>
                </a:solidFill>
              </a:rPr>
              <a:t>headed in the right direction(s)</a:t>
            </a:r>
            <a:r>
              <a:rPr lang="en-US" b="1" i="1" dirty="0" smtClean="0">
                <a:solidFill>
                  <a:srgbClr val="FFFFFF"/>
                </a:solidFill>
              </a:rPr>
              <a:t>?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Let’s go back to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self-discipline </a:t>
            </a:r>
            <a:r>
              <a:rPr lang="en-US" b="1" dirty="0" smtClean="0">
                <a:solidFill>
                  <a:srgbClr val="FFFFFF"/>
                </a:solidFill>
              </a:rPr>
              <a:t>from </a:t>
            </a:r>
            <a:r>
              <a:rPr lang="en-US" b="1" u="sng" dirty="0" smtClean="0">
                <a:solidFill>
                  <a:srgbClr val="FFFF00"/>
                </a:solidFill>
              </a:rPr>
              <a:t>1Tim.4:7-8</a:t>
            </a:r>
            <a:r>
              <a:rPr lang="en-US" b="1" dirty="0" smtClean="0">
                <a:solidFill>
                  <a:srgbClr val="FFFFFF"/>
                </a:solidFill>
              </a:rPr>
              <a:t>,</a:t>
            </a:r>
          </a:p>
          <a:p>
            <a:pPr marL="971550" lvl="1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Start </a:t>
            </a:r>
            <a:r>
              <a:rPr lang="en-US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eating right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u="sng" dirty="0" smtClean="0">
                <a:solidFill>
                  <a:srgbClr val="FFFF00"/>
                </a:solidFill>
              </a:rPr>
              <a:t>v.7a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>
                <a:solidFill>
                  <a:srgbClr val="FFFFFF"/>
                </a:solidFill>
              </a:rPr>
              <a:t>(no </a:t>
            </a:r>
            <a:r>
              <a:rPr lang="en-US" sz="3200" i="1" dirty="0" smtClean="0">
                <a:solidFill>
                  <a:srgbClr val="FFFFFF"/>
                </a:solidFill>
              </a:rPr>
              <a:t>junk food</a:t>
            </a:r>
            <a:r>
              <a:rPr lang="en-US" sz="3200" dirty="0" smtClean="0">
                <a:solidFill>
                  <a:srgbClr val="FFFFFF"/>
                </a:solidFill>
              </a:rPr>
              <a:t>)</a:t>
            </a:r>
            <a:endParaRPr lang="en-US" sz="3200" dirty="0" smtClean="0">
              <a:solidFill>
                <a:srgbClr val="FFFF00"/>
              </a:solidFill>
            </a:endParaRPr>
          </a:p>
          <a:p>
            <a:pPr marL="971550" lvl="1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 waiting for or depending on someone else to do it for you</a:t>
            </a:r>
            <a:r>
              <a:rPr lang="en-US" sz="3200" b="1" dirty="0" smtClean="0">
                <a:solidFill>
                  <a:srgbClr val="FFFFFF"/>
                </a:solidFill>
              </a:rPr>
              <a:t>, </a:t>
            </a:r>
            <a:r>
              <a:rPr lang="en-US" sz="3200" b="1" u="sng" dirty="0" smtClean="0">
                <a:solidFill>
                  <a:srgbClr val="FFFF00"/>
                </a:solidFill>
              </a:rPr>
              <a:t>v.7b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(it’s called </a:t>
            </a:r>
            <a:r>
              <a:rPr lang="en-US" sz="3200" i="1" dirty="0" smtClean="0">
                <a:solidFill>
                  <a:schemeClr val="bg1"/>
                </a:solidFill>
              </a:rPr>
              <a:t>“self-discipline”</a:t>
            </a:r>
            <a:r>
              <a:rPr lang="en-US" sz="3200" dirty="0" smtClean="0">
                <a:solidFill>
                  <a:schemeClr val="bg1"/>
                </a:solidFill>
              </a:rPr>
              <a:t> for a reason)</a:t>
            </a:r>
          </a:p>
          <a:p>
            <a:pPr marL="971550" lvl="1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Remember the </a:t>
            </a:r>
            <a:r>
              <a:rPr lang="en-US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purpose/goal 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“godliness,” </a:t>
            </a:r>
            <a:r>
              <a:rPr lang="en-US" sz="3200" b="1" u="sng" dirty="0" smtClean="0">
                <a:solidFill>
                  <a:srgbClr val="FFFF00"/>
                </a:solidFill>
              </a:rPr>
              <a:t>v.7c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eye on the right goal, </a:t>
            </a:r>
            <a:r>
              <a:rPr lang="en-US" sz="3200" u="sng" dirty="0" smtClean="0">
                <a:solidFill>
                  <a:srgbClr val="FFFF00"/>
                </a:solidFill>
              </a:rPr>
              <a:t>Heb.12:2a</a:t>
            </a:r>
            <a:r>
              <a:rPr lang="en-US" sz="3200" dirty="0" smtClean="0">
                <a:solidFill>
                  <a:srgbClr val="FFFFFF"/>
                </a:solidFill>
              </a:rPr>
              <a:t>)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71550" lvl="1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C3D69B"/>
                </a:solidFill>
              </a:rPr>
              <a:t>Prioritize </a:t>
            </a:r>
            <a:r>
              <a:rPr lang="en-US" sz="3200" b="1" i="1" dirty="0" smtClean="0">
                <a:solidFill>
                  <a:srgbClr val="C3D69B"/>
                </a:solidFill>
              </a:rPr>
              <a:t>“godliness” </a:t>
            </a:r>
            <a:r>
              <a:rPr lang="en-US" sz="3200" b="1" dirty="0" smtClean="0">
                <a:solidFill>
                  <a:srgbClr val="C3D69B"/>
                </a:solidFill>
              </a:rPr>
              <a:t>over mere </a:t>
            </a:r>
            <a:r>
              <a:rPr lang="en-US" sz="3200" b="1" i="1" dirty="0" smtClean="0">
                <a:solidFill>
                  <a:srgbClr val="C3D69B"/>
                </a:solidFill>
              </a:rPr>
              <a:t>“bodily discipline,” </a:t>
            </a:r>
            <a:r>
              <a:rPr lang="en-US" sz="3200" b="1" u="sng" dirty="0" smtClean="0">
                <a:solidFill>
                  <a:srgbClr val="FFFF00"/>
                </a:solidFill>
              </a:rPr>
              <a:t>v.8a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>
                <a:solidFill>
                  <a:srgbClr val="FFFFFF"/>
                </a:solidFill>
              </a:rPr>
              <a:t>(and </a:t>
            </a:r>
            <a:r>
              <a:rPr lang="en-US" sz="3200" i="1" dirty="0" smtClean="0">
                <a:solidFill>
                  <a:srgbClr val="FFFFFF"/>
                </a:solidFill>
              </a:rPr>
              <a:t>everything </a:t>
            </a:r>
            <a:r>
              <a:rPr lang="en-US" sz="3200" dirty="0" smtClean="0">
                <a:solidFill>
                  <a:srgbClr val="FFFFFF"/>
                </a:solidFill>
              </a:rPr>
              <a:t>else, </a:t>
            </a:r>
            <a:r>
              <a:rPr lang="en-US" sz="3200" u="sng" dirty="0" smtClean="0">
                <a:solidFill>
                  <a:srgbClr val="FFFF00"/>
                </a:solidFill>
              </a:rPr>
              <a:t>Heb.12:1</a:t>
            </a:r>
            <a:r>
              <a:rPr lang="en-US" sz="3200" dirty="0" smtClean="0">
                <a:solidFill>
                  <a:srgbClr val="FFFFFF"/>
                </a:solidFill>
              </a:rPr>
              <a:t>)</a:t>
            </a:r>
            <a:endParaRPr lang="en-US" sz="3200" b="1" dirty="0" smtClean="0">
              <a:solidFill>
                <a:srgbClr val="FFFFFF"/>
              </a:solidFill>
            </a:endParaRPr>
          </a:p>
          <a:p>
            <a:pPr marL="971550" lvl="1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C3D69B"/>
                </a:solidFill>
              </a:rPr>
              <a:t>Understand what’s at stake, </a:t>
            </a:r>
            <a:r>
              <a:rPr lang="en-US" sz="3200" b="1" u="sng" dirty="0" smtClean="0">
                <a:solidFill>
                  <a:srgbClr val="FFFF00"/>
                </a:solidFill>
              </a:rPr>
              <a:t>v.8b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>
                <a:solidFill>
                  <a:srgbClr val="FFFFFF"/>
                </a:solidFill>
              </a:rPr>
              <a:t>(eternity)</a:t>
            </a:r>
            <a:endParaRPr lang="en-US" sz="32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8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48" y="143781"/>
            <a:ext cx="8697731" cy="67142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300" b="1" i="1" dirty="0" smtClean="0">
                <a:solidFill>
                  <a:srgbClr val="FFFFFF"/>
                </a:solidFill>
              </a:rPr>
              <a:t>Self-Control </a:t>
            </a:r>
            <a:r>
              <a:rPr lang="en-US" sz="3300" b="1" dirty="0" smtClean="0">
                <a:solidFill>
                  <a:srgbClr val="FFFFFF"/>
                </a:solidFill>
              </a:rPr>
              <a:t>through </a:t>
            </a:r>
            <a:r>
              <a:rPr lang="en-US" sz="3300" b="1" i="1" dirty="0" smtClean="0">
                <a:solidFill>
                  <a:srgbClr val="FFFFFF"/>
                </a:solidFill>
              </a:rPr>
              <a:t>Self-Discipline </a:t>
            </a:r>
            <a:r>
              <a:rPr lang="en-US" sz="3300" b="1" u="sng" dirty="0" smtClean="0">
                <a:solidFill>
                  <a:srgbClr val="FFFFFF"/>
                </a:solidFill>
              </a:rPr>
              <a:t>Conclusions</a:t>
            </a:r>
            <a:r>
              <a:rPr lang="en-US" sz="3300" b="1" dirty="0" smtClean="0">
                <a:solidFill>
                  <a:srgbClr val="FFFFFF"/>
                </a:solidFill>
              </a:rPr>
              <a:t>:</a:t>
            </a:r>
            <a:endParaRPr lang="en-US" sz="3300" b="1" i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2800" b="1" i="1" dirty="0" smtClean="0">
                <a:solidFill>
                  <a:srgbClr val="FFFFFF"/>
                </a:solidFill>
              </a:rPr>
              <a:t> Self-Control </a:t>
            </a:r>
            <a:r>
              <a:rPr lang="en-US" sz="2800" b="1" dirty="0" smtClean="0">
                <a:solidFill>
                  <a:srgbClr val="FFFFFF"/>
                </a:solidFill>
              </a:rPr>
              <a:t>necessarily includes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self-denial</a:t>
            </a:r>
            <a:r>
              <a:rPr lang="en-US" sz="2800" b="1" i="1" dirty="0" smtClean="0">
                <a:solidFill>
                  <a:srgbClr val="FFFFFF"/>
                </a:solidFill>
              </a:rPr>
              <a:t>; </a:t>
            </a:r>
            <a:r>
              <a:rPr lang="en-US" sz="2800" b="1" dirty="0" smtClean="0">
                <a:solidFill>
                  <a:srgbClr val="FFFFFF"/>
                </a:solidFill>
              </a:rPr>
              <a:t>saying “No” to </a:t>
            </a:r>
            <a:r>
              <a:rPr lang="en-US" sz="2800" b="1" i="1" dirty="0" smtClean="0">
                <a:solidFill>
                  <a:srgbClr val="FFFFFF"/>
                </a:solidFill>
              </a:rPr>
              <a:t>self;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rgbClr val="FFFFFF"/>
                </a:solidFill>
              </a:rPr>
              <a:t>“laying aside” </a:t>
            </a:r>
            <a:r>
              <a:rPr lang="en-US" sz="2800" b="1" dirty="0">
                <a:solidFill>
                  <a:srgbClr val="FFFFFF"/>
                </a:solidFill>
              </a:rPr>
              <a:t>/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rgbClr val="FFFFFF"/>
                </a:solidFill>
              </a:rPr>
              <a:t>“putting off” </a:t>
            </a:r>
            <a:r>
              <a:rPr lang="en-US" sz="2800" b="1" dirty="0" smtClean="0">
                <a:solidFill>
                  <a:srgbClr val="FFFFFF"/>
                </a:solidFill>
              </a:rPr>
              <a:t>spiritually unhealthy </a:t>
            </a:r>
            <a:r>
              <a:rPr lang="en-US" sz="2800" b="1" i="1" dirty="0" smtClean="0">
                <a:solidFill>
                  <a:srgbClr val="FFFFFF"/>
                </a:solidFill>
              </a:rPr>
              <a:t>thoughts, emotions, desires, </a:t>
            </a:r>
            <a:r>
              <a:rPr lang="en-US" sz="2800" b="1" dirty="0" smtClean="0">
                <a:solidFill>
                  <a:srgbClr val="FFFFFF"/>
                </a:solidFill>
              </a:rPr>
              <a:t>and a</a:t>
            </a:r>
            <a:r>
              <a:rPr lang="en-US" sz="2800" b="1" i="1" dirty="0" smtClean="0">
                <a:solidFill>
                  <a:srgbClr val="FFFFFF"/>
                </a:solidFill>
              </a:rPr>
              <a:t>ctions, </a:t>
            </a:r>
            <a:r>
              <a:rPr lang="en-US" sz="2800" b="1" u="sng" dirty="0" smtClean="0">
                <a:solidFill>
                  <a:srgbClr val="FFFF00"/>
                </a:solidFill>
              </a:rPr>
              <a:t>Eph.4:22</a:t>
            </a:r>
            <a:r>
              <a:rPr lang="en-US" sz="2800" b="1" dirty="0" smtClean="0">
                <a:solidFill>
                  <a:srgbClr val="FFFFFF"/>
                </a:solidFill>
              </a:rPr>
              <a:t>. 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But </a:t>
            </a:r>
            <a:r>
              <a:rPr lang="en-US" sz="2800" b="1" i="1" dirty="0" smtClean="0">
                <a:solidFill>
                  <a:srgbClr val="FFFFFF"/>
                </a:solidFill>
              </a:rPr>
              <a:t>self-control </a:t>
            </a:r>
            <a:r>
              <a:rPr lang="en-US" sz="2800" b="1" dirty="0" smtClean="0">
                <a:solidFill>
                  <a:srgbClr val="FFFFFF"/>
                </a:solidFill>
              </a:rPr>
              <a:t>must also include 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self-discipline</a:t>
            </a:r>
            <a:r>
              <a:rPr lang="en-US" sz="2800" b="1" i="1" dirty="0" smtClean="0">
                <a:solidFill>
                  <a:srgbClr val="FFFFFF"/>
                </a:solidFill>
              </a:rPr>
              <a:t>; </a:t>
            </a:r>
            <a:r>
              <a:rPr lang="en-US" sz="2800" b="1" dirty="0" smtClean="0">
                <a:solidFill>
                  <a:srgbClr val="FFFFFF"/>
                </a:solidFill>
              </a:rPr>
              <a:t>taking </a:t>
            </a:r>
            <a:r>
              <a:rPr lang="en-US" sz="2800" b="1" i="1" dirty="0" smtClean="0">
                <a:solidFill>
                  <a:srgbClr val="FFFFFF"/>
                </a:solidFill>
              </a:rPr>
              <a:t>the wheel </a:t>
            </a:r>
            <a:r>
              <a:rPr lang="en-US" sz="2800" b="1" dirty="0" smtClean="0">
                <a:solidFill>
                  <a:srgbClr val="FFFFFF"/>
                </a:solidFill>
              </a:rPr>
              <a:t>of our lives and </a:t>
            </a:r>
            <a:r>
              <a:rPr lang="en-US" sz="2800" b="1" i="1" dirty="0" smtClean="0">
                <a:solidFill>
                  <a:srgbClr val="FFFFFF"/>
                </a:solidFill>
              </a:rPr>
              <a:t>steering </a:t>
            </a:r>
            <a:r>
              <a:rPr lang="en-US" sz="2800" b="1" dirty="0" smtClean="0">
                <a:solidFill>
                  <a:srgbClr val="FFFFFF"/>
                </a:solidFill>
              </a:rPr>
              <a:t>in the right and proper ways; </a:t>
            </a:r>
            <a:r>
              <a:rPr lang="en-US" sz="2800" b="1" i="1" dirty="0" smtClean="0">
                <a:solidFill>
                  <a:srgbClr val="FFFFFF"/>
                </a:solidFill>
              </a:rPr>
              <a:t>“putting on</a:t>
            </a:r>
            <a:r>
              <a:rPr lang="en-US" sz="2800" b="1" i="1" smtClean="0">
                <a:solidFill>
                  <a:srgbClr val="FFFFFF"/>
                </a:solidFill>
              </a:rPr>
              <a:t>” </a:t>
            </a:r>
            <a:r>
              <a:rPr lang="en-US" sz="2800" b="1" smtClean="0">
                <a:solidFill>
                  <a:srgbClr val="FFFFFF"/>
                </a:solidFill>
              </a:rPr>
              <a:t>spiritually </a:t>
            </a:r>
            <a:r>
              <a:rPr lang="en-US" sz="2800" b="1" dirty="0" smtClean="0">
                <a:solidFill>
                  <a:srgbClr val="FFFFFF"/>
                </a:solidFill>
              </a:rPr>
              <a:t>healthy </a:t>
            </a:r>
            <a:r>
              <a:rPr lang="en-US" sz="2800" b="1" i="1" dirty="0" smtClean="0">
                <a:solidFill>
                  <a:srgbClr val="FFFFFF"/>
                </a:solidFill>
              </a:rPr>
              <a:t>thoughts, emotions, desires,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FFFFFF"/>
                </a:solidFill>
              </a:rPr>
              <a:t>actions, </a:t>
            </a:r>
            <a:r>
              <a:rPr lang="en-US" sz="2800" b="1" u="sng" dirty="0" smtClean="0">
                <a:solidFill>
                  <a:srgbClr val="FFFF00"/>
                </a:solidFill>
              </a:rPr>
              <a:t>Eph.4:23-24</a:t>
            </a:r>
            <a:r>
              <a:rPr lang="en-US" sz="2800" b="1" dirty="0" smtClean="0">
                <a:solidFill>
                  <a:srgbClr val="FFFFFF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Are </a:t>
            </a:r>
            <a:r>
              <a:rPr lang="en-US" sz="2800" b="1" dirty="0" smtClean="0">
                <a:solidFill>
                  <a:srgbClr val="FFFF00"/>
                </a:solidFill>
              </a:rPr>
              <a:t>YOU</a:t>
            </a:r>
            <a:r>
              <a:rPr lang="en-US" sz="2800" b="1" dirty="0" smtClean="0">
                <a:solidFill>
                  <a:srgbClr val="FFFFFF"/>
                </a:solidFill>
              </a:rPr>
              <a:t> willing to 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“discipline yourself for the purpose of godliness,”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or are </a:t>
            </a:r>
            <a:r>
              <a:rPr lang="en-US" sz="2800" b="1" dirty="0" smtClean="0">
                <a:solidFill>
                  <a:schemeClr val="accent6"/>
                </a:solidFill>
              </a:rPr>
              <a:t>you just </a:t>
            </a:r>
            <a:r>
              <a:rPr lang="en-US" sz="2800" b="1" i="1" dirty="0" smtClean="0">
                <a:solidFill>
                  <a:schemeClr val="accent6"/>
                </a:solidFill>
              </a:rPr>
              <a:t>along for the ride </a:t>
            </a:r>
            <a:r>
              <a:rPr lang="en-US" sz="2800" b="1" dirty="0" smtClean="0">
                <a:solidFill>
                  <a:schemeClr val="accent6"/>
                </a:solidFill>
              </a:rPr>
              <a:t>as Satan and your own </a:t>
            </a:r>
            <a:r>
              <a:rPr lang="en-US" sz="2800" b="1" i="1" dirty="0" smtClean="0">
                <a:solidFill>
                  <a:schemeClr val="accent6"/>
                </a:solidFill>
              </a:rPr>
              <a:t>undisciplined </a:t>
            </a:r>
            <a:r>
              <a:rPr lang="en-US" sz="2800" b="1" dirty="0" smtClean="0">
                <a:solidFill>
                  <a:schemeClr val="accent6"/>
                </a:solidFill>
              </a:rPr>
              <a:t>“self” steer you to </a:t>
            </a:r>
            <a:r>
              <a:rPr lang="en-US" sz="2800" b="1" i="1" dirty="0" smtClean="0">
                <a:solidFill>
                  <a:schemeClr val="accent6"/>
                </a:solidFill>
              </a:rPr>
              <a:t>corruption </a:t>
            </a:r>
            <a:r>
              <a:rPr lang="en-US" sz="2800" b="1" dirty="0" smtClean="0">
                <a:solidFill>
                  <a:schemeClr val="accent6"/>
                </a:solidFill>
              </a:rPr>
              <a:t>and </a:t>
            </a:r>
            <a:r>
              <a:rPr lang="en-US" sz="2800" b="1" i="1" dirty="0" smtClean="0">
                <a:solidFill>
                  <a:schemeClr val="accent6"/>
                </a:solidFill>
              </a:rPr>
              <a:t>misery </a:t>
            </a:r>
            <a:r>
              <a:rPr lang="en-US" sz="2800" b="1" dirty="0" smtClean="0">
                <a:solidFill>
                  <a:schemeClr val="accent6"/>
                </a:solidFill>
              </a:rPr>
              <a:t>now, and </a:t>
            </a:r>
            <a:r>
              <a:rPr lang="en-US" sz="2800" b="1" i="1" dirty="0" smtClean="0">
                <a:solidFill>
                  <a:schemeClr val="accent6"/>
                </a:solidFill>
              </a:rPr>
              <a:t>eternal damnation </a:t>
            </a:r>
            <a:r>
              <a:rPr lang="en-US" sz="2800" b="1" dirty="0" smtClean="0">
                <a:solidFill>
                  <a:schemeClr val="accent6"/>
                </a:solidFill>
              </a:rPr>
              <a:t>later</a:t>
            </a:r>
            <a:r>
              <a:rPr lang="en-US" sz="2800" b="1" dirty="0" smtClean="0">
                <a:solidFill>
                  <a:srgbClr val="FFFFFF"/>
                </a:solidFill>
              </a:rPr>
              <a:t>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 choice is YOURS, choose wisely! </a:t>
            </a:r>
          </a:p>
        </p:txBody>
      </p:sp>
    </p:spTree>
    <p:extLst>
      <p:ext uri="{BB962C8B-B14F-4D97-AF65-F5344CB8AC3E}">
        <p14:creationId xmlns:p14="http://schemas.microsoft.com/office/powerpoint/2010/main" val="55259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66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914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Thus far in our study of Self-Control, we’ve learned that:</vt:lpstr>
      <vt:lpstr>“Self-Control” #3,  Self-Discipline</vt:lpstr>
      <vt:lpstr>“Self-Control” #3,  Self-Discipline</vt:lpstr>
      <vt:lpstr>“Self-Control” #3,  Self-Discipline</vt:lpstr>
      <vt:lpstr>“Self-Control” #3,  Self-Discipline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22</cp:revision>
  <dcterms:created xsi:type="dcterms:W3CDTF">2023-11-30T16:20:31Z</dcterms:created>
  <dcterms:modified xsi:type="dcterms:W3CDTF">2023-11-30T19:11:04Z</dcterms:modified>
</cp:coreProperties>
</file>