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1" d="100"/>
          <a:sy n="91" d="100"/>
        </p:scale>
        <p:origin x="-37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55F28-D82B-0444-9B79-EF11378786E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9BE7-E9DA-0346-8282-AC7725905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79975-3DB0-0B42-9C25-75F9077FA463}" type="datetimeFigureOut">
              <a:rPr lang="en-US" smtClean="0"/>
              <a:t>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8CCEE-DD2B-D643-872B-E4D01DDFB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3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*With proviso of </a:t>
            </a:r>
            <a:r>
              <a:rPr lang="en-US" i="1" dirty="0" smtClean="0"/>
              <a:t>“only in the Lord” </a:t>
            </a:r>
            <a:r>
              <a:rPr lang="en-US" i="0" dirty="0" smtClean="0"/>
              <a:t>added for widows,</a:t>
            </a:r>
            <a:r>
              <a:rPr lang="en-US" i="0" baseline="0" dirty="0" smtClean="0"/>
              <a:t> </a:t>
            </a:r>
            <a:r>
              <a:rPr lang="en-US" i="0" u="sng" baseline="0" dirty="0" smtClean="0"/>
              <a:t>1Cor.7:39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*including </a:t>
            </a:r>
            <a:r>
              <a:rPr lang="en-US" i="1" dirty="0" smtClean="0"/>
              <a:t>visual</a:t>
            </a:r>
            <a:r>
              <a:rPr lang="en-US" dirty="0" smtClean="0"/>
              <a:t>, </a:t>
            </a:r>
            <a:r>
              <a:rPr lang="en-US" i="1" dirty="0" smtClean="0"/>
              <a:t>pictorial,</a:t>
            </a:r>
            <a:r>
              <a:rPr lang="en-US" i="1" baseline="0" dirty="0" smtClean="0"/>
              <a:t> literature, video, virtual, etc.  </a:t>
            </a:r>
            <a:r>
              <a:rPr lang="en-US" i="0" baseline="0" dirty="0" smtClean="0"/>
              <a:t>Obviously, technology has aided </a:t>
            </a:r>
            <a:r>
              <a:rPr lang="en-US" i="1" baseline="0" dirty="0" smtClean="0"/>
              <a:t>pornography</a:t>
            </a:r>
            <a:r>
              <a:rPr lang="en-US" i="0" baseline="0" dirty="0" smtClean="0"/>
              <a:t> and </a:t>
            </a:r>
            <a:r>
              <a:rPr lang="en-US" i="1" baseline="0" dirty="0" smtClean="0"/>
              <a:t>lust </a:t>
            </a:r>
            <a:r>
              <a:rPr lang="en-US" i="0" baseline="0" dirty="0" smtClean="0"/>
              <a:t>by making it much easier and more privately available, but </a:t>
            </a:r>
            <a:r>
              <a:rPr lang="en-US" i="1" baseline="0" dirty="0" smtClean="0"/>
              <a:t>lust </a:t>
            </a:r>
            <a:r>
              <a:rPr lang="en-US" i="0" baseline="0" dirty="0" smtClean="0"/>
              <a:t>has been around much longer than computers, </a:t>
            </a:r>
            <a:r>
              <a:rPr lang="en-US" i="0" u="sng" baseline="0" dirty="0" smtClean="0"/>
              <a:t>2Sam.11</a:t>
            </a:r>
            <a:r>
              <a:rPr lang="en-US" i="0" u="none" baseline="0" dirty="0" smtClean="0"/>
              <a:t>; </a:t>
            </a:r>
            <a:r>
              <a:rPr lang="en-US" i="0" u="sng" baseline="0" dirty="0" smtClean="0"/>
              <a:t>Judg.14</a:t>
            </a:r>
            <a:r>
              <a:rPr lang="en-US" i="0" u="none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*There were two competing </a:t>
            </a:r>
            <a:r>
              <a:rPr lang="en-US" i="1" dirty="0" smtClean="0"/>
              <a:t>schools of thought </a:t>
            </a:r>
            <a:r>
              <a:rPr lang="en-US" i="0" dirty="0" smtClean="0"/>
              <a:t>commonly taught at this time regarding MDR: </a:t>
            </a:r>
            <a:r>
              <a:rPr lang="en-US" b="1" i="0" dirty="0" smtClean="0"/>
              <a:t>Rabbi</a:t>
            </a:r>
            <a:r>
              <a:rPr lang="en-US" b="1" i="0" baseline="0" dirty="0" smtClean="0"/>
              <a:t> </a:t>
            </a:r>
            <a:r>
              <a:rPr lang="en-US" b="1" i="0" baseline="0" dirty="0" err="1" smtClean="0"/>
              <a:t>Shammai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said divorce was only permissible “only for unfaithfulness” (adultery); and, </a:t>
            </a:r>
            <a:r>
              <a:rPr lang="en-US" b="1" i="0" baseline="0" dirty="0" smtClean="0"/>
              <a:t>Rabbi </a:t>
            </a:r>
            <a:r>
              <a:rPr lang="en-US" b="1" i="0" baseline="0" dirty="0" err="1" smtClean="0"/>
              <a:t>Helliel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taught that </a:t>
            </a:r>
            <a:r>
              <a:rPr lang="en-US" b="0" i="0" u="sng" baseline="0" dirty="0" smtClean="0"/>
              <a:t>Deut.24:1</a:t>
            </a:r>
            <a:r>
              <a:rPr lang="en-US" b="0" i="0" u="none" baseline="0" dirty="0" smtClean="0"/>
              <a:t> allowed divorce for virtually “any cause”-  which of course was much more popular among Jews of this period. </a:t>
            </a:r>
            <a:r>
              <a:rPr lang="en-US" b="0" i="0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CCEE-DD2B-D643-872B-E4D01DDFBC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1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5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7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8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0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0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1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71AC-164D-5B41-8D7B-252EA4F0CA98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9D4F-7C9B-FD46-90B6-7AA00014B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9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9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BBB59"/>
                </a:solidFill>
              </a:rPr>
              <a:t>Conclusion</a:t>
            </a:r>
            <a:endParaRPr lang="en-US" dirty="0">
              <a:solidFill>
                <a:srgbClr val="9BBB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666295" cy="5867368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What must be understood is: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Though </a:t>
            </a:r>
            <a:r>
              <a:rPr lang="en-US" b="1" i="1" dirty="0" smtClean="0">
                <a:solidFill>
                  <a:srgbClr val="D99694"/>
                </a:solidFill>
              </a:rPr>
              <a:t>adultery in the heart </a:t>
            </a:r>
            <a:r>
              <a:rPr lang="en-US" b="1" dirty="0" smtClean="0">
                <a:solidFill>
                  <a:srgbClr val="FFFFFF"/>
                </a:solidFill>
              </a:rPr>
              <a:t>is </a:t>
            </a:r>
            <a:r>
              <a:rPr lang="en-US" b="1" dirty="0" smtClean="0">
                <a:solidFill>
                  <a:srgbClr val="D99694"/>
                </a:solidFill>
              </a:rPr>
              <a:t>j</a:t>
            </a:r>
            <a:r>
              <a:rPr lang="en-US" b="1" u="sng" dirty="0" smtClean="0">
                <a:solidFill>
                  <a:srgbClr val="D99694"/>
                </a:solidFill>
              </a:rPr>
              <a:t>ust as </a:t>
            </a:r>
            <a:r>
              <a:rPr lang="en-US" b="1" i="1" u="sng" dirty="0" smtClean="0">
                <a:solidFill>
                  <a:srgbClr val="D99694"/>
                </a:solidFill>
              </a:rPr>
              <a:t>si</a:t>
            </a:r>
            <a:r>
              <a:rPr lang="en-US" b="1" i="1" dirty="0" smtClean="0">
                <a:solidFill>
                  <a:srgbClr val="D99694"/>
                </a:solidFill>
              </a:rPr>
              <a:t>nf</a:t>
            </a:r>
            <a:r>
              <a:rPr lang="en-US" b="1" i="1" u="sng" dirty="0" smtClean="0">
                <a:solidFill>
                  <a:srgbClr val="D99694"/>
                </a:solidFill>
              </a:rPr>
              <a:t>u</a:t>
            </a:r>
            <a:r>
              <a:rPr lang="en-US" b="1" i="1" dirty="0" smtClean="0">
                <a:solidFill>
                  <a:srgbClr val="D99694"/>
                </a:solidFill>
              </a:rPr>
              <a:t>l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actual adultery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as such </a:t>
            </a:r>
            <a:r>
              <a:rPr lang="en-US" b="1" dirty="0" smtClean="0">
                <a:solidFill>
                  <a:srgbClr val="D99694"/>
                </a:solidFill>
              </a:rPr>
              <a:t>separates one from God</a:t>
            </a:r>
            <a:r>
              <a:rPr lang="en-US" b="1" dirty="0" smtClean="0">
                <a:solidFill>
                  <a:srgbClr val="FFFFFF"/>
                </a:solidFill>
              </a:rPr>
              <a:t>,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It is </a:t>
            </a:r>
            <a:r>
              <a:rPr lang="en-US" b="1" u="sng" dirty="0" smtClean="0">
                <a:solidFill>
                  <a:srgbClr val="D99694"/>
                </a:solidFill>
              </a:rPr>
              <a:t>not</a:t>
            </a:r>
            <a:r>
              <a:rPr lang="en-US" b="1" dirty="0" smtClean="0">
                <a:solidFill>
                  <a:srgbClr val="FFFFFF"/>
                </a:solidFill>
              </a:rPr>
              <a:t> grounds for divorce (separating from one’s spouse) because: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Sins of the heart/emotion do not carry the same </a:t>
            </a:r>
            <a:r>
              <a:rPr lang="en-US" b="1" i="1" dirty="0" smtClean="0">
                <a:solidFill>
                  <a:srgbClr val="D99694"/>
                </a:solidFill>
              </a:rPr>
              <a:t>physical consequences </a:t>
            </a:r>
            <a:r>
              <a:rPr lang="en-US" b="1" dirty="0" smtClean="0">
                <a:solidFill>
                  <a:srgbClr val="D99694"/>
                </a:solidFill>
              </a:rPr>
              <a:t>as actual sins of the body</a:t>
            </a:r>
            <a:r>
              <a:rPr lang="en-US" b="1" dirty="0" smtClean="0">
                <a:solidFill>
                  <a:srgbClr val="FFFFFF"/>
                </a:solidFill>
              </a:rPr>
              <a:t>, just as </a:t>
            </a:r>
            <a:r>
              <a:rPr lang="en-US" b="1" i="1" dirty="0" smtClean="0">
                <a:solidFill>
                  <a:srgbClr val="D99694"/>
                </a:solidFill>
              </a:rPr>
              <a:t>sinful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i="1" dirty="0" smtClean="0">
                <a:solidFill>
                  <a:srgbClr val="D99694"/>
                </a:solidFill>
              </a:rPr>
              <a:t>anger </a:t>
            </a:r>
            <a:r>
              <a:rPr lang="en-US" b="1" dirty="0" smtClean="0">
                <a:solidFill>
                  <a:srgbClr val="FFFFFF"/>
                </a:solidFill>
              </a:rPr>
              <a:t>is not treated the same as </a:t>
            </a:r>
            <a:r>
              <a:rPr lang="en-US" b="1" i="1" dirty="0" smtClean="0">
                <a:solidFill>
                  <a:srgbClr val="D99694"/>
                </a:solidFill>
              </a:rPr>
              <a:t>murder</a:t>
            </a:r>
            <a:r>
              <a:rPr lang="en-US" b="1" i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D99694"/>
                </a:solidFill>
              </a:rPr>
              <a:t>Virtual realities</a:t>
            </a:r>
            <a:r>
              <a:rPr lang="en-US" b="1" dirty="0" smtClean="0">
                <a:solidFill>
                  <a:srgbClr val="FFFFFF"/>
                </a:solidFill>
              </a:rPr>
              <a:t>, though they certainly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 be sinful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D99694"/>
                </a:solidFill>
              </a:rPr>
              <a:t>are not the same as </a:t>
            </a:r>
            <a:r>
              <a:rPr lang="en-US" b="1" i="1" dirty="0" smtClean="0">
                <a:solidFill>
                  <a:srgbClr val="D99694"/>
                </a:solidFill>
              </a:rPr>
              <a:t>actual</a:t>
            </a:r>
            <a:r>
              <a:rPr lang="en-US" b="1" dirty="0" smtClean="0">
                <a:solidFill>
                  <a:srgbClr val="D99694"/>
                </a:solidFill>
              </a:rPr>
              <a:t> </a:t>
            </a:r>
            <a:r>
              <a:rPr lang="en-US" b="1" i="1" dirty="0" smtClean="0">
                <a:solidFill>
                  <a:srgbClr val="D99694"/>
                </a:solidFill>
              </a:rPr>
              <a:t>realities</a:t>
            </a:r>
            <a:r>
              <a:rPr lang="en-US" b="1" dirty="0" smtClean="0">
                <a:solidFill>
                  <a:srgbClr val="FFFFFF"/>
                </a:solidFill>
              </a:rPr>
              <a:t>.  </a:t>
            </a:r>
            <a:r>
              <a:rPr lang="en-US" b="1" dirty="0" smtClean="0">
                <a:solidFill>
                  <a:srgbClr val="FFFFFF"/>
                </a:solidFill>
              </a:rPr>
              <a:t>If they were, flying on a computer screen would get you a pilot’s license, and shooting someone in a video game would get you arrested and charged for “murder.”  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accent3"/>
                </a:solidFill>
              </a:rPr>
              <a:t>The only scriptural/just cause for divorce is your spouse having </a:t>
            </a:r>
            <a:r>
              <a:rPr lang="en-US" b="1" dirty="0" smtClean="0">
                <a:solidFill>
                  <a:schemeClr val="accent3"/>
                </a:solidFill>
              </a:rPr>
              <a:t>had actual</a:t>
            </a:r>
            <a:r>
              <a:rPr lang="en-US" b="1" dirty="0" smtClean="0">
                <a:solidFill>
                  <a:schemeClr val="accent3"/>
                </a:solidFill>
              </a:rPr>
              <a:t>/real sex with someone other than you. </a:t>
            </a:r>
          </a:p>
        </p:txBody>
      </p:sp>
    </p:spTree>
    <p:extLst>
      <p:ext uri="{BB962C8B-B14F-4D97-AF65-F5344CB8AC3E}">
        <p14:creationId xmlns:p14="http://schemas.microsoft.com/office/powerpoint/2010/main" val="397367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5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05822"/>
            <a:ext cx="9144000" cy="811319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1032546"/>
            <a:ext cx="8513429" cy="5540316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began our study by </a:t>
            </a:r>
            <a:r>
              <a:rPr lang="en-US" dirty="0" smtClean="0">
                <a:solidFill>
                  <a:srgbClr val="FFFFFF"/>
                </a:solidFill>
              </a:rPr>
              <a:t>(hopefully) </a:t>
            </a:r>
            <a:r>
              <a:rPr lang="en-US" b="1" dirty="0" smtClean="0">
                <a:solidFill>
                  <a:srgbClr val="FFFFFF"/>
                </a:solidFill>
              </a:rPr>
              <a:t>coming to a clear understanding of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marriage’s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origin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purpose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through God’s simple rule regarding it: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i="1" dirty="0" smtClean="0">
                <a:solidFill>
                  <a:srgbClr val="8EB4E3"/>
                </a:solidFill>
              </a:rPr>
              <a:t>One man </a:t>
            </a:r>
            <a:r>
              <a:rPr lang="en-US" b="1" dirty="0" smtClean="0">
                <a:solidFill>
                  <a:srgbClr val="8EB4E3"/>
                </a:solidFill>
              </a:rPr>
              <a:t>and </a:t>
            </a:r>
            <a:r>
              <a:rPr lang="en-US" b="1" i="1" dirty="0" smtClean="0">
                <a:solidFill>
                  <a:srgbClr val="8EB4E3"/>
                </a:solidFill>
              </a:rPr>
              <a:t>one woman </a:t>
            </a:r>
            <a:r>
              <a:rPr lang="en-US" b="1" dirty="0" smtClean="0">
                <a:solidFill>
                  <a:srgbClr val="8EB4E3"/>
                </a:solidFill>
              </a:rPr>
              <a:t>as </a:t>
            </a:r>
            <a:r>
              <a:rPr lang="en-US" b="1" i="1" dirty="0" smtClean="0">
                <a:solidFill>
                  <a:srgbClr val="8EB4E3"/>
                </a:solidFill>
              </a:rPr>
              <a:t>one flesh</a:t>
            </a:r>
            <a:r>
              <a:rPr lang="en-US" b="1" dirty="0" smtClean="0">
                <a:solidFill>
                  <a:srgbClr val="8EB4E3"/>
                </a:solidFill>
              </a:rPr>
              <a:t> for </a:t>
            </a:r>
            <a:r>
              <a:rPr lang="en-US" b="1" i="1" dirty="0" smtClean="0">
                <a:solidFill>
                  <a:srgbClr val="8EB4E3"/>
                </a:solidFill>
              </a:rPr>
              <a:t>life.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also considered God’s one simple rule for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divorce</a:t>
            </a:r>
            <a:r>
              <a:rPr lang="en-US" b="1" i="1" dirty="0" smtClean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D99694"/>
                </a:solidFill>
              </a:rPr>
              <a:t>He hates it; don’t do it; it’s wrong.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As well as its one simple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exception</a:t>
            </a:r>
            <a:r>
              <a:rPr lang="en-US" b="1" dirty="0" smtClean="0">
                <a:solidFill>
                  <a:srgbClr val="FFFFFF"/>
                </a:solidFill>
              </a:rPr>
              <a:t>: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C3D69B"/>
                </a:solidFill>
              </a:rPr>
              <a:t>O</a:t>
            </a:r>
            <a:r>
              <a:rPr lang="en-US" b="1" dirty="0" smtClean="0">
                <a:solidFill>
                  <a:srgbClr val="C3D69B"/>
                </a:solidFill>
              </a:rPr>
              <a:t>nly for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adultery</a:t>
            </a:r>
            <a:r>
              <a:rPr lang="en-US" b="1" dirty="0" smtClean="0">
                <a:solidFill>
                  <a:srgbClr val="C3D69B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FFFFFF"/>
                </a:solidFill>
              </a:rPr>
              <a:t>T</a:t>
            </a:r>
            <a:r>
              <a:rPr lang="en-US" b="1" dirty="0" smtClean="0">
                <a:solidFill>
                  <a:srgbClr val="FFFFFF"/>
                </a:solidFill>
              </a:rPr>
              <a:t>hen finally, one simple rule for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remarriage</a:t>
            </a:r>
            <a:r>
              <a:rPr lang="en-US" b="1" dirty="0" smtClean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B3A2C7"/>
                </a:solidFill>
              </a:rPr>
              <a:t>One who’s spouse has died may remarry*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With one simple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exception</a:t>
            </a:r>
            <a:r>
              <a:rPr lang="en-US" b="1" dirty="0" smtClean="0">
                <a:solidFill>
                  <a:srgbClr val="FFFFFF"/>
                </a:solidFill>
              </a:rPr>
              <a:t> here also: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C3D69B"/>
                </a:solidFill>
              </a:rPr>
              <a:t>One who has divorced their mate for adultery may also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remarry</a:t>
            </a:r>
            <a:r>
              <a:rPr lang="en-US" b="1" dirty="0" smtClean="0">
                <a:solidFill>
                  <a:srgbClr val="C3D69B"/>
                </a:solidFill>
              </a:rPr>
              <a:t>.</a:t>
            </a:r>
            <a:endParaRPr lang="en-US" b="1" dirty="0">
              <a:solidFill>
                <a:srgbClr val="C3D6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513429" cy="6093714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Then last week, we began to consider some of the </a:t>
            </a:r>
            <a:r>
              <a:rPr lang="en-US" b="1" dirty="0" smtClean="0">
                <a:solidFill>
                  <a:schemeClr val="accent6"/>
                </a:solidFill>
              </a:rPr>
              <a:t>common </a:t>
            </a:r>
            <a:r>
              <a:rPr lang="en-US" b="1" i="1" dirty="0" smtClean="0">
                <a:solidFill>
                  <a:schemeClr val="accent6"/>
                </a:solidFill>
              </a:rPr>
              <a:t>objections </a:t>
            </a:r>
            <a:r>
              <a:rPr lang="en-US" b="1" dirty="0" smtClean="0">
                <a:solidFill>
                  <a:srgbClr val="FFFFFF"/>
                </a:solidFill>
              </a:rPr>
              <a:t>that are made against God’s simple rules: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accent6"/>
                </a:solidFill>
              </a:rPr>
              <a:t>“God’s rules of marriage only apply </a:t>
            </a:r>
            <a:r>
              <a:rPr lang="en-US" b="1" i="1" dirty="0" smtClean="0">
                <a:solidFill>
                  <a:schemeClr val="accent6"/>
                </a:solidFill>
              </a:rPr>
              <a:t>after</a:t>
            </a:r>
            <a:r>
              <a:rPr lang="en-US" b="1" dirty="0" smtClean="0">
                <a:solidFill>
                  <a:schemeClr val="accent6"/>
                </a:solidFill>
              </a:rPr>
              <a:t> one becomes a Christian.”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result of which would be that:</a:t>
            </a:r>
            <a:endParaRPr lang="en-US" b="1" i="1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D99694"/>
                </a:solidFill>
              </a:rPr>
              <a:t>All previous MDRs would be </a:t>
            </a:r>
            <a:r>
              <a:rPr lang="en-US" b="1" i="1" dirty="0" smtClean="0">
                <a:solidFill>
                  <a:srgbClr val="D99694"/>
                </a:solidFill>
              </a:rPr>
              <a:t>“washed away” </a:t>
            </a:r>
            <a:r>
              <a:rPr lang="en-US" b="1" dirty="0" smtClean="0">
                <a:solidFill>
                  <a:srgbClr val="D99694"/>
                </a:solidFill>
              </a:rPr>
              <a:t>by baptism; </a:t>
            </a:r>
            <a:r>
              <a:rPr lang="en-US" b="1" dirty="0" smtClean="0">
                <a:solidFill>
                  <a:schemeClr val="bg1"/>
                </a:solidFill>
              </a:rPr>
              <a:t>and,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D99694"/>
                </a:solidFill>
              </a:rPr>
              <a:t>The only mate to which one would be “bound” by God’s rules for MDR is the one current at the time of baptism.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We also considered another similar objection: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79646"/>
                </a:solidFill>
              </a:rPr>
              <a:t>“That only those </a:t>
            </a:r>
            <a:r>
              <a:rPr lang="en-US" b="1" i="1" dirty="0" smtClean="0">
                <a:solidFill>
                  <a:srgbClr val="F79646"/>
                </a:solidFill>
              </a:rPr>
              <a:t>in covenant relationship with </a:t>
            </a:r>
            <a:r>
              <a:rPr lang="en-US" b="1" dirty="0" smtClean="0">
                <a:solidFill>
                  <a:srgbClr val="F79646"/>
                </a:solidFill>
              </a:rPr>
              <a:t>(and thus have </a:t>
            </a:r>
            <a:r>
              <a:rPr lang="en-US" b="1" i="1" dirty="0" smtClean="0">
                <a:solidFill>
                  <a:srgbClr val="F79646"/>
                </a:solidFill>
              </a:rPr>
              <a:t>“agreed” to </a:t>
            </a:r>
            <a:r>
              <a:rPr lang="en-US" b="1" dirty="0" smtClean="0">
                <a:solidFill>
                  <a:srgbClr val="F79646"/>
                </a:solidFill>
              </a:rPr>
              <a:t>God’s laws) are bound by His rules for MDR.”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result of which would be (in addition to the above):</a:t>
            </a:r>
            <a:endParaRPr lang="en-US" b="1" dirty="0" smtClean="0">
              <a:solidFill>
                <a:srgbClr val="B3A2C7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D99694"/>
                </a:solidFill>
              </a:rPr>
              <a:t>That one  has to “agree to” be </a:t>
            </a:r>
            <a:r>
              <a:rPr lang="en-US" b="1" i="1" dirty="0" smtClean="0">
                <a:solidFill>
                  <a:srgbClr val="D99694"/>
                </a:solidFill>
              </a:rPr>
              <a:t>under </a:t>
            </a:r>
            <a:r>
              <a:rPr lang="en-US" b="1" dirty="0" smtClean="0">
                <a:solidFill>
                  <a:srgbClr val="D99694"/>
                </a:solidFill>
              </a:rPr>
              <a:t>and </a:t>
            </a:r>
            <a:r>
              <a:rPr lang="en-US" b="1" i="1" dirty="0" smtClean="0">
                <a:solidFill>
                  <a:srgbClr val="D99694"/>
                </a:solidFill>
              </a:rPr>
              <a:t>bound </a:t>
            </a:r>
            <a:r>
              <a:rPr lang="en-US" b="1" dirty="0" smtClean="0">
                <a:solidFill>
                  <a:srgbClr val="D99694"/>
                </a:solidFill>
              </a:rPr>
              <a:t>by God’s laws </a:t>
            </a:r>
            <a:r>
              <a:rPr lang="en-US" dirty="0" smtClean="0">
                <a:solidFill>
                  <a:srgbClr val="D99694"/>
                </a:solidFill>
              </a:rPr>
              <a:t>(in </a:t>
            </a:r>
            <a:r>
              <a:rPr lang="en-US" i="1" dirty="0" smtClean="0">
                <a:solidFill>
                  <a:srgbClr val="D99694"/>
                </a:solidFill>
              </a:rPr>
              <a:t>general, </a:t>
            </a:r>
            <a:r>
              <a:rPr lang="en-US" dirty="0" smtClean="0">
                <a:solidFill>
                  <a:srgbClr val="D99694"/>
                </a:solidFill>
              </a:rPr>
              <a:t>or </a:t>
            </a:r>
            <a:r>
              <a:rPr lang="en-US" i="1" dirty="0" smtClean="0">
                <a:solidFill>
                  <a:srgbClr val="D99694"/>
                </a:solidFill>
              </a:rPr>
              <a:t>specific </a:t>
            </a:r>
            <a:r>
              <a:rPr lang="en-US" dirty="0" smtClean="0">
                <a:solidFill>
                  <a:srgbClr val="D99694"/>
                </a:solidFill>
              </a:rPr>
              <a:t>to MDR) </a:t>
            </a:r>
            <a:r>
              <a:rPr lang="en-US" b="1" dirty="0" smtClean="0">
                <a:solidFill>
                  <a:srgbClr val="D99694"/>
                </a:solidFill>
              </a:rPr>
              <a:t>by </a:t>
            </a:r>
            <a:r>
              <a:rPr lang="en-US" b="1" i="1" dirty="0" smtClean="0">
                <a:solidFill>
                  <a:srgbClr val="D99694"/>
                </a:solidFill>
              </a:rPr>
              <a:t>becoming a Christian.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These </a:t>
            </a:r>
            <a:r>
              <a:rPr lang="en-US" b="1" i="1" dirty="0" smtClean="0">
                <a:solidFill>
                  <a:srgbClr val="F79646"/>
                </a:solidFill>
              </a:rPr>
              <a:t>objections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were “debunked” by: examining the context of </a:t>
            </a:r>
            <a:r>
              <a:rPr lang="en-US" b="1" u="sng" dirty="0" smtClean="0">
                <a:solidFill>
                  <a:srgbClr val="FFFF00"/>
                </a:solidFill>
              </a:rPr>
              <a:t>1Cor.7:17-24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(none of those </a:t>
            </a:r>
            <a:r>
              <a:rPr lang="en-US" b="1" i="1" dirty="0" smtClean="0">
                <a:solidFill>
                  <a:srgbClr val="FFFFFF"/>
                </a:solidFill>
              </a:rPr>
              <a:t>“conditions” </a:t>
            </a:r>
            <a:r>
              <a:rPr lang="en-US" b="1" dirty="0" smtClean="0">
                <a:solidFill>
                  <a:srgbClr val="FFFFFF"/>
                </a:solidFill>
              </a:rPr>
              <a:t>were sinful); pointing out OT and NT examples of </a:t>
            </a:r>
            <a:r>
              <a:rPr lang="en-US" b="1" i="1" dirty="0" smtClean="0">
                <a:solidFill>
                  <a:srgbClr val="FFFFFF"/>
                </a:solidFill>
              </a:rPr>
              <a:t>non-covenant </a:t>
            </a:r>
            <a:r>
              <a:rPr lang="en-US" b="1" dirty="0" smtClean="0">
                <a:solidFill>
                  <a:srgbClr val="FFFFFF"/>
                </a:solidFill>
              </a:rPr>
              <a:t>people being held accountable for violations of God’s laws governing MDR; and, noticing Jesus’ application of these laws </a:t>
            </a:r>
            <a:r>
              <a:rPr lang="en-US" b="1" i="1" dirty="0" smtClean="0">
                <a:solidFill>
                  <a:srgbClr val="FFFFFF"/>
                </a:solidFill>
              </a:rPr>
              <a:t>“from the beginning”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Matt.19:4-6</a:t>
            </a:r>
            <a:r>
              <a:rPr lang="en-US" b="1" dirty="0" smtClean="0">
                <a:solidFill>
                  <a:srgbClr val="FFFFFF"/>
                </a:solidFill>
              </a:rPr>
              <a:t>. 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513429" cy="609371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Now let’s consider another </a:t>
            </a:r>
            <a:r>
              <a:rPr lang="en-US" b="1" i="1" dirty="0" smtClean="0">
                <a:solidFill>
                  <a:schemeClr val="accent6"/>
                </a:solidFill>
              </a:rPr>
              <a:t>objection </a:t>
            </a:r>
            <a:r>
              <a:rPr lang="en-US" b="1" dirty="0" smtClean="0">
                <a:solidFill>
                  <a:srgbClr val="FFFFFF"/>
                </a:solidFill>
              </a:rPr>
              <a:t>that is commonly put forth to justify divorce: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accent6"/>
                </a:solidFill>
              </a:rPr>
              <a:t>“Lust” = “Adultery”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The passage that is used to reach this conclusion is </a:t>
            </a:r>
            <a:r>
              <a:rPr lang="en-US" b="1" u="sng" dirty="0" smtClean="0">
                <a:solidFill>
                  <a:srgbClr val="FFFF00"/>
                </a:solidFill>
              </a:rPr>
              <a:t>Matt.5:27-28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It is reasoned </a:t>
            </a:r>
            <a:r>
              <a:rPr lang="en-US" b="1" dirty="0" smtClean="0">
                <a:solidFill>
                  <a:srgbClr val="FFFFFF"/>
                </a:solidFill>
              </a:rPr>
              <a:t>that since </a:t>
            </a:r>
            <a:r>
              <a:rPr lang="en-US" b="1" dirty="0" smtClean="0">
                <a:solidFill>
                  <a:srgbClr val="F79646"/>
                </a:solidFill>
              </a:rPr>
              <a:t>“Lust = Adultery,” </a:t>
            </a:r>
            <a:r>
              <a:rPr lang="en-US" b="1" dirty="0" smtClean="0">
                <a:solidFill>
                  <a:srgbClr val="FFFFFF"/>
                </a:solidFill>
              </a:rPr>
              <a:t>any spouse who has </a:t>
            </a:r>
            <a:r>
              <a:rPr lang="en-US" b="1" i="1" dirty="0" smtClean="0">
                <a:solidFill>
                  <a:srgbClr val="F79646"/>
                </a:solidFill>
              </a:rPr>
              <a:t>lusted for </a:t>
            </a:r>
            <a:r>
              <a:rPr lang="en-US" b="1" dirty="0" smtClean="0">
                <a:solidFill>
                  <a:srgbClr val="FFFFFF"/>
                </a:solidFill>
              </a:rPr>
              <a:t>someone else </a:t>
            </a:r>
            <a:r>
              <a:rPr lang="en-US" b="1" i="1" dirty="0" smtClean="0">
                <a:solidFill>
                  <a:srgbClr val="FFFFFF"/>
                </a:solidFill>
              </a:rPr>
              <a:t>in any form</a:t>
            </a:r>
            <a:r>
              <a:rPr lang="en-US" b="1" dirty="0" smtClean="0">
                <a:solidFill>
                  <a:srgbClr val="FFFFFF"/>
                </a:solidFill>
              </a:rPr>
              <a:t>*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has committed </a:t>
            </a:r>
            <a:r>
              <a:rPr lang="en-US" b="1" dirty="0" smtClean="0">
                <a:solidFill>
                  <a:srgbClr val="F79646"/>
                </a:solidFill>
              </a:rPr>
              <a:t>“adultery,” </a:t>
            </a:r>
            <a:r>
              <a:rPr lang="en-US" b="1" dirty="0" smtClean="0">
                <a:solidFill>
                  <a:srgbClr val="FFFFFF"/>
                </a:solidFill>
              </a:rPr>
              <a:t>and can thus be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divorced</a:t>
            </a:r>
            <a:r>
              <a:rPr lang="en-US" b="1" dirty="0" smtClean="0">
                <a:solidFill>
                  <a:srgbClr val="FFFFFF"/>
                </a:solidFill>
              </a:rPr>
              <a:t> according to God’s rules/law.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Sounds </a:t>
            </a:r>
            <a:r>
              <a:rPr lang="en-US" b="1" dirty="0" smtClean="0">
                <a:solidFill>
                  <a:srgbClr val="FFFFFF"/>
                </a:solidFill>
              </a:rPr>
              <a:t>simple enough, but there are things here that deserve closer inspection...</a:t>
            </a:r>
          </a:p>
        </p:txBody>
      </p:sp>
    </p:spTree>
    <p:extLst>
      <p:ext uri="{BB962C8B-B14F-4D97-AF65-F5344CB8AC3E}">
        <p14:creationId xmlns:p14="http://schemas.microsoft.com/office/powerpoint/2010/main" val="171810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513429" cy="6093714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Such </a:t>
            </a:r>
            <a:r>
              <a:rPr lang="en-US" b="1" dirty="0" smtClean="0">
                <a:solidFill>
                  <a:srgbClr val="FFFFFF"/>
                </a:solidFill>
              </a:rPr>
              <a:t>as </a:t>
            </a:r>
            <a:r>
              <a:rPr lang="en-US" b="1" i="1" dirty="0" smtClean="0">
                <a:solidFill>
                  <a:srgbClr val="FFFFFF"/>
                </a:solidFill>
              </a:rPr>
              <a:t>necessary context </a:t>
            </a:r>
            <a:r>
              <a:rPr lang="en-US" b="1" dirty="0" smtClean="0">
                <a:solidFill>
                  <a:srgbClr val="FFFFFF"/>
                </a:solidFill>
              </a:rPr>
              <a:t>for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“Lust” = “Adultery”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Especially </a:t>
            </a:r>
            <a:r>
              <a:rPr lang="en-US" b="1" u="sng" dirty="0" smtClean="0">
                <a:solidFill>
                  <a:srgbClr val="FFFF00"/>
                </a:solidFill>
              </a:rPr>
              <a:t>Matt.5:20</a:t>
            </a:r>
            <a:r>
              <a:rPr lang="en-US" b="1" dirty="0" smtClean="0">
                <a:solidFill>
                  <a:srgbClr val="FFFFFF"/>
                </a:solidFill>
              </a:rPr>
              <a:t>.  Of what did the </a:t>
            </a:r>
            <a:r>
              <a:rPr lang="en-US" b="1" i="1" dirty="0" smtClean="0">
                <a:solidFill>
                  <a:srgbClr val="FFFFFF"/>
                </a:solidFill>
              </a:rPr>
              <a:t>“righteous of the scribes and Pharisees” </a:t>
            </a:r>
            <a:r>
              <a:rPr lang="en-US" b="1" dirty="0" smtClean="0">
                <a:solidFill>
                  <a:srgbClr val="FFFFFF"/>
                </a:solidFill>
              </a:rPr>
              <a:t>consist? 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Consider: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>
                <a:solidFill>
                  <a:srgbClr val="FFFF00"/>
                </a:solidFill>
              </a:rPr>
              <a:t>Matt.6:1-18</a:t>
            </a:r>
            <a:r>
              <a:rPr lang="en-US" b="1" dirty="0">
                <a:solidFill>
                  <a:srgbClr val="FFFFFF"/>
                </a:solidFill>
              </a:rPr>
              <a:t>, everything was done </a:t>
            </a:r>
            <a:r>
              <a:rPr lang="en-US" b="1" i="1" dirty="0">
                <a:solidFill>
                  <a:srgbClr val="FFFFFF"/>
                </a:solidFill>
              </a:rPr>
              <a:t>“to be seen of men,” </a:t>
            </a:r>
            <a:r>
              <a:rPr lang="en-US" b="1" u="sng" dirty="0">
                <a:solidFill>
                  <a:srgbClr val="FFFF00"/>
                </a:solidFill>
              </a:rPr>
              <a:t>cf. vv.</a:t>
            </a:r>
            <a:r>
              <a:rPr lang="en-US" b="1" u="sng" dirty="0" smtClean="0">
                <a:solidFill>
                  <a:srgbClr val="FFFF00"/>
                </a:solidFill>
              </a:rPr>
              <a:t>2,5,16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 smtClean="0">
                <a:solidFill>
                  <a:srgbClr val="FFFF00"/>
                </a:solidFill>
              </a:rPr>
              <a:t>Matt.15:1-20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FFFFFF"/>
                </a:solidFill>
              </a:rPr>
              <a:t>lip-service </a:t>
            </a:r>
            <a:r>
              <a:rPr lang="en-US" b="1" dirty="0" smtClean="0">
                <a:solidFill>
                  <a:srgbClr val="FFFFFF"/>
                </a:solidFill>
              </a:rPr>
              <a:t>but </a:t>
            </a:r>
            <a:r>
              <a:rPr lang="en-US" b="1" i="1" dirty="0" smtClean="0">
                <a:solidFill>
                  <a:srgbClr val="FFFFFF"/>
                </a:solidFill>
              </a:rPr>
              <a:t>heartless </a:t>
            </a:r>
            <a:r>
              <a:rPr lang="en-US" b="1" dirty="0" smtClean="0">
                <a:solidFill>
                  <a:srgbClr val="FFFFFF"/>
                </a:solidFill>
              </a:rPr>
              <a:t>and thus</a:t>
            </a:r>
            <a:r>
              <a:rPr lang="en-US" b="1" i="1" dirty="0" smtClean="0">
                <a:solidFill>
                  <a:srgbClr val="FFFFFF"/>
                </a:solidFill>
              </a:rPr>
              <a:t> vain worship; </a:t>
            </a:r>
            <a:r>
              <a:rPr lang="en-US" b="1" dirty="0" smtClean="0">
                <a:solidFill>
                  <a:srgbClr val="FFFFFF"/>
                </a:solidFill>
              </a:rPr>
              <a:t>and they </a:t>
            </a:r>
            <a:r>
              <a:rPr lang="en-US" b="1" i="1" dirty="0" smtClean="0">
                <a:solidFill>
                  <a:srgbClr val="FFFFFF"/>
                </a:solidFill>
              </a:rPr>
              <a:t>taught </a:t>
            </a:r>
            <a:r>
              <a:rPr lang="en-US" b="1" dirty="0" smtClean="0">
                <a:solidFill>
                  <a:srgbClr val="FFFFFF"/>
                </a:solidFill>
              </a:rPr>
              <a:t>as </a:t>
            </a:r>
            <a:r>
              <a:rPr lang="en-US" b="1" i="1" dirty="0" smtClean="0">
                <a:solidFill>
                  <a:srgbClr val="FFFFFF"/>
                </a:solidFill>
              </a:rPr>
              <a:t>doctrine  man’s words </a:t>
            </a:r>
            <a:r>
              <a:rPr lang="en-US" b="1" dirty="0" smtClean="0">
                <a:solidFill>
                  <a:srgbClr val="FFFFFF"/>
                </a:solidFill>
              </a:rPr>
              <a:t>rather than </a:t>
            </a:r>
            <a:r>
              <a:rPr lang="en-US" b="1" i="1" dirty="0" smtClean="0">
                <a:solidFill>
                  <a:srgbClr val="FFFFFF"/>
                </a:solidFill>
              </a:rPr>
              <a:t>God’s word*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 smtClean="0">
                <a:solidFill>
                  <a:srgbClr val="FFFF00"/>
                </a:solidFill>
              </a:rPr>
              <a:t>Matt.23:1-33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FFFFFF"/>
                </a:solidFill>
              </a:rPr>
              <a:t>hypocrisy </a:t>
            </a:r>
            <a:r>
              <a:rPr lang="en-US" b="1" dirty="0" smtClean="0">
                <a:solidFill>
                  <a:srgbClr val="FFFFFF"/>
                </a:solidFill>
              </a:rPr>
              <a:t>characterized their “righteousness”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So...</a:t>
            </a:r>
          </a:p>
        </p:txBody>
      </p:sp>
    </p:spTree>
    <p:extLst>
      <p:ext uri="{BB962C8B-B14F-4D97-AF65-F5344CB8AC3E}">
        <p14:creationId xmlns:p14="http://schemas.microsoft.com/office/powerpoint/2010/main" val="305123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513429" cy="609371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Jesus taught that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true “righteousness</a:t>
            </a:r>
            <a:r>
              <a:rPr lang="en-US" b="1" i="1" dirty="0" smtClean="0">
                <a:solidFill>
                  <a:srgbClr val="FFFFFF"/>
                </a:solidFill>
              </a:rPr>
              <a:t>”</a:t>
            </a:r>
            <a:r>
              <a:rPr lang="en-US" b="1" i="1" dirty="0">
                <a:solidFill>
                  <a:srgbClr val="FFFFFF"/>
                </a:solidFill>
              </a:rPr>
              <a:t>:</a:t>
            </a:r>
            <a:endParaRPr lang="en-US" b="1" i="1" dirty="0" smtClean="0">
              <a:solidFill>
                <a:schemeClr val="accent6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Started with the </a:t>
            </a:r>
            <a:r>
              <a:rPr lang="en-US" b="1" i="1" dirty="0" smtClean="0">
                <a:solidFill>
                  <a:srgbClr val="8EB4E3"/>
                </a:solidFill>
              </a:rPr>
              <a:t>right heart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Matt.5:3-8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>
                <a:solidFill>
                  <a:srgbClr val="FFFFFF"/>
                </a:solidFill>
              </a:rPr>
              <a:t>T</a:t>
            </a:r>
            <a:r>
              <a:rPr lang="en-US" b="1" dirty="0" smtClean="0">
                <a:solidFill>
                  <a:srgbClr val="FFFFFF"/>
                </a:solidFill>
              </a:rPr>
              <a:t>hen proceeded to </a:t>
            </a:r>
            <a:r>
              <a:rPr lang="en-US" b="1" i="1" dirty="0" smtClean="0">
                <a:solidFill>
                  <a:srgbClr val="8EB4E3"/>
                </a:solidFill>
              </a:rPr>
              <a:t>right actions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Matt.5:9-16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Rather than being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heartless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and done </a:t>
            </a:r>
            <a:r>
              <a:rPr lang="en-US" b="1" dirty="0" smtClean="0">
                <a:solidFill>
                  <a:srgbClr val="D99694"/>
                </a:solidFill>
              </a:rPr>
              <a:t>to be </a:t>
            </a:r>
            <a:r>
              <a:rPr lang="en-US" b="1" i="1" dirty="0" smtClean="0">
                <a:solidFill>
                  <a:srgbClr val="D99694"/>
                </a:solidFill>
              </a:rPr>
              <a:t>seen by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rgbClr val="D99694"/>
                </a:solidFill>
              </a:rPr>
              <a:t>please men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Matt.5:20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His point was that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wrong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thoughts/emotions </a:t>
            </a:r>
            <a:r>
              <a:rPr lang="en-US" b="1" dirty="0" smtClean="0">
                <a:solidFill>
                  <a:srgbClr val="FFFFFF"/>
                </a:solidFill>
              </a:rPr>
              <a:t>were 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overt actions</a:t>
            </a:r>
            <a:r>
              <a:rPr lang="en-US" b="1" i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This was in direct opposition to the </a:t>
            </a:r>
            <a:r>
              <a:rPr lang="en-US" b="1" i="1" dirty="0" smtClean="0">
                <a:solidFill>
                  <a:srgbClr val="D99694"/>
                </a:solidFill>
              </a:rPr>
              <a:t>“righteousness” </a:t>
            </a:r>
            <a:r>
              <a:rPr lang="en-US" b="1" dirty="0" smtClean="0">
                <a:solidFill>
                  <a:srgbClr val="FFFFFF"/>
                </a:solidFill>
              </a:rPr>
              <a:t>scribes and Pharisees </a:t>
            </a:r>
            <a:r>
              <a:rPr lang="en-US" b="1" i="1" dirty="0" smtClean="0">
                <a:solidFill>
                  <a:srgbClr val="D99694"/>
                </a:solidFill>
              </a:rPr>
              <a:t>taught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D99694"/>
                </a:solidFill>
              </a:rPr>
              <a:t>practiced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Matt.23:16-28</a:t>
            </a:r>
            <a:r>
              <a:rPr lang="en-US" b="1" dirty="0">
                <a:solidFill>
                  <a:srgbClr val="FFFFFF"/>
                </a:solidFill>
              </a:rPr>
              <a:t>.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6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666295" cy="6093714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FFFF"/>
                </a:solidFill>
              </a:rPr>
              <a:t>Therefore,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Matt</a:t>
            </a:r>
            <a:r>
              <a:rPr lang="en-US" b="1" u="sng" dirty="0">
                <a:solidFill>
                  <a:srgbClr val="FFFF00"/>
                </a:solidFill>
              </a:rPr>
              <a:t>.5:</a:t>
            </a:r>
            <a:r>
              <a:rPr lang="en-US" b="1" u="sng" dirty="0" smtClean="0">
                <a:solidFill>
                  <a:srgbClr val="FFFF00"/>
                </a:solidFill>
              </a:rPr>
              <a:t>20-48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He says that: 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D99694"/>
                </a:solidFill>
              </a:rPr>
              <a:t>Unrighteous anger </a:t>
            </a:r>
            <a:r>
              <a:rPr lang="en-US" b="1" dirty="0" smtClean="0">
                <a:solidFill>
                  <a:srgbClr val="FFFFFF"/>
                </a:solidFill>
              </a:rPr>
              <a:t>is 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murder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vv.21-22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will separate one from God, </a:t>
            </a:r>
            <a:r>
              <a:rPr lang="en-US" b="1" u="sng" dirty="0" smtClean="0">
                <a:solidFill>
                  <a:srgbClr val="FFFF00"/>
                </a:solidFill>
              </a:rPr>
              <a:t>vv.23-26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D99694"/>
                </a:solidFill>
              </a:rPr>
              <a:t>Purposeful lust </a:t>
            </a:r>
            <a:r>
              <a:rPr lang="en-US" b="1" dirty="0" smtClean="0">
                <a:solidFill>
                  <a:srgbClr val="FFFFFF"/>
                </a:solidFill>
              </a:rPr>
              <a:t>is 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adultery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vv.27-28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and will separate one from God, </a:t>
            </a:r>
            <a:r>
              <a:rPr lang="en-US" b="1" u="sng" dirty="0" smtClean="0">
                <a:solidFill>
                  <a:srgbClr val="FFFF00"/>
                </a:solidFill>
              </a:rPr>
              <a:t>vv.29-32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D99694"/>
                </a:solidFill>
              </a:rPr>
              <a:t>Deceptive vows </a:t>
            </a:r>
            <a:r>
              <a:rPr lang="en-US" b="1" dirty="0" smtClean="0">
                <a:solidFill>
                  <a:schemeClr val="bg1"/>
                </a:solidFill>
              </a:rPr>
              <a:t>are 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lying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vv.33-35</a:t>
            </a:r>
            <a:r>
              <a:rPr lang="en-US" b="1" dirty="0" smtClean="0">
                <a:solidFill>
                  <a:schemeClr val="bg1"/>
                </a:solidFill>
              </a:rPr>
              <a:t>, and will separate one from God, </a:t>
            </a:r>
            <a:r>
              <a:rPr lang="en-US" b="1" u="sng" dirty="0" smtClean="0">
                <a:solidFill>
                  <a:srgbClr val="FFFF00"/>
                </a:solidFill>
              </a:rPr>
              <a:t>vv.36-37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D99694"/>
                </a:solidFill>
              </a:rPr>
              <a:t>Vengefulness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is 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retaliation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vv.38-39</a:t>
            </a:r>
            <a:r>
              <a:rPr lang="en-US" b="1" dirty="0" smtClean="0">
                <a:solidFill>
                  <a:srgbClr val="FFFFFF"/>
                </a:solidFill>
              </a:rPr>
              <a:t>, and will separate one from God, </a:t>
            </a:r>
            <a:r>
              <a:rPr lang="en-US" b="1" u="sng" dirty="0" smtClean="0">
                <a:solidFill>
                  <a:srgbClr val="FFFF00"/>
                </a:solidFill>
              </a:rPr>
              <a:t>vv.40-42</a:t>
            </a:r>
            <a:endParaRPr lang="en-US" b="1" dirty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D99694"/>
                </a:solidFill>
              </a:rPr>
              <a:t>Hating enemies </a:t>
            </a:r>
            <a:r>
              <a:rPr lang="en-US" b="1" dirty="0" smtClean="0">
                <a:solidFill>
                  <a:srgbClr val="FFFFFF"/>
                </a:solidFill>
              </a:rPr>
              <a:t>is 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failing to love neighbors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vv.43-44</a:t>
            </a:r>
            <a:r>
              <a:rPr lang="en-US" b="1" dirty="0" smtClean="0">
                <a:solidFill>
                  <a:srgbClr val="FFFFFF"/>
                </a:solidFill>
              </a:rPr>
              <a:t>, and will separate one from God, </a:t>
            </a:r>
            <a:r>
              <a:rPr lang="en-US" b="1" u="sng" dirty="0" smtClean="0">
                <a:solidFill>
                  <a:srgbClr val="FFFF00"/>
                </a:solidFill>
              </a:rPr>
              <a:t>vv.45-48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His point is that </a:t>
            </a:r>
            <a:r>
              <a:rPr lang="en-US" b="1" i="1" dirty="0" smtClean="0">
                <a:solidFill>
                  <a:srgbClr val="D99694"/>
                </a:solidFill>
              </a:rPr>
              <a:t>wrong emotions </a:t>
            </a:r>
            <a:r>
              <a:rPr lang="en-US" b="1" dirty="0" smtClean="0">
                <a:solidFill>
                  <a:srgbClr val="D99694"/>
                </a:solidFill>
              </a:rPr>
              <a:t>are </a:t>
            </a:r>
            <a:r>
              <a:rPr lang="en-US" b="1" i="1" dirty="0" smtClean="0">
                <a:solidFill>
                  <a:srgbClr val="D99694"/>
                </a:solidFill>
              </a:rPr>
              <a:t>sinful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will separate one from God, </a:t>
            </a:r>
            <a:r>
              <a:rPr lang="en-US" b="1" dirty="0" smtClean="0">
                <a:solidFill>
                  <a:srgbClr val="D99694"/>
                </a:solidFill>
              </a:rPr>
              <a:t>just like </a:t>
            </a:r>
            <a:r>
              <a:rPr lang="en-US" b="1" i="1" dirty="0" smtClean="0">
                <a:solidFill>
                  <a:srgbClr val="D99694"/>
                </a:solidFill>
              </a:rPr>
              <a:t>wrong overt actions</a:t>
            </a:r>
            <a:r>
              <a:rPr lang="en-US" b="1" i="1" dirty="0" smtClean="0">
                <a:solidFill>
                  <a:srgbClr val="FFFFFF"/>
                </a:solidFill>
              </a:rPr>
              <a:t>.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7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666295" cy="609371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So, does this make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looking to lust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thus </a:t>
            </a:r>
            <a:r>
              <a:rPr lang="en-US" b="1" i="1" dirty="0" smtClean="0">
                <a:solidFill>
                  <a:srgbClr val="D99694"/>
                </a:solidFill>
              </a:rPr>
              <a:t>committing adultery </a:t>
            </a:r>
            <a:r>
              <a:rPr lang="en-US" b="1" i="1" u="sng" dirty="0" smtClean="0">
                <a:solidFill>
                  <a:srgbClr val="D99694"/>
                </a:solidFill>
              </a:rPr>
              <a:t>in the heart</a:t>
            </a:r>
            <a:r>
              <a:rPr lang="en-US" b="1" dirty="0" smtClean="0">
                <a:solidFill>
                  <a:srgbClr val="FFFFFF"/>
                </a:solidFill>
              </a:rPr>
              <a:t>, the same as </a:t>
            </a:r>
            <a:r>
              <a:rPr lang="en-US" b="1" i="1" dirty="0" smtClean="0">
                <a:solidFill>
                  <a:srgbClr val="D99694"/>
                </a:solidFill>
              </a:rPr>
              <a:t>adultery</a:t>
            </a:r>
            <a:r>
              <a:rPr lang="en-US" b="1" i="1" dirty="0" smtClean="0">
                <a:solidFill>
                  <a:srgbClr val="FFFFFF"/>
                </a:solidFill>
              </a:rPr>
              <a:t>?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Absolutely in the sense that </a:t>
            </a:r>
            <a:r>
              <a:rPr lang="en-US" b="1" i="1" dirty="0" smtClean="0">
                <a:solidFill>
                  <a:srgbClr val="D99694"/>
                </a:solidFill>
              </a:rPr>
              <a:t>BOTH </a:t>
            </a:r>
            <a:r>
              <a:rPr lang="en-US" b="1" dirty="0" smtClean="0">
                <a:solidFill>
                  <a:srgbClr val="D99694"/>
                </a:solidFill>
              </a:rPr>
              <a:t>are </a:t>
            </a:r>
            <a:r>
              <a:rPr lang="en-US" b="1" i="1" dirty="0" smtClean="0">
                <a:solidFill>
                  <a:srgbClr val="D99694"/>
                </a:solidFill>
              </a:rPr>
              <a:t>sinful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And thus </a:t>
            </a:r>
            <a:r>
              <a:rPr lang="en-US" b="1" i="1" dirty="0" smtClean="0">
                <a:solidFill>
                  <a:srgbClr val="D99694"/>
                </a:solidFill>
              </a:rPr>
              <a:t>BOTH </a:t>
            </a:r>
            <a:r>
              <a:rPr lang="en-US" b="1" dirty="0" smtClean="0">
                <a:solidFill>
                  <a:srgbClr val="D99694"/>
                </a:solidFill>
              </a:rPr>
              <a:t>separate one from God</a:t>
            </a:r>
            <a:r>
              <a:rPr lang="en-US" b="1" dirty="0" smtClean="0">
                <a:solidFill>
                  <a:srgbClr val="FFFFFF"/>
                </a:solidFill>
              </a:rPr>
              <a:t>!</a:t>
            </a:r>
            <a:endParaRPr lang="en-US" b="1" dirty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This is exactly the point Jesus is making in this text and context, </a:t>
            </a:r>
            <a:r>
              <a:rPr lang="en-US" b="1" u="sng" dirty="0" smtClean="0">
                <a:solidFill>
                  <a:srgbClr val="FFFF00"/>
                </a:solidFill>
              </a:rPr>
              <a:t>vv.29-30</a:t>
            </a:r>
            <a:r>
              <a:rPr lang="en-US" b="1" dirty="0" smtClean="0">
                <a:solidFill>
                  <a:srgbClr val="FFFFFF"/>
                </a:solidFill>
              </a:rPr>
              <a:t>!</a:t>
            </a:r>
            <a:endParaRPr lang="en-US" b="1" dirty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The scribes and Pharisees </a:t>
            </a:r>
            <a:r>
              <a:rPr lang="en-US" b="1" i="1" dirty="0" smtClean="0">
                <a:solidFill>
                  <a:schemeClr val="bg1"/>
                </a:solidFill>
              </a:rPr>
              <a:t>practiced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taught </a:t>
            </a:r>
            <a:r>
              <a:rPr lang="en-US" b="1" dirty="0" smtClean="0">
                <a:solidFill>
                  <a:schemeClr val="bg1"/>
                </a:solidFill>
              </a:rPr>
              <a:t>that </a:t>
            </a:r>
            <a:r>
              <a:rPr lang="en-US" b="1" dirty="0" smtClean="0">
                <a:solidFill>
                  <a:srgbClr val="D99694"/>
                </a:solidFill>
              </a:rPr>
              <a:t>only </a:t>
            </a:r>
            <a:r>
              <a:rPr lang="en-US" b="1" i="1" dirty="0" smtClean="0">
                <a:solidFill>
                  <a:srgbClr val="D99694"/>
                </a:solidFill>
              </a:rPr>
              <a:t>overt acts </a:t>
            </a:r>
            <a:r>
              <a:rPr lang="en-US" b="1" dirty="0" smtClean="0">
                <a:solidFill>
                  <a:srgbClr val="D99694"/>
                </a:solidFill>
              </a:rPr>
              <a:t>were </a:t>
            </a:r>
            <a:r>
              <a:rPr lang="en-US" b="1" i="1" dirty="0" smtClean="0">
                <a:solidFill>
                  <a:srgbClr val="D99694"/>
                </a:solidFill>
              </a:rPr>
              <a:t>sinful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but Jesus </a:t>
            </a:r>
            <a:r>
              <a:rPr lang="en-US" b="1" i="1" dirty="0" smtClean="0">
                <a:solidFill>
                  <a:schemeClr val="bg1"/>
                </a:solidFill>
              </a:rPr>
              <a:t>practiced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taught </a:t>
            </a:r>
            <a:r>
              <a:rPr lang="en-US" b="1" dirty="0" smtClean="0">
                <a:solidFill>
                  <a:schemeClr val="bg1"/>
                </a:solidFill>
              </a:rPr>
              <a:t>that </a:t>
            </a:r>
            <a:r>
              <a:rPr lang="en-US" b="1" i="1" dirty="0" smtClean="0">
                <a:solidFill>
                  <a:srgbClr val="D99694"/>
                </a:solidFill>
              </a:rPr>
              <a:t>wrong thoughts and emotions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were </a:t>
            </a:r>
            <a:r>
              <a:rPr lang="en-US" b="1" dirty="0" smtClean="0">
                <a:solidFill>
                  <a:srgbClr val="D99694"/>
                </a:solidFill>
              </a:rPr>
              <a:t>just as </a:t>
            </a:r>
            <a:r>
              <a:rPr lang="en-US" b="1" i="1" dirty="0" smtClean="0">
                <a:solidFill>
                  <a:srgbClr val="D99694"/>
                </a:solidFill>
              </a:rPr>
              <a:t>sinful </a:t>
            </a:r>
            <a:r>
              <a:rPr lang="en-US" b="1" dirty="0" smtClean="0">
                <a:solidFill>
                  <a:srgbClr val="D99694"/>
                </a:solidFill>
              </a:rPr>
              <a:t>as </a:t>
            </a:r>
            <a:r>
              <a:rPr lang="en-US" b="1" i="1" dirty="0" smtClean="0">
                <a:solidFill>
                  <a:srgbClr val="D99694"/>
                </a:solidFill>
              </a:rPr>
              <a:t>wrong deeds</a:t>
            </a:r>
            <a:r>
              <a:rPr lang="en-US" b="1" i="1" dirty="0" smtClean="0">
                <a:solidFill>
                  <a:schemeClr val="bg1"/>
                </a:solidFill>
              </a:rPr>
              <a:t>!  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4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2305"/>
            <a:ext cx="9144000" cy="7290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Marriage, Divorce, and Remarriage,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9" y="764286"/>
            <a:ext cx="8666295" cy="6093714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FFFF"/>
                </a:solidFill>
              </a:rPr>
              <a:t>But the real question relative to MDR </a:t>
            </a:r>
            <a:r>
              <a:rPr lang="en-US" b="1" dirty="0" smtClean="0">
                <a:solidFill>
                  <a:srgbClr val="FFFFFF"/>
                </a:solidFill>
              </a:rPr>
              <a:t>is, </a:t>
            </a:r>
            <a:r>
              <a:rPr lang="en-US" b="1" dirty="0">
                <a:solidFill>
                  <a:srgbClr val="FFFFFF"/>
                </a:solidFill>
              </a:rPr>
              <a:t>“Are 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looking to lust </a:t>
            </a:r>
            <a:r>
              <a:rPr lang="en-US" b="1" dirty="0" smtClean="0">
                <a:solidFill>
                  <a:srgbClr val="FFFFFF"/>
                </a:solidFill>
              </a:rPr>
              <a:t>and thus </a:t>
            </a:r>
            <a:r>
              <a:rPr lang="en-US" b="1" i="1" dirty="0">
                <a:solidFill>
                  <a:srgbClr val="D99694"/>
                </a:solidFill>
              </a:rPr>
              <a:t>committing adultery in the heart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justification for divorce</a:t>
            </a:r>
            <a:r>
              <a:rPr lang="en-US" b="1" dirty="0">
                <a:solidFill>
                  <a:srgbClr val="FFFFFF"/>
                </a:solidFill>
              </a:rPr>
              <a:t>?”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If so, then: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Those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sinfully angry </a:t>
            </a:r>
            <a:r>
              <a:rPr lang="en-US" b="1" dirty="0" smtClean="0">
                <a:solidFill>
                  <a:srgbClr val="FFFFFF"/>
                </a:solidFill>
              </a:rPr>
              <a:t>with their brother must be brought up on legal charges for </a:t>
            </a:r>
            <a:r>
              <a:rPr lang="en-US" b="1" i="1" dirty="0" smtClean="0">
                <a:solidFill>
                  <a:srgbClr val="D99694"/>
                </a:solidFill>
              </a:rPr>
              <a:t>murder</a:t>
            </a:r>
            <a:r>
              <a:rPr lang="en-US" b="1" i="1" dirty="0" smtClean="0">
                <a:solidFill>
                  <a:srgbClr val="FFFFFF"/>
                </a:solidFill>
              </a:rPr>
              <a:t>; 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Those </a:t>
            </a:r>
            <a:r>
              <a:rPr lang="en-US" b="1" i="1" dirty="0" smtClean="0">
                <a:solidFill>
                  <a:srgbClr val="D99694"/>
                </a:solidFill>
              </a:rPr>
              <a:t>looking to lust </a:t>
            </a:r>
            <a:r>
              <a:rPr lang="en-US" b="1" dirty="0" smtClean="0">
                <a:solidFill>
                  <a:srgbClr val="FFFFFF"/>
                </a:solidFill>
              </a:rPr>
              <a:t>must have their </a:t>
            </a:r>
            <a:r>
              <a:rPr lang="en-US" b="1" i="1" dirty="0" smtClean="0">
                <a:solidFill>
                  <a:srgbClr val="D99694"/>
                </a:solidFill>
              </a:rPr>
              <a:t>eye torn out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their </a:t>
            </a:r>
            <a:r>
              <a:rPr lang="en-US" b="1" i="1" dirty="0" smtClean="0">
                <a:solidFill>
                  <a:srgbClr val="D99694"/>
                </a:solidFill>
              </a:rPr>
              <a:t>hand cut off</a:t>
            </a:r>
            <a:r>
              <a:rPr lang="en-US" b="1" i="1" dirty="0" smtClean="0">
                <a:solidFill>
                  <a:srgbClr val="FFFFFF"/>
                </a:solidFill>
              </a:rPr>
              <a:t>;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Those making </a:t>
            </a:r>
            <a:r>
              <a:rPr lang="en-US" b="1" i="1" dirty="0" smtClean="0">
                <a:solidFill>
                  <a:srgbClr val="D99694"/>
                </a:solidFill>
              </a:rPr>
              <a:t>deceptive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rgbClr val="D99694"/>
                </a:solidFill>
              </a:rPr>
              <a:t>false vows </a:t>
            </a:r>
            <a:r>
              <a:rPr lang="en-US" b="1" dirty="0" smtClean="0">
                <a:solidFill>
                  <a:srgbClr val="FFFFFF"/>
                </a:solidFill>
              </a:rPr>
              <a:t>must be prosecuted for </a:t>
            </a:r>
            <a:r>
              <a:rPr lang="en-US" b="1" i="1" dirty="0" smtClean="0">
                <a:solidFill>
                  <a:srgbClr val="D99694"/>
                </a:solidFill>
              </a:rPr>
              <a:t>perjury</a:t>
            </a:r>
            <a:r>
              <a:rPr lang="en-US" b="1" i="1" dirty="0" smtClean="0">
                <a:solidFill>
                  <a:srgbClr val="FFFFFF"/>
                </a:solidFill>
              </a:rPr>
              <a:t>; 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Those with </a:t>
            </a:r>
            <a:r>
              <a:rPr lang="en-US" b="1" i="1" dirty="0" smtClean="0">
                <a:solidFill>
                  <a:srgbClr val="D99694"/>
                </a:solidFill>
              </a:rPr>
              <a:t>vengeful hearts </a:t>
            </a:r>
            <a:r>
              <a:rPr lang="en-US" b="1" dirty="0" smtClean="0">
                <a:solidFill>
                  <a:srgbClr val="FFFFFF"/>
                </a:solidFill>
              </a:rPr>
              <a:t>must be jailed for </a:t>
            </a:r>
            <a:r>
              <a:rPr lang="en-US" b="1" i="1" dirty="0" smtClean="0">
                <a:solidFill>
                  <a:srgbClr val="D99694"/>
                </a:solidFill>
              </a:rPr>
              <a:t>felonious assault</a:t>
            </a:r>
            <a:r>
              <a:rPr lang="en-US" b="1" i="1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FF"/>
                </a:solidFill>
              </a:rPr>
              <a:t>and,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Those </a:t>
            </a:r>
            <a:r>
              <a:rPr lang="en-US" b="1" i="1" dirty="0" smtClean="0">
                <a:solidFill>
                  <a:srgbClr val="D99694"/>
                </a:solidFill>
              </a:rPr>
              <a:t>hating their enemies </a:t>
            </a:r>
            <a:r>
              <a:rPr lang="en-US" b="1" dirty="0" smtClean="0">
                <a:solidFill>
                  <a:srgbClr val="FFFFFF"/>
                </a:solidFill>
              </a:rPr>
              <a:t>must be </a:t>
            </a:r>
            <a:r>
              <a:rPr lang="en-US" b="1" i="1" dirty="0" smtClean="0">
                <a:solidFill>
                  <a:srgbClr val="D99694"/>
                </a:solidFill>
              </a:rPr>
              <a:t>stoned</a:t>
            </a:r>
            <a:r>
              <a:rPr lang="en-US" b="1" i="1" dirty="0" smtClean="0">
                <a:solidFill>
                  <a:srgbClr val="FFFFFF"/>
                </a:solidFill>
              </a:rPr>
              <a:t>.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3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1364</Words>
  <Application>Microsoft Macintosh PowerPoint</Application>
  <PresentationFormat>On-screen Show (4:3)</PresentationFormat>
  <Paragraphs>84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Marriage, Divorce, and Remarriage, #3</vt:lpstr>
      <vt:lpstr>Marriage, Divorce, and Remarriage, #3</vt:lpstr>
      <vt:lpstr>Marriage, Divorce, and Remarriage, #3</vt:lpstr>
      <vt:lpstr>Marriage, Divorce, and Remarriage, #3</vt:lpstr>
      <vt:lpstr>Marriage, Divorce, and Remarriage, #3</vt:lpstr>
      <vt:lpstr>Marriage, Divorce, and Remarriage, #3</vt:lpstr>
      <vt:lpstr>Marriage, Divorce, and Remarriage, #3</vt:lpstr>
      <vt:lpstr>Marriage, Divorce, and Remarriage, #3</vt:lpstr>
      <vt:lpstr>Conclusion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33</cp:revision>
  <cp:lastPrinted>2024-01-19T19:28:41Z</cp:lastPrinted>
  <dcterms:created xsi:type="dcterms:W3CDTF">2024-01-18T22:38:56Z</dcterms:created>
  <dcterms:modified xsi:type="dcterms:W3CDTF">2024-01-19T19:29:43Z</dcterms:modified>
</cp:coreProperties>
</file>