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8EC"/>
    <a:srgbClr val="86BAD2"/>
    <a:srgbClr val="7CABC1"/>
    <a:srgbClr val="5D7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4C57-2446-2847-B7B3-C44BDCF8DFE4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56FC-A3B6-A748-BBB2-E4E3EF68C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5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4C57-2446-2847-B7B3-C44BDCF8DFE4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56FC-A3B6-A748-BBB2-E4E3EF68C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3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4C57-2446-2847-B7B3-C44BDCF8DFE4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56FC-A3B6-A748-BBB2-E4E3EF68C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6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4C57-2446-2847-B7B3-C44BDCF8DFE4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56FC-A3B6-A748-BBB2-E4E3EF68C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0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4C57-2446-2847-B7B3-C44BDCF8DFE4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56FC-A3B6-A748-BBB2-E4E3EF68C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4C57-2446-2847-B7B3-C44BDCF8DFE4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56FC-A3B6-A748-BBB2-E4E3EF68C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0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4C57-2446-2847-B7B3-C44BDCF8DFE4}" type="datetimeFigureOut">
              <a:rPr lang="en-US" smtClean="0"/>
              <a:t>3/8/24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56FC-A3B6-A748-BBB2-E4E3EF68C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0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4C57-2446-2847-B7B3-C44BDCF8DFE4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56FC-A3B6-A748-BBB2-E4E3EF68C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4C57-2446-2847-B7B3-C44BDCF8DFE4}" type="datetimeFigureOut">
              <a:rPr lang="en-US" smtClean="0"/>
              <a:t>3/8/24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56FC-A3B6-A748-BBB2-E4E3EF68C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8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4C57-2446-2847-B7B3-C44BDCF8DFE4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56FC-A3B6-A748-BBB2-E4E3EF68C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6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4C57-2446-2847-B7B3-C44BDCF8DFE4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56FC-A3B6-A748-BBB2-E4E3EF68C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2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4C57-2446-2847-B7B3-C44BDCF8DFE4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C56FC-A3B6-A748-BBB2-E4E3EF68C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5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77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969" y="3012293"/>
            <a:ext cx="7772400" cy="1232434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 w="25400">
                  <a:solidFill>
                    <a:schemeClr val="tx1"/>
                  </a:solidFill>
                </a:ln>
                <a:solidFill>
                  <a:srgbClr val="5D7F8C"/>
                </a:solidFill>
                <a:effectLst/>
              </a:rPr>
              <a:t>With the </a:t>
            </a:r>
            <a:r>
              <a:rPr lang="en-US" sz="4800" b="1" i="1" dirty="0" smtClean="0">
                <a:ln w="25400">
                  <a:solidFill>
                    <a:schemeClr val="tx1"/>
                  </a:solidFill>
                </a:ln>
                <a:solidFill>
                  <a:srgbClr val="5D7F8C"/>
                </a:solidFill>
                <a:effectLst/>
              </a:rPr>
              <a:t>Past</a:t>
            </a:r>
            <a:endParaRPr lang="en-US" sz="4800" b="1" dirty="0">
              <a:ln w="25400">
                <a:solidFill>
                  <a:schemeClr val="tx1"/>
                </a:solidFill>
              </a:ln>
              <a:solidFill>
                <a:srgbClr val="5D7F8C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4783" y="4197696"/>
            <a:ext cx="7408094" cy="2534621"/>
          </a:xfrm>
          <a:solidFill>
            <a:srgbClr val="5D7F8C">
              <a:alpha val="83000"/>
            </a:srgbClr>
          </a:solidFill>
          <a:effectLst>
            <a:softEdge rad="139700"/>
          </a:effectLst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400" b="1" dirty="0" smtClean="0">
                <a:solidFill>
                  <a:schemeClr val="tx1"/>
                </a:solidFill>
              </a:rPr>
              <a:t>Everyone has a past.</a:t>
            </a:r>
          </a:p>
          <a:p>
            <a:pPr>
              <a:lnSpc>
                <a:spcPct val="80000"/>
              </a:lnSpc>
            </a:pPr>
            <a:r>
              <a:rPr lang="en-US" sz="3400" b="1" dirty="0" smtClean="0">
                <a:solidFill>
                  <a:schemeClr val="tx1"/>
                </a:solidFill>
              </a:rPr>
              <a:t>Most everyone has something(s) in their past they wish they could forget...</a:t>
            </a:r>
          </a:p>
          <a:p>
            <a:pPr>
              <a:lnSpc>
                <a:spcPct val="80000"/>
              </a:lnSpc>
            </a:pPr>
            <a:r>
              <a:rPr lang="en-US" sz="3400" b="1" dirty="0" smtClean="0">
                <a:solidFill>
                  <a:schemeClr val="tx1"/>
                </a:solidFill>
              </a:rPr>
              <a:t>Or at least with which they could    </a:t>
            </a:r>
            <a:r>
              <a:rPr lang="en-US" sz="3400" b="1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make peace</a:t>
            </a:r>
            <a:r>
              <a:rPr lang="en-US" sz="3400" b="1" i="1" dirty="0" smtClean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932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1">
              <a:lumMod val="95000"/>
            </a:schemeClr>
          </a:solidFill>
          <a:effectLst>
            <a:softEdge rad="152400"/>
          </a:effectLst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000000"/>
                </a:solidFill>
              </a:rPr>
              <a:t>How </a:t>
            </a:r>
            <a:r>
              <a:rPr lang="en-US" sz="3800" b="1" dirty="0" smtClean="0">
                <a:solidFill>
                  <a:srgbClr val="000000"/>
                </a:solidFill>
              </a:rPr>
              <a:t>Do We </a:t>
            </a:r>
            <a:r>
              <a:rPr lang="en-US" sz="3800" b="1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Make Peace </a:t>
            </a:r>
            <a:r>
              <a:rPr lang="en-US" sz="3800" b="1" dirty="0" smtClean="0">
                <a:solidFill>
                  <a:srgbClr val="000000"/>
                </a:solidFill>
              </a:rPr>
              <a:t>with Our </a:t>
            </a:r>
            <a:r>
              <a:rPr lang="en-US" sz="3800" b="1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Past</a:t>
            </a:r>
            <a:r>
              <a:rPr lang="en-US" sz="3800" b="1" i="1" dirty="0" smtClean="0">
                <a:solidFill>
                  <a:srgbClr val="000000"/>
                </a:solidFill>
              </a:rPr>
              <a:t>?</a:t>
            </a:r>
            <a:endParaRPr lang="en-US" sz="38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113"/>
          </a:xfrm>
          <a:solidFill>
            <a:srgbClr val="BAD8EC"/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ln w="3175">
                  <a:solidFill>
                    <a:schemeClr val="tx1"/>
                  </a:solidFill>
                </a:ln>
                <a:effectLst/>
              </a:rPr>
              <a:t>There are a few </a:t>
            </a:r>
            <a:r>
              <a:rPr lang="en-US" b="1" i="1" dirty="0" smtClean="0">
                <a:ln w="3175">
                  <a:solidFill>
                    <a:schemeClr val="tx1"/>
                  </a:solidFill>
                </a:ln>
                <a:effectLst/>
              </a:rPr>
              <a:t>preliminaries </a:t>
            </a:r>
            <a:r>
              <a:rPr lang="en-US" b="1" dirty="0" smtClean="0">
                <a:ln w="3175">
                  <a:solidFill>
                    <a:schemeClr val="tx1"/>
                  </a:solidFill>
                </a:ln>
                <a:effectLst/>
              </a:rPr>
              <a:t>that we need to understand first: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b="1" dirty="0" smtClean="0">
                <a:ln w="3175">
                  <a:solidFill>
                    <a:schemeClr val="tx1"/>
                  </a:solidFill>
                </a:ln>
                <a:effectLst/>
              </a:rPr>
              <a:t>Your conscience is there for a reason, 	     </a:t>
            </a:r>
            <a:r>
              <a:rPr lang="en-US" b="1" u="sng" dirty="0" smtClean="0">
                <a:ln w="3175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Luke 22:60-62</a:t>
            </a:r>
            <a:endParaRPr lang="en-US" b="1" dirty="0" smtClean="0">
              <a:ln w="3175"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US" b="1" dirty="0" smtClean="0">
                <a:ln w="3175">
                  <a:solidFill>
                    <a:schemeClr val="tx1"/>
                  </a:solidFill>
                </a:ln>
                <a:effectLst/>
              </a:rPr>
              <a:t>If you haven’t </a:t>
            </a:r>
            <a:r>
              <a:rPr lang="en-US" b="1" i="1" dirty="0" smtClean="0">
                <a:ln w="3175">
                  <a:solidFill>
                    <a:schemeClr val="tx1"/>
                  </a:solidFill>
                </a:ln>
                <a:effectLst/>
              </a:rPr>
              <a:t>corrected</a:t>
            </a:r>
            <a:r>
              <a:rPr lang="en-US" b="1" dirty="0" smtClean="0">
                <a:ln w="3175">
                  <a:solidFill>
                    <a:schemeClr val="tx1"/>
                  </a:solidFill>
                </a:ln>
                <a:effectLst/>
              </a:rPr>
              <a:t> what you can, you don’t need to </a:t>
            </a:r>
            <a:r>
              <a:rPr lang="en-US" b="1" i="1" dirty="0" smtClean="0">
                <a:ln w="3175">
                  <a:solidFill>
                    <a:schemeClr val="tx1"/>
                  </a:solidFill>
                </a:ln>
                <a:effectLst/>
              </a:rPr>
              <a:t>make peace </a:t>
            </a:r>
            <a:r>
              <a:rPr lang="en-US" b="1" dirty="0" smtClean="0">
                <a:ln w="3175">
                  <a:solidFill>
                    <a:schemeClr val="tx1"/>
                  </a:solidFill>
                </a:ln>
                <a:effectLst/>
              </a:rPr>
              <a:t>with your past, you need to </a:t>
            </a:r>
            <a:r>
              <a:rPr lang="en-US" b="1" i="1" dirty="0" smtClean="0">
                <a:ln w="3175">
                  <a:solidFill>
                    <a:schemeClr val="tx1"/>
                  </a:solidFill>
                </a:ln>
                <a:effectLst/>
              </a:rPr>
              <a:t>repent, </a:t>
            </a:r>
            <a:r>
              <a:rPr lang="en-US" b="1" u="sng" dirty="0" smtClean="0">
                <a:ln w="3175">
                  <a:solidFill>
                    <a:schemeClr val="tx1"/>
                  </a:solidFill>
                </a:ln>
                <a:solidFill>
                  <a:srgbClr val="953735"/>
                </a:solidFill>
                <a:effectLst/>
              </a:rPr>
              <a:t>Gen.4:6-7</a:t>
            </a:r>
            <a:endParaRPr lang="en-US" b="1" dirty="0" smtClean="0">
              <a:ln w="3175">
                <a:solidFill>
                  <a:schemeClr val="tx1"/>
                </a:solidFill>
              </a:ln>
              <a:solidFill>
                <a:srgbClr val="953735"/>
              </a:solidFill>
              <a:effectLst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US" b="1" dirty="0" smtClean="0">
                <a:ln w="3175">
                  <a:solidFill>
                    <a:schemeClr val="tx1"/>
                  </a:solidFill>
                </a:ln>
                <a:effectLst/>
              </a:rPr>
              <a:t>The past can’t be </a:t>
            </a:r>
            <a:r>
              <a:rPr lang="en-US" b="1" i="1" dirty="0" smtClean="0">
                <a:ln w="3175">
                  <a:solidFill>
                    <a:schemeClr val="tx1"/>
                  </a:solidFill>
                </a:ln>
                <a:effectLst/>
              </a:rPr>
              <a:t>changed </a:t>
            </a:r>
            <a:r>
              <a:rPr lang="en-US" b="1" dirty="0" smtClean="0">
                <a:ln w="3175">
                  <a:solidFill>
                    <a:schemeClr val="tx1"/>
                  </a:solidFill>
                </a:ln>
                <a:effectLst/>
              </a:rPr>
              <a:t>or </a:t>
            </a:r>
            <a:r>
              <a:rPr lang="en-US" b="1" i="1" dirty="0" smtClean="0">
                <a:ln w="3175">
                  <a:solidFill>
                    <a:schemeClr val="tx1"/>
                  </a:solidFill>
                </a:ln>
                <a:effectLst/>
              </a:rPr>
              <a:t>undone</a:t>
            </a:r>
            <a:r>
              <a:rPr lang="en-US" b="1" dirty="0" smtClean="0">
                <a:ln w="3175">
                  <a:solidFill>
                    <a:schemeClr val="tx1"/>
                  </a:solidFill>
                </a:ln>
                <a:effectLst/>
              </a:rPr>
              <a:t>,     </a:t>
            </a:r>
            <a:r>
              <a:rPr lang="en-US" b="1" u="sng" dirty="0" smtClean="0">
                <a:ln w="3175">
                  <a:solidFill>
                    <a:schemeClr val="tx1"/>
                  </a:solidFill>
                </a:ln>
                <a:solidFill>
                  <a:srgbClr val="953735"/>
                </a:solidFill>
                <a:effectLst/>
              </a:rPr>
              <a:t>1Cor.15:9</a:t>
            </a:r>
            <a:endParaRPr lang="en-US" b="1" dirty="0">
              <a:ln w="3175">
                <a:solidFill>
                  <a:schemeClr val="tx1"/>
                </a:solidFill>
              </a:ln>
              <a:solidFill>
                <a:srgbClr val="953735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311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2330"/>
            <a:ext cx="9144000" cy="1143000"/>
          </a:xfrm>
          <a:solidFill>
            <a:schemeClr val="bg1">
              <a:lumMod val="95000"/>
            </a:schemeClr>
          </a:solidFill>
          <a:effectLst>
            <a:softEdge rad="152400"/>
          </a:effectLst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0000"/>
                </a:solidFill>
              </a:rPr>
              <a:t>So now, How Do We 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Make Peace </a:t>
            </a:r>
            <a:r>
              <a:rPr lang="en-US" sz="3400" b="1" dirty="0" smtClean="0">
                <a:solidFill>
                  <a:srgbClr val="000000"/>
                </a:solidFill>
              </a:rPr>
              <a:t>with Our 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Past</a:t>
            </a:r>
            <a:r>
              <a:rPr lang="en-US" sz="3400" b="1" i="1" dirty="0" smtClean="0">
                <a:solidFill>
                  <a:srgbClr val="000000"/>
                </a:solidFill>
              </a:rPr>
              <a:t>?</a:t>
            </a:r>
            <a:endParaRPr lang="en-US" sz="34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6410"/>
            <a:ext cx="8229600" cy="4137827"/>
          </a:xfrm>
          <a:solidFill>
            <a:srgbClr val="BAD8EC"/>
          </a:solidFill>
          <a:effectLst>
            <a:softEdge rad="76200"/>
          </a:effectLst>
        </p:spPr>
        <p:txBody>
          <a:bodyPr anchor="ctr">
            <a:normAutofit lnSpcReduction="100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effectLst/>
              </a:rPr>
              <a:t>The </a:t>
            </a:r>
            <a:r>
              <a:rPr lang="en-US" sz="3400" b="1" i="1" dirty="0" smtClean="0">
                <a:ln w="3175">
                  <a:solidFill>
                    <a:schemeClr val="tx1"/>
                  </a:solidFill>
                </a:ln>
                <a:effectLst/>
              </a:rPr>
              <a:t>lack of peace</a:t>
            </a:r>
            <a:r>
              <a:rPr lang="en-US" sz="3400" b="1" dirty="0">
                <a:ln w="3175">
                  <a:solidFill>
                    <a:schemeClr val="tx1"/>
                  </a:solidFill>
                </a:ln>
                <a:effectLst/>
              </a:rPr>
              <a:t> </a:t>
            </a: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effectLst/>
              </a:rPr>
              <a:t>usually has to do with </a:t>
            </a: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sin</a:t>
            </a: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effectLst/>
              </a:rPr>
              <a:t> and </a:t>
            </a: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regret</a:t>
            </a: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effectLst/>
              </a:rPr>
              <a:t> (most of us have a whole pile of both). So the first thing to do is </a:t>
            </a:r>
            <a:r>
              <a:rPr lang="en-US" sz="34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stop adding to the pile</a:t>
            </a: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 of sin/regret </a:t>
            </a: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effectLst/>
              </a:rPr>
              <a:t>by: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</a:pP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1Cor.15:34a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effectLst/>
              </a:rPr>
              <a:t>,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effectLst/>
              </a:rPr>
              <a:t>Becoming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effectLst/>
              </a:rPr>
              <a:t>sober-minded;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effectLst/>
              </a:rPr>
              <a:t>that is, start or return to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effectLst/>
              </a:rPr>
              <a:t>thinking right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</a:pP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1Cor.15:34b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, Then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stop sinning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(adding to the pile)</a:t>
            </a:r>
            <a:endParaRPr lang="en-US" sz="3200" b="1" u="sng" dirty="0" smtClean="0">
              <a:ln w="3175">
                <a:solidFill>
                  <a:schemeClr val="tx1"/>
                </a:solidFill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39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2330"/>
            <a:ext cx="9144000" cy="1143000"/>
          </a:xfrm>
          <a:solidFill>
            <a:schemeClr val="bg1">
              <a:lumMod val="95000"/>
            </a:schemeClr>
          </a:solidFill>
          <a:effectLst>
            <a:softEdge rad="152400"/>
          </a:effectLst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0000"/>
                </a:solidFill>
              </a:rPr>
              <a:t>So now, How Do We 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Make Peace </a:t>
            </a:r>
            <a:r>
              <a:rPr lang="en-US" sz="3400" b="1" dirty="0" smtClean="0">
                <a:solidFill>
                  <a:srgbClr val="000000"/>
                </a:solidFill>
              </a:rPr>
              <a:t>with Our 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Past</a:t>
            </a:r>
            <a:r>
              <a:rPr lang="en-US" sz="3400" b="1" i="1" dirty="0" smtClean="0">
                <a:solidFill>
                  <a:srgbClr val="000000"/>
                </a:solidFill>
              </a:rPr>
              <a:t>?</a:t>
            </a:r>
            <a:endParaRPr lang="en-US" sz="34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904"/>
            <a:ext cx="8229600" cy="5163530"/>
          </a:xfrm>
          <a:solidFill>
            <a:srgbClr val="BAD8EC"/>
          </a:solidFill>
          <a:effectLst>
            <a:softEdge rad="76200"/>
          </a:effectLst>
        </p:spPr>
        <p:txBody>
          <a:bodyPr anchor="ctr">
            <a:normAutofit fontScale="850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effectLst/>
              </a:rPr>
              <a:t>Be “at peace” </a:t>
            </a:r>
            <a:r>
              <a:rPr lang="en-US" sz="3400" b="1" i="1" u="sng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i</a:t>
            </a:r>
            <a:r>
              <a:rPr lang="en-US" sz="34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n </a:t>
            </a:r>
            <a:r>
              <a:rPr lang="en-US" sz="3400" b="1" i="1" u="sng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th</a:t>
            </a:r>
            <a:r>
              <a:rPr lang="en-US" sz="34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e p</a:t>
            </a:r>
            <a:r>
              <a:rPr lang="en-US" sz="3400" b="1" i="1" u="sng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resent</a:t>
            </a:r>
            <a:r>
              <a:rPr lang="en-US" sz="3400" b="1" i="1" dirty="0" smtClean="0">
                <a:ln w="3175">
                  <a:solidFill>
                    <a:schemeClr val="tx1"/>
                  </a:solidFill>
                </a:ln>
                <a:effectLst/>
              </a:rPr>
              <a:t>:</a:t>
            </a:r>
            <a:endParaRPr lang="en-US" sz="3400" b="1" dirty="0" smtClean="0">
              <a:ln w="3175">
                <a:solidFill>
                  <a:schemeClr val="tx1"/>
                </a:solidFill>
              </a:ln>
              <a:effectLst/>
            </a:endParaRP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</a:pP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With God, 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2Cor.13:11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 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effectLst/>
              </a:rPr>
              <a:t>(with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</a:rPr>
              <a:t>His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</a:rPr>
              <a:t>commandments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</a:rPr>
              <a:t>and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</a:rPr>
              <a:t>lifestyle requirements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</a:rPr>
              <a:t>through salvation in Christ and the peace such provides)</a:t>
            </a:r>
            <a:endParaRPr lang="en-US" sz="3200" b="1" i="1" dirty="0" smtClean="0">
              <a:ln w="3175">
                <a:solidFill>
                  <a:schemeClr val="tx1"/>
                </a:solidFill>
              </a:ln>
              <a:effectLst/>
            </a:endParaRP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</a:pP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As a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Peacemaker, 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Matt.5:9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 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(by helping others enjoy peace through salvation in Jesus Christ)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</a:pP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In the Home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/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with the Family, 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E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p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h.5:22-6:4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(with the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role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and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responsibilities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God dictates)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</a:pP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With your brethren, 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E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p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h.4:1-3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 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(by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thinking, feeling,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and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acting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like Christ)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</a:pP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With the World, 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Rom.12:17-21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(by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showing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and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teaching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them a better/more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peaceful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way to live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with God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and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one another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)</a:t>
            </a:r>
            <a:endParaRPr lang="en-US" sz="3200" b="1" dirty="0" smtClean="0">
              <a:ln w="3175">
                <a:solidFill>
                  <a:schemeClr val="tx1"/>
                </a:solidFill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454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2330"/>
            <a:ext cx="9144000" cy="1143000"/>
          </a:xfrm>
          <a:solidFill>
            <a:schemeClr val="bg1">
              <a:lumMod val="95000"/>
            </a:schemeClr>
          </a:solidFill>
          <a:effectLst>
            <a:softEdge rad="152400"/>
          </a:effectLst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0000"/>
                </a:solidFill>
              </a:rPr>
              <a:t>So now, How Do We 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Make Peace </a:t>
            </a:r>
            <a:r>
              <a:rPr lang="en-US" sz="3400" b="1" dirty="0" smtClean="0">
                <a:solidFill>
                  <a:srgbClr val="000000"/>
                </a:solidFill>
              </a:rPr>
              <a:t>with Our 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Past</a:t>
            </a:r>
            <a:r>
              <a:rPr lang="en-US" sz="3400" b="1" i="1" dirty="0" smtClean="0">
                <a:solidFill>
                  <a:srgbClr val="000000"/>
                </a:solidFill>
              </a:rPr>
              <a:t>?</a:t>
            </a:r>
            <a:endParaRPr lang="en-US" sz="34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904"/>
            <a:ext cx="8229600" cy="5163530"/>
          </a:xfrm>
          <a:solidFill>
            <a:srgbClr val="BAD8EC"/>
          </a:solidFill>
          <a:effectLst>
            <a:softEdge rad="76200"/>
          </a:effectLst>
        </p:spPr>
        <p:txBody>
          <a:bodyPr anchor="ctr">
            <a:normAutofit lnSpcReduction="100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effectLst/>
              </a:rPr>
              <a:t>Then, we can begin to be “at peace” </a:t>
            </a:r>
            <a:r>
              <a:rPr lang="en-US" sz="3400" b="1" i="1" u="sng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with</a:t>
            </a: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sz="3400" b="1" i="1" u="sng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the</a:t>
            </a: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sz="34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p</a:t>
            </a:r>
            <a:r>
              <a:rPr lang="en-US" sz="3400" b="1" i="1" u="sng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ast</a:t>
            </a: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 by:</a:t>
            </a:r>
            <a:endParaRPr lang="en-US" sz="3400" b="1" dirty="0" smtClean="0">
              <a:ln w="3175">
                <a:solidFill>
                  <a:schemeClr val="tx1"/>
                </a:solidFill>
              </a:ln>
              <a:effectLst/>
            </a:endParaRP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</a:pP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Properly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repenting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and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correcting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what can be corrected</a:t>
            </a:r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,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cf. Eph.5:25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; 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Luke 22:60-62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; 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John 21:15-22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 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</a:pP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Learning to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forgive ourselves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for things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God has forgiven,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 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1John 1:6-9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; 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1Tim.1:15-16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</a:pP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Trusting God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</a:rPr>
              <a:t>enough to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let go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of the past and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press on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,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 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Phil.3:3b-14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; 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Matt.6:25-34</a:t>
            </a:r>
            <a:endParaRPr lang="en-US" sz="3200" b="1" dirty="0" smtClean="0">
              <a:ln w="3175">
                <a:solidFill>
                  <a:schemeClr val="tx1"/>
                </a:solidFill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478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8300" y="121110"/>
            <a:ext cx="4462950" cy="1143000"/>
          </a:xfrm>
          <a:solidFill>
            <a:schemeClr val="bg1">
              <a:lumMod val="95000"/>
            </a:schemeClr>
          </a:solidFill>
          <a:effectLst>
            <a:softEdge rad="152400"/>
          </a:effectLst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Conclusions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330"/>
            <a:ext cx="8229600" cy="5430676"/>
          </a:xfrm>
          <a:solidFill>
            <a:srgbClr val="BAD8EC"/>
          </a:solidFill>
          <a:effectLst>
            <a:softEdge rad="76200"/>
          </a:effectLst>
        </p:spPr>
        <p:txBody>
          <a:bodyPr anchor="ctr"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effectLst/>
              </a:rPr>
              <a:t>Being </a:t>
            </a:r>
            <a:r>
              <a:rPr lang="en-US" sz="3400" b="1" i="1" dirty="0" smtClean="0">
                <a:ln w="3175">
                  <a:solidFill>
                    <a:schemeClr val="tx1"/>
                  </a:solidFill>
                </a:ln>
                <a:effectLst/>
              </a:rPr>
              <a:t>at peace, </a:t>
            </a: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effectLst/>
              </a:rPr>
              <a:t>or </a:t>
            </a:r>
            <a:r>
              <a:rPr lang="en-US" sz="3400" b="1" i="1" dirty="0" smtClean="0">
                <a:ln w="3175">
                  <a:solidFill>
                    <a:schemeClr val="tx1"/>
                  </a:solidFill>
                </a:ln>
                <a:effectLst/>
              </a:rPr>
              <a:t>making peace, </a:t>
            </a:r>
            <a:r>
              <a:rPr lang="en-US" sz="3400" b="1" dirty="0" smtClean="0">
                <a:ln w="3175">
                  <a:solidFill>
                    <a:schemeClr val="tx1"/>
                  </a:solidFill>
                </a:ln>
                <a:effectLst/>
              </a:rPr>
              <a:t>with our past requires:</a:t>
            </a:r>
            <a:endParaRPr lang="en-US" sz="3400" b="1" dirty="0" smtClean="0">
              <a:ln w="3175">
                <a:solidFill>
                  <a:schemeClr val="tx1"/>
                </a:solidFill>
              </a:ln>
              <a:effectLst/>
            </a:endParaRPr>
          </a:p>
          <a:p>
            <a:pPr marL="585216" lvl="1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Repentance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and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correcting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things that are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correctable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from our past;</a:t>
            </a:r>
          </a:p>
          <a:p>
            <a:pPr marL="585216" lvl="1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Accepting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that we can’t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undo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 or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correct everything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in our past;</a:t>
            </a:r>
          </a:p>
          <a:p>
            <a:pPr marL="585216" lvl="1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Trusting God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</a:rPr>
              <a:t>enough to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forgive ourselves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of EVERYTHING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 He has forgiven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; and,</a:t>
            </a:r>
          </a:p>
          <a:p>
            <a:pPr marL="585216" lvl="1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Thinking soberly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and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  <a:effectLst/>
              </a:rPr>
              <a:t>being holy </a:t>
            </a:r>
            <a:r>
              <a:rPr lang="en-US" sz="32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</a:rPr>
              <a:t>in the present. </a:t>
            </a:r>
          </a:p>
          <a:p>
            <a:pPr marL="128016" lvl="1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“Finally, brethren, rejoice, be made complete, be comforted, be like-minded, 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live in peace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; and the God of love and peace shall be with you</a:t>
            </a:r>
            <a:r>
              <a:rPr lang="en-US" sz="3200" b="1" i="1" dirty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.</a:t>
            </a:r>
            <a:r>
              <a:rPr lang="en-US" sz="32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”       </a:t>
            </a:r>
            <a:r>
              <a:rPr lang="en-US" sz="3200" b="1" u="sng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2Cor.13:11</a:t>
            </a:r>
            <a:endParaRPr lang="en-US" sz="3200" b="1" dirty="0" smtClean="0">
              <a:ln w="3175">
                <a:solidFill>
                  <a:schemeClr val="tx1"/>
                </a:solidFill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59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421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511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With the Past</vt:lpstr>
      <vt:lpstr>How Do We Make Peace with Our Past?</vt:lpstr>
      <vt:lpstr>So now, How Do We Make Peace with Our Past?</vt:lpstr>
      <vt:lpstr>So now, How Do We Make Peace with Our Past?</vt:lpstr>
      <vt:lpstr>So now, How Do We Make Peace with Our Past?</vt:lpstr>
      <vt:lpstr>Conclusions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19</cp:revision>
  <dcterms:created xsi:type="dcterms:W3CDTF">2024-03-08T15:53:52Z</dcterms:created>
  <dcterms:modified xsi:type="dcterms:W3CDTF">2024-03-08T17:54:33Z</dcterms:modified>
</cp:coreProperties>
</file>