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7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3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3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5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6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0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1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4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61DE1-24DE-5842-867A-1444510EC2ED}" type="datetimeFigureOut">
              <a:rPr lang="en-US" smtClean="0"/>
              <a:t>3/31/24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3C38-7572-384B-8124-269441BA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63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07" y="179726"/>
            <a:ext cx="8661791" cy="65180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Matt.12</a:t>
            </a:r>
            <a:r>
              <a:rPr lang="en-US" b="1" dirty="0" smtClean="0">
                <a:solidFill>
                  <a:schemeClr val="bg1"/>
                </a:solidFill>
              </a:rPr>
              <a:t>, Jesus </a:t>
            </a:r>
            <a:r>
              <a:rPr lang="en-US" b="1" i="1" dirty="0" smtClean="0">
                <a:solidFill>
                  <a:schemeClr val="bg1"/>
                </a:solidFill>
              </a:rPr>
              <a:t>denies </a:t>
            </a:r>
            <a:r>
              <a:rPr lang="en-US" b="1" dirty="0" smtClean="0">
                <a:solidFill>
                  <a:schemeClr val="bg1"/>
                </a:solidFill>
              </a:rPr>
              <a:t>the charges that His disciples had done </a:t>
            </a:r>
            <a:r>
              <a:rPr lang="en-US" b="1" i="1" dirty="0" smtClean="0">
                <a:solidFill>
                  <a:schemeClr val="bg1"/>
                </a:solidFill>
              </a:rPr>
              <a:t>“what is not lawful to do on the Sabbath,” </a:t>
            </a:r>
            <a:r>
              <a:rPr lang="en-US" b="1" u="sng" dirty="0" smtClean="0">
                <a:solidFill>
                  <a:srgbClr val="FFFF00"/>
                </a:solidFill>
              </a:rPr>
              <a:t>vv.1-8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And then </a:t>
            </a:r>
            <a:r>
              <a:rPr lang="en-US" b="1" i="1" dirty="0" smtClean="0">
                <a:solidFill>
                  <a:schemeClr val="bg1"/>
                </a:solidFill>
              </a:rPr>
              <a:t>restores the withered hand </a:t>
            </a:r>
            <a:r>
              <a:rPr lang="en-US" b="1" dirty="0" smtClean="0">
                <a:solidFill>
                  <a:schemeClr val="bg1"/>
                </a:solidFill>
              </a:rPr>
              <a:t>of a man in a Jewish/</a:t>
            </a:r>
            <a:r>
              <a:rPr lang="en-US" b="1" i="1" dirty="0" smtClean="0">
                <a:solidFill>
                  <a:schemeClr val="bg1"/>
                </a:solidFill>
              </a:rPr>
              <a:t>“their”</a:t>
            </a:r>
            <a:r>
              <a:rPr lang="en-US" b="1" dirty="0" smtClean="0">
                <a:solidFill>
                  <a:schemeClr val="bg1"/>
                </a:solidFill>
              </a:rPr>
              <a:t> (Pharisee’s) synagogue, </a:t>
            </a:r>
            <a:r>
              <a:rPr lang="en-US" b="1" u="sng" dirty="0" smtClean="0">
                <a:solidFill>
                  <a:srgbClr val="FFFF00"/>
                </a:solidFill>
              </a:rPr>
              <a:t>vv.9-13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Prompting these Pharisees to then </a:t>
            </a:r>
            <a:r>
              <a:rPr lang="en-US" b="1" i="1" dirty="0" smtClean="0">
                <a:solidFill>
                  <a:schemeClr val="bg1"/>
                </a:solidFill>
              </a:rPr>
              <a:t>“counsel together” </a:t>
            </a:r>
            <a:r>
              <a:rPr lang="en-US" b="1" dirty="0" smtClean="0">
                <a:solidFill>
                  <a:schemeClr val="bg1"/>
                </a:solidFill>
              </a:rPr>
              <a:t>as to </a:t>
            </a:r>
            <a:r>
              <a:rPr lang="en-US" b="1" i="1" dirty="0" smtClean="0">
                <a:solidFill>
                  <a:schemeClr val="bg1"/>
                </a:solidFill>
              </a:rPr>
              <a:t>“how they might destroy Him,” </a:t>
            </a:r>
            <a:r>
              <a:rPr lang="en-US" b="1" u="sng" dirty="0" smtClean="0">
                <a:solidFill>
                  <a:srgbClr val="FFFF00"/>
                </a:solidFill>
              </a:rPr>
              <a:t>v.14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Having </a:t>
            </a:r>
            <a:r>
              <a:rPr lang="en-US" b="1" i="1" dirty="0" smtClean="0">
                <a:solidFill>
                  <a:schemeClr val="bg1"/>
                </a:solidFill>
              </a:rPr>
              <a:t>withdrawn</a:t>
            </a:r>
            <a:r>
              <a:rPr lang="en-US" b="1" dirty="0" smtClean="0">
                <a:solidFill>
                  <a:schemeClr val="bg1"/>
                </a:solidFill>
              </a:rPr>
              <a:t>, He </a:t>
            </a:r>
            <a:r>
              <a:rPr lang="en-US" b="1" i="1" dirty="0" smtClean="0">
                <a:solidFill>
                  <a:schemeClr val="bg1"/>
                </a:solidFill>
              </a:rPr>
              <a:t>healed others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</a:rPr>
              <a:t>vv.15-21</a:t>
            </a:r>
            <a:r>
              <a:rPr lang="en-US" b="1" dirty="0" smtClean="0">
                <a:solidFill>
                  <a:schemeClr val="bg1"/>
                </a:solidFill>
              </a:rPr>
              <a:t>) </a:t>
            </a:r>
            <a:r>
              <a:rPr lang="en-US" b="1" i="1" dirty="0" smtClean="0">
                <a:solidFill>
                  <a:schemeClr val="bg1"/>
                </a:solidFill>
              </a:rPr>
              <a:t>and then </a:t>
            </a:r>
            <a:r>
              <a:rPr lang="en-US" b="1" dirty="0" smtClean="0">
                <a:solidFill>
                  <a:schemeClr val="bg1"/>
                </a:solidFill>
              </a:rPr>
              <a:t>removed the demon from a </a:t>
            </a:r>
            <a:r>
              <a:rPr lang="en-US" b="1" i="1" dirty="0" smtClean="0">
                <a:solidFill>
                  <a:schemeClr val="bg1"/>
                </a:solidFill>
              </a:rPr>
              <a:t>blind</a:t>
            </a:r>
            <a:r>
              <a:rPr lang="en-US" b="1" dirty="0" smtClean="0">
                <a:solidFill>
                  <a:schemeClr val="bg1"/>
                </a:solidFill>
              </a:rPr>
              <a:t> and </a:t>
            </a:r>
            <a:r>
              <a:rPr lang="en-US" b="1" i="1" dirty="0" smtClean="0">
                <a:solidFill>
                  <a:schemeClr val="bg1"/>
                </a:solidFill>
              </a:rPr>
              <a:t>mute</a:t>
            </a:r>
            <a:r>
              <a:rPr lang="en-US" b="1" dirty="0" smtClean="0">
                <a:solidFill>
                  <a:schemeClr val="bg1"/>
                </a:solidFill>
              </a:rPr>
              <a:t> man, which allowed him to both </a:t>
            </a:r>
            <a:r>
              <a:rPr lang="en-US" b="1" i="1" dirty="0" smtClean="0">
                <a:solidFill>
                  <a:schemeClr val="bg1"/>
                </a:solidFill>
              </a:rPr>
              <a:t>speak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see, </a:t>
            </a:r>
            <a:r>
              <a:rPr lang="en-US" b="1" u="sng" dirty="0" smtClean="0">
                <a:solidFill>
                  <a:srgbClr val="FFFF00"/>
                </a:solidFill>
              </a:rPr>
              <a:t>vv.22-23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And yet, when the </a:t>
            </a:r>
            <a:r>
              <a:rPr lang="en-US" b="1" i="1" dirty="0" smtClean="0">
                <a:solidFill>
                  <a:schemeClr val="bg1"/>
                </a:solidFill>
              </a:rPr>
              <a:t>Pharisees </a:t>
            </a:r>
            <a:r>
              <a:rPr lang="en-US" b="1" dirty="0" smtClean="0">
                <a:solidFill>
                  <a:schemeClr val="bg1"/>
                </a:solidFill>
              </a:rPr>
              <a:t>heard of this most recent miracle, they accused Him of </a:t>
            </a:r>
            <a:r>
              <a:rPr lang="en-US" b="1" i="1" dirty="0" smtClean="0">
                <a:solidFill>
                  <a:schemeClr val="bg1"/>
                </a:solidFill>
              </a:rPr>
              <a:t>casting out the demon “only by the power of </a:t>
            </a:r>
            <a:r>
              <a:rPr lang="en-US" b="1" i="1" dirty="0" err="1" smtClean="0">
                <a:solidFill>
                  <a:schemeClr val="bg1"/>
                </a:solidFill>
              </a:rPr>
              <a:t>Beelzebul</a:t>
            </a:r>
            <a:r>
              <a:rPr lang="en-US" b="1" i="1" dirty="0" smtClean="0">
                <a:solidFill>
                  <a:schemeClr val="bg1"/>
                </a:solidFill>
              </a:rPr>
              <a:t>,” </a:t>
            </a:r>
            <a:r>
              <a:rPr lang="en-US" b="1" u="sng" dirty="0" smtClean="0">
                <a:solidFill>
                  <a:srgbClr val="FFFF00"/>
                </a:solidFill>
              </a:rPr>
              <a:t>v.24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Despite His </a:t>
            </a:r>
            <a:r>
              <a:rPr lang="en-US" b="1" i="1" dirty="0" smtClean="0">
                <a:solidFill>
                  <a:schemeClr val="bg1"/>
                </a:solidFill>
              </a:rPr>
              <a:t>reasoning with them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</a:rPr>
              <a:t>vv.25-37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they wanted Him to </a:t>
            </a:r>
            <a:r>
              <a:rPr lang="en-US" b="1" i="1" dirty="0" smtClean="0">
                <a:solidFill>
                  <a:schemeClr val="bg1"/>
                </a:solidFill>
              </a:rPr>
              <a:t>perform </a:t>
            </a:r>
            <a:r>
              <a:rPr lang="en-US" b="1" dirty="0" smtClean="0">
                <a:solidFill>
                  <a:schemeClr val="bg1"/>
                </a:solidFill>
              </a:rPr>
              <a:t>yet another</a:t>
            </a:r>
            <a:r>
              <a:rPr lang="en-US" b="1" i="1" dirty="0" smtClean="0">
                <a:solidFill>
                  <a:schemeClr val="bg1"/>
                </a:solidFill>
              </a:rPr>
              <a:t> “ sign,” </a:t>
            </a:r>
            <a:r>
              <a:rPr lang="en-US" b="1" u="sng" dirty="0" smtClean="0">
                <a:solidFill>
                  <a:srgbClr val="FFFF00"/>
                </a:solidFill>
              </a:rPr>
              <a:t>v.38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He responded that </a:t>
            </a:r>
            <a:r>
              <a:rPr lang="en-US" b="1" i="1" dirty="0" smtClean="0">
                <a:solidFill>
                  <a:schemeClr val="bg1"/>
                </a:solidFill>
              </a:rPr>
              <a:t>no sign would be given </a:t>
            </a:r>
            <a:r>
              <a:rPr lang="en-US" b="1" dirty="0" smtClean="0">
                <a:solidFill>
                  <a:schemeClr val="bg1"/>
                </a:solidFill>
              </a:rPr>
              <a:t>them </a:t>
            </a:r>
            <a:r>
              <a:rPr lang="en-US" b="1" i="1" dirty="0" smtClean="0">
                <a:solidFill>
                  <a:schemeClr val="bg1"/>
                </a:solidFill>
              </a:rPr>
              <a:t>“but the sign of Jonah the prophet,” </a:t>
            </a:r>
            <a:r>
              <a:rPr lang="en-US" b="1" u="sng" dirty="0" smtClean="0">
                <a:solidFill>
                  <a:srgbClr val="FFFF00"/>
                </a:solidFill>
              </a:rPr>
              <a:t>v.</a:t>
            </a:r>
            <a:r>
              <a:rPr lang="en-US" b="1" u="sng" dirty="0" smtClean="0">
                <a:solidFill>
                  <a:srgbClr val="FFFF00"/>
                </a:solidFill>
              </a:rPr>
              <a:t>39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dirty="0" smtClean="0">
                <a:solidFill>
                  <a:schemeClr val="bg1"/>
                </a:solidFill>
              </a:rPr>
              <a:t>further explaining what this meant in </a:t>
            </a:r>
            <a:r>
              <a:rPr lang="en-US" b="1" u="sng" smtClean="0">
                <a:solidFill>
                  <a:srgbClr val="FFFF00"/>
                </a:solidFill>
              </a:rPr>
              <a:t>v</a:t>
            </a:r>
            <a:r>
              <a:rPr lang="en-US" b="1" u="sng" smtClean="0">
                <a:solidFill>
                  <a:srgbClr val="FFFF00"/>
                </a:solidFill>
              </a:rPr>
              <a:t>.40</a:t>
            </a:r>
            <a:r>
              <a:rPr lang="en-US" b="1" smtClean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Having just performed three signs, Jesus refused them any additional evidence of His identity/authority </a:t>
            </a:r>
            <a:r>
              <a:rPr lang="en-US" b="1" u="sng" dirty="0" smtClean="0">
                <a:solidFill>
                  <a:schemeClr val="bg1"/>
                </a:solidFill>
              </a:rPr>
              <a:t>except</a:t>
            </a:r>
            <a:r>
              <a:rPr lang="en-US" b="1" dirty="0" smtClean="0">
                <a:solidFill>
                  <a:schemeClr val="bg1"/>
                </a:solidFill>
              </a:rPr>
              <a:t> for the unmistakable </a:t>
            </a:r>
            <a:r>
              <a:rPr lang="en-US" b="1" i="1" dirty="0" smtClean="0">
                <a:solidFill>
                  <a:schemeClr val="bg1"/>
                </a:solidFill>
              </a:rPr>
              <a:t>sign </a:t>
            </a:r>
            <a:r>
              <a:rPr lang="en-US" b="1" dirty="0" smtClean="0">
                <a:solidFill>
                  <a:schemeClr val="bg1"/>
                </a:solidFill>
              </a:rPr>
              <a:t>of His own </a:t>
            </a:r>
            <a:r>
              <a:rPr lang="en-US" b="1" i="1" dirty="0" smtClean="0">
                <a:solidFill>
                  <a:schemeClr val="bg1"/>
                </a:solidFill>
              </a:rPr>
              <a:t>death, burial,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resurrection</a:t>
            </a:r>
            <a:r>
              <a:rPr lang="en-US" b="1" dirty="0" smtClean="0">
                <a:solidFill>
                  <a:schemeClr val="bg1"/>
                </a:solidFill>
              </a:rPr>
              <a:t>.  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That </a:t>
            </a:r>
            <a:r>
              <a:rPr lang="en-US" b="1" i="1" dirty="0" smtClean="0">
                <a:solidFill>
                  <a:schemeClr val="bg1"/>
                </a:solidFill>
              </a:rPr>
              <a:t>“adulteress generation”</a:t>
            </a:r>
            <a:r>
              <a:rPr lang="en-US" b="1" dirty="0" smtClean="0">
                <a:solidFill>
                  <a:schemeClr val="bg1"/>
                </a:solidFill>
              </a:rPr>
              <a:t> would only get THE </a:t>
            </a:r>
            <a:r>
              <a:rPr lang="en-US" b="1" i="1" dirty="0" smtClean="0">
                <a:solidFill>
                  <a:schemeClr val="bg1"/>
                </a:solidFill>
              </a:rPr>
              <a:t>sign </a:t>
            </a:r>
            <a:r>
              <a:rPr lang="en-US" b="1" dirty="0" smtClean="0">
                <a:solidFill>
                  <a:schemeClr val="bg1"/>
                </a:solidFill>
              </a:rPr>
              <a:t>of ALL </a:t>
            </a:r>
            <a:r>
              <a:rPr lang="en-US" b="1" i="1" dirty="0" smtClean="0">
                <a:solidFill>
                  <a:schemeClr val="bg1"/>
                </a:solidFill>
              </a:rPr>
              <a:t>signs- </a:t>
            </a:r>
            <a:r>
              <a:rPr lang="en-US" b="1" dirty="0" smtClean="0">
                <a:solidFill>
                  <a:schemeClr val="bg1"/>
                </a:solidFill>
              </a:rPr>
              <a:t>His </a:t>
            </a:r>
            <a:r>
              <a:rPr lang="en-US" b="1" dirty="0" smtClean="0">
                <a:solidFill>
                  <a:srgbClr val="95B3D7"/>
                </a:solidFill>
              </a:rPr>
              <a:t>resurrection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cf. Rom.1:4</a:t>
            </a:r>
            <a:r>
              <a:rPr lang="en-US" b="1" dirty="0" smtClean="0">
                <a:solidFill>
                  <a:schemeClr val="bg1"/>
                </a:solidFill>
              </a:rPr>
              <a:t>!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Thus after His resurrection, the apostles emphasized this </a:t>
            </a:r>
            <a:r>
              <a:rPr lang="en-US" b="1" i="1" dirty="0" smtClean="0">
                <a:solidFill>
                  <a:schemeClr val="bg1"/>
                </a:solidFill>
              </a:rPr>
              <a:t>proof  repeatedly </a:t>
            </a:r>
            <a:r>
              <a:rPr lang="en-US" b="1" dirty="0" smtClean="0">
                <a:solidFill>
                  <a:schemeClr val="bg1"/>
                </a:solidFill>
              </a:rPr>
              <a:t>in their preaching, </a:t>
            </a:r>
            <a:r>
              <a:rPr lang="en-US" b="1" u="sng" dirty="0" smtClean="0">
                <a:solidFill>
                  <a:srgbClr val="FFFF00"/>
                </a:solidFill>
              </a:rPr>
              <a:t>Acts 2:22-23,32,36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  <a:r>
              <a:rPr lang="en-US" b="1" u="sng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3:15,22,26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4:1-2,10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5:30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chemeClr val="bg1"/>
                </a:solidFill>
              </a:rPr>
              <a:t>et al.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Jesus’ </a:t>
            </a:r>
            <a:r>
              <a:rPr lang="en-US" b="1" i="1" dirty="0" smtClean="0">
                <a:solidFill>
                  <a:srgbClr val="95B3D7"/>
                </a:solidFill>
              </a:rPr>
              <a:t>resurrection</a:t>
            </a:r>
            <a:r>
              <a:rPr lang="en-US" b="1" dirty="0" smtClean="0">
                <a:solidFill>
                  <a:schemeClr val="bg1"/>
                </a:solidFill>
              </a:rPr>
              <a:t> is </a:t>
            </a:r>
            <a:r>
              <a:rPr lang="en-US" b="1" u="sng" dirty="0" smtClean="0">
                <a:solidFill>
                  <a:schemeClr val="bg1"/>
                </a:solidFill>
              </a:rPr>
              <a:t>that</a:t>
            </a:r>
            <a:r>
              <a:rPr lang="en-US" b="1" dirty="0" smtClean="0">
                <a:solidFill>
                  <a:schemeClr val="bg1"/>
                </a:solidFill>
              </a:rPr>
              <a:t> important, </a:t>
            </a:r>
            <a:r>
              <a:rPr lang="en-US" b="1" u="sng" dirty="0" smtClean="0">
                <a:solidFill>
                  <a:srgbClr val="FFFF00"/>
                </a:solidFill>
              </a:rPr>
              <a:t>1Cor.15:12-17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7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07" y="215670"/>
            <a:ext cx="8661791" cy="64820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Christians all over the world are </a:t>
            </a:r>
            <a:r>
              <a:rPr lang="en-US" b="1" i="1" dirty="0" smtClean="0">
                <a:solidFill>
                  <a:schemeClr val="bg1"/>
                </a:solidFill>
              </a:rPr>
              <a:t>today </a:t>
            </a:r>
            <a:r>
              <a:rPr lang="en-US" b="1" dirty="0" smtClean="0">
                <a:solidFill>
                  <a:schemeClr val="bg1"/>
                </a:solidFill>
              </a:rPr>
              <a:t>remembering and commemorating Jesus’ </a:t>
            </a:r>
            <a:r>
              <a:rPr lang="en-US" b="1" i="1" dirty="0" smtClean="0">
                <a:solidFill>
                  <a:srgbClr val="95B3D7"/>
                </a:solidFill>
              </a:rPr>
              <a:t>resurrection</a:t>
            </a:r>
            <a:r>
              <a:rPr lang="en-US" b="1" i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However,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chemeClr val="bg1"/>
                </a:solidFill>
              </a:rPr>
              <a:t>“Easter” </a:t>
            </a:r>
            <a:r>
              <a:rPr lang="en-US" b="1" dirty="0" smtClean="0">
                <a:solidFill>
                  <a:schemeClr val="bg1"/>
                </a:solidFill>
              </a:rPr>
              <a:t>is a horrible </a:t>
            </a:r>
            <a:r>
              <a:rPr lang="en-US" b="1" dirty="0" smtClean="0">
                <a:solidFill>
                  <a:srgbClr val="D99694"/>
                </a:solidFill>
              </a:rPr>
              <a:t>mistranslation</a:t>
            </a:r>
            <a:r>
              <a:rPr lang="en-US" b="1" dirty="0" smtClean="0">
                <a:solidFill>
                  <a:schemeClr val="bg1"/>
                </a:solidFill>
              </a:rPr>
              <a:t> of </a:t>
            </a:r>
            <a:r>
              <a:rPr lang="en-US" b="1" i="1" dirty="0" err="1" smtClean="0">
                <a:solidFill>
                  <a:schemeClr val="bg1"/>
                </a:solidFill>
              </a:rPr>
              <a:t>pascha</a:t>
            </a:r>
            <a:r>
              <a:rPr lang="en-US" b="1" i="1" dirty="0" smtClean="0">
                <a:solidFill>
                  <a:schemeClr val="bg1"/>
                </a:solidFill>
              </a:rPr>
              <a:t>- </a:t>
            </a:r>
            <a:r>
              <a:rPr lang="en-US" b="1" dirty="0" smtClean="0">
                <a:solidFill>
                  <a:schemeClr val="bg1"/>
                </a:solidFill>
              </a:rPr>
              <a:t>the Jewish feast of </a:t>
            </a:r>
            <a:r>
              <a:rPr lang="en-US" b="1" i="1" dirty="0" smtClean="0">
                <a:solidFill>
                  <a:schemeClr val="bg1"/>
                </a:solidFill>
              </a:rPr>
              <a:t>“Passover.” 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err="1" smtClean="0">
                <a:solidFill>
                  <a:schemeClr val="bg1"/>
                </a:solidFill>
              </a:rPr>
              <a:t>Pascha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appears 29 times in the NT, and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only</a:t>
            </a:r>
            <a:r>
              <a:rPr lang="en-US" b="1" dirty="0" smtClean="0">
                <a:solidFill>
                  <a:schemeClr val="bg1"/>
                </a:solidFill>
              </a:rPr>
              <a:t> in </a:t>
            </a:r>
            <a:r>
              <a:rPr lang="en-US" b="1" u="sng" dirty="0" smtClean="0">
                <a:solidFill>
                  <a:srgbClr val="FFFF00"/>
                </a:solidFill>
              </a:rPr>
              <a:t>Acts 12:4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is it translated as </a:t>
            </a:r>
            <a:r>
              <a:rPr lang="en-US" b="1" i="1" dirty="0" smtClean="0">
                <a:solidFill>
                  <a:schemeClr val="bg1"/>
                </a:solidFill>
              </a:rPr>
              <a:t>“Easter,” </a:t>
            </a:r>
            <a:r>
              <a:rPr lang="en-US" b="1" dirty="0" smtClean="0">
                <a:solidFill>
                  <a:schemeClr val="bg1"/>
                </a:solidFill>
              </a:rPr>
              <a:t>and then </a:t>
            </a:r>
            <a:r>
              <a:rPr lang="en-US" b="1" dirty="0" smtClean="0">
                <a:solidFill>
                  <a:srgbClr val="D99694"/>
                </a:solidFill>
              </a:rPr>
              <a:t>only </a:t>
            </a:r>
            <a:r>
              <a:rPr lang="en-US" b="1" dirty="0" smtClean="0">
                <a:solidFill>
                  <a:schemeClr val="bg1"/>
                </a:solidFill>
              </a:rPr>
              <a:t>in the KJV.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Our word “Easter” is actually derived from the Old English-Saxon word, “</a:t>
            </a:r>
            <a:r>
              <a:rPr lang="en-US" b="1" dirty="0" err="1" smtClean="0">
                <a:solidFill>
                  <a:schemeClr val="bg1"/>
                </a:solidFill>
              </a:rPr>
              <a:t>Eastre</a:t>
            </a:r>
            <a:r>
              <a:rPr lang="en-US" b="1" dirty="0" smtClean="0">
                <a:solidFill>
                  <a:schemeClr val="bg1"/>
                </a:solidFill>
              </a:rPr>
              <a:t>,” the </a:t>
            </a:r>
            <a:r>
              <a:rPr lang="en-US" b="1" i="1" dirty="0" smtClean="0">
                <a:solidFill>
                  <a:schemeClr val="bg1"/>
                </a:solidFill>
              </a:rPr>
              <a:t>goddess of love,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Venus of the North, </a:t>
            </a:r>
            <a:r>
              <a:rPr lang="en-US" b="1" dirty="0" smtClean="0">
                <a:solidFill>
                  <a:schemeClr val="bg1"/>
                </a:solidFill>
              </a:rPr>
              <a:t>which was a pagan festival celebrating Spring that happen to coincide with the Jewish feast of “Passover.”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The NT simply </a:t>
            </a:r>
            <a:r>
              <a:rPr lang="en-US" b="1" dirty="0" smtClean="0">
                <a:solidFill>
                  <a:srgbClr val="FFFFFF"/>
                </a:solidFill>
              </a:rPr>
              <a:t>provides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no </a:t>
            </a:r>
            <a:r>
              <a:rPr lang="en-US" b="1" dirty="0" smtClean="0">
                <a:solidFill>
                  <a:srgbClr val="FFFFFF"/>
                </a:solidFill>
              </a:rPr>
              <a:t>“special” once-a-year celebration</a:t>
            </a:r>
            <a:r>
              <a:rPr lang="en-US" b="1" dirty="0" smtClean="0">
                <a:solidFill>
                  <a:schemeClr val="bg1"/>
                </a:solidFill>
              </a:rPr>
              <a:t> of Christ’s </a:t>
            </a:r>
            <a:r>
              <a:rPr lang="en-US" b="1" i="1" dirty="0" smtClean="0">
                <a:solidFill>
                  <a:srgbClr val="95B3D7"/>
                </a:solidFill>
              </a:rPr>
              <a:t>resurrection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(or His </a:t>
            </a:r>
            <a:r>
              <a:rPr lang="en-US" b="1" i="1" dirty="0" smtClean="0">
                <a:solidFill>
                  <a:schemeClr val="bg1"/>
                </a:solidFill>
              </a:rPr>
              <a:t>birth, </a:t>
            </a:r>
            <a:r>
              <a:rPr lang="en-US" b="1" dirty="0" smtClean="0">
                <a:solidFill>
                  <a:schemeClr val="bg1"/>
                </a:solidFill>
              </a:rPr>
              <a:t>btw).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Neither is there any evidence 1</a:t>
            </a:r>
            <a:r>
              <a:rPr lang="en-US" b="1" baseline="30000" dirty="0" smtClean="0">
                <a:solidFill>
                  <a:schemeClr val="bg1"/>
                </a:solidFill>
              </a:rPr>
              <a:t>st</a:t>
            </a:r>
            <a:r>
              <a:rPr lang="en-US" b="1" dirty="0" smtClean="0">
                <a:solidFill>
                  <a:schemeClr val="bg1"/>
                </a:solidFill>
              </a:rPr>
              <a:t> century Christians memorialized the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resurrection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D99694"/>
                </a:solidFill>
              </a:rPr>
              <a:t>in any way other than </a:t>
            </a: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i="1" dirty="0" smtClean="0">
                <a:solidFill>
                  <a:srgbClr val="95B3D7"/>
                </a:solidFill>
              </a:rPr>
              <a:t>weekly observance </a:t>
            </a:r>
            <a:r>
              <a:rPr lang="en-US" b="1" dirty="0" smtClean="0">
                <a:solidFill>
                  <a:srgbClr val="95B3D7"/>
                </a:solidFill>
              </a:rPr>
              <a:t>of the Lord’s Supper/Communion</a:t>
            </a:r>
            <a:r>
              <a:rPr lang="en-US" b="1" dirty="0" smtClean="0">
                <a:solidFill>
                  <a:schemeClr val="bg1"/>
                </a:solidFill>
              </a:rPr>
              <a:t>, as specified in </a:t>
            </a:r>
            <a:r>
              <a:rPr lang="en-US" b="1" u="sng" dirty="0" smtClean="0">
                <a:solidFill>
                  <a:srgbClr val="FFFF00"/>
                </a:solidFill>
              </a:rPr>
              <a:t>Acts 20:7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1808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07" y="215670"/>
            <a:ext cx="8661791" cy="648207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But I can’t help but wonder if all the “sunrise” and “special” </a:t>
            </a:r>
            <a:r>
              <a:rPr lang="en-US" b="1" i="1" dirty="0" smtClean="0">
                <a:solidFill>
                  <a:schemeClr val="bg1"/>
                </a:solidFill>
              </a:rPr>
              <a:t>once-a-year </a:t>
            </a:r>
            <a:r>
              <a:rPr lang="en-US" b="1" dirty="0" smtClean="0">
                <a:solidFill>
                  <a:schemeClr val="bg1"/>
                </a:solidFill>
              </a:rPr>
              <a:t>emphasis hasn’t at least contributed to a general 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“missing of the real point” </a:t>
            </a:r>
            <a:r>
              <a:rPr lang="en-US" b="1" dirty="0" smtClean="0">
                <a:solidFill>
                  <a:schemeClr val="bg1"/>
                </a:solidFill>
              </a:rPr>
              <a:t>of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Christ’s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resurrection</a:t>
            </a:r>
            <a:r>
              <a:rPr lang="en-US" b="1" i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Yes and undeniably,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His </a:t>
            </a:r>
            <a:r>
              <a:rPr lang="en-US" b="1" dirty="0" smtClean="0">
                <a:solidFill>
                  <a:srgbClr val="95B3D7"/>
                </a:solidFill>
              </a:rPr>
              <a:t>resurrection</a:t>
            </a:r>
            <a:r>
              <a:rPr lang="en-US" b="1" dirty="0" smtClean="0">
                <a:solidFill>
                  <a:schemeClr val="bg1"/>
                </a:solidFill>
              </a:rPr>
              <a:t> unmistakably </a:t>
            </a:r>
            <a:r>
              <a:rPr lang="en-US" b="1" dirty="0" smtClean="0">
                <a:solidFill>
                  <a:srgbClr val="95B3D7"/>
                </a:solidFill>
              </a:rPr>
              <a:t>proved He was indeed the Son of God</a:t>
            </a:r>
            <a:r>
              <a:rPr lang="en-US" b="1" dirty="0" smtClean="0">
                <a:solidFill>
                  <a:schemeClr val="bg1"/>
                </a:solidFill>
              </a:rPr>
              <a:t>- the Lord and Savior, Jesus the Christ, </a:t>
            </a:r>
            <a:r>
              <a:rPr lang="en-US" b="1" u="sng" dirty="0" smtClean="0">
                <a:solidFill>
                  <a:srgbClr val="FFFF00"/>
                </a:solidFill>
              </a:rPr>
              <a:t>Rom.1:4</a:t>
            </a:r>
            <a:r>
              <a:rPr lang="en-US" b="1" dirty="0">
                <a:solidFill>
                  <a:schemeClr val="bg1"/>
                </a:solidFill>
              </a:rPr>
              <a:t>;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But what else did it </a:t>
            </a:r>
            <a:r>
              <a:rPr lang="en-US" b="1" i="1" dirty="0" smtClean="0">
                <a:solidFill>
                  <a:srgbClr val="95B3D7"/>
                </a:solidFill>
              </a:rPr>
              <a:t>prove</a:t>
            </a:r>
            <a:r>
              <a:rPr lang="en-US" b="1" i="1" dirty="0" smtClean="0">
                <a:solidFill>
                  <a:schemeClr val="bg1"/>
                </a:solidFill>
              </a:rPr>
              <a:t>? 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Does it not </a:t>
            </a:r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also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95B3D7"/>
                </a:solidFill>
              </a:rPr>
              <a:t>prove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95B3D7"/>
                </a:solidFill>
              </a:rPr>
              <a:t>who </a:t>
            </a:r>
            <a:r>
              <a:rPr lang="en-US" b="1" i="1" u="sng" dirty="0" smtClean="0">
                <a:solidFill>
                  <a:srgbClr val="95B3D7"/>
                </a:solidFill>
              </a:rPr>
              <a:t>we</a:t>
            </a:r>
            <a:r>
              <a:rPr lang="en-US" b="1" dirty="0" smtClean="0">
                <a:solidFill>
                  <a:srgbClr val="95B3D7"/>
                </a:solidFill>
              </a:rPr>
              <a:t> </a:t>
            </a:r>
            <a:r>
              <a:rPr lang="en-US" b="1" i="1" dirty="0" smtClean="0">
                <a:solidFill>
                  <a:srgbClr val="95B3D7"/>
                </a:solidFill>
              </a:rPr>
              <a:t>are supposed to be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because of or in response to </a:t>
            </a:r>
            <a:r>
              <a:rPr lang="en-US" b="1" i="1" dirty="0" smtClean="0">
                <a:solidFill>
                  <a:srgbClr val="95B3D7"/>
                </a:solidFill>
              </a:rPr>
              <a:t>who it proved </a:t>
            </a:r>
            <a:r>
              <a:rPr lang="en-US" b="1" i="1" u="sng" dirty="0" smtClean="0">
                <a:solidFill>
                  <a:srgbClr val="95B3D7"/>
                </a:solidFill>
              </a:rPr>
              <a:t>Him</a:t>
            </a:r>
            <a:r>
              <a:rPr lang="en-US" b="1" dirty="0" smtClean="0">
                <a:solidFill>
                  <a:srgbClr val="95B3D7"/>
                </a:solidFill>
              </a:rPr>
              <a:t> </a:t>
            </a:r>
            <a:r>
              <a:rPr lang="en-US" b="1" i="1" dirty="0" smtClean="0">
                <a:solidFill>
                  <a:srgbClr val="95B3D7"/>
                </a:solidFill>
              </a:rPr>
              <a:t>to be</a:t>
            </a:r>
            <a:r>
              <a:rPr lang="en-US" b="1" i="1" dirty="0" smtClean="0">
                <a:solidFill>
                  <a:schemeClr val="bg1"/>
                </a:solidFill>
              </a:rPr>
              <a:t>?  </a:t>
            </a:r>
            <a:r>
              <a:rPr lang="en-US" b="1" dirty="0" smtClean="0">
                <a:solidFill>
                  <a:schemeClr val="bg1"/>
                </a:solidFill>
              </a:rPr>
              <a:t>Here’s what I mean...</a:t>
            </a:r>
          </a:p>
        </p:txBody>
      </p:sp>
    </p:spTree>
    <p:extLst>
      <p:ext uri="{BB962C8B-B14F-4D97-AF65-F5344CB8AC3E}">
        <p14:creationId xmlns:p14="http://schemas.microsoft.com/office/powerpoint/2010/main" val="165349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07" y="1090331"/>
            <a:ext cx="8661791" cy="5607414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Jesus’ resurrection is supposed to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prefigure 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our own resurrection</a:t>
            </a:r>
            <a:r>
              <a:rPr lang="en-US" b="1" dirty="0" smtClean="0">
                <a:solidFill>
                  <a:schemeClr val="bg1"/>
                </a:solidFill>
              </a:rPr>
              <a:t>,  </a:t>
            </a:r>
            <a:r>
              <a:rPr lang="en-US" b="1" u="sng" dirty="0" smtClean="0">
                <a:solidFill>
                  <a:srgbClr val="FFFF00"/>
                </a:solidFill>
              </a:rPr>
              <a:t>Rom.6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Our </a:t>
            </a:r>
            <a:r>
              <a:rPr lang="en-US" b="1" i="1" dirty="0" smtClean="0">
                <a:solidFill>
                  <a:schemeClr val="bg1"/>
                </a:solidFill>
              </a:rPr>
              <a:t>baptism into Christ </a:t>
            </a:r>
            <a:r>
              <a:rPr lang="en-US" b="1" dirty="0" smtClean="0">
                <a:solidFill>
                  <a:schemeClr val="bg1"/>
                </a:solidFill>
              </a:rPr>
              <a:t>is supposed to be a </a:t>
            </a:r>
            <a:r>
              <a:rPr lang="en-US" b="1" i="1" dirty="0" smtClean="0">
                <a:solidFill>
                  <a:schemeClr val="bg1"/>
                </a:solidFill>
              </a:rPr>
              <a:t>putting to death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burying </a:t>
            </a:r>
            <a:r>
              <a:rPr lang="en-US" b="1" dirty="0" smtClean="0">
                <a:solidFill>
                  <a:schemeClr val="bg1"/>
                </a:solidFill>
              </a:rPr>
              <a:t>our </a:t>
            </a:r>
            <a:r>
              <a:rPr lang="en-US" b="1" i="1" dirty="0" smtClean="0">
                <a:solidFill>
                  <a:schemeClr val="bg1"/>
                </a:solidFill>
              </a:rPr>
              <a:t>“old self” </a:t>
            </a:r>
            <a:r>
              <a:rPr lang="en-US" b="1" dirty="0" smtClean="0">
                <a:solidFill>
                  <a:schemeClr val="bg1"/>
                </a:solidFill>
              </a:rPr>
              <a:t>of sin, </a:t>
            </a:r>
            <a:r>
              <a:rPr lang="en-US" b="1" u="sng" dirty="0" smtClean="0">
                <a:solidFill>
                  <a:srgbClr val="FFFF00"/>
                </a:solidFill>
              </a:rPr>
              <a:t>vv.1-3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But as Jesus </a:t>
            </a:r>
            <a:r>
              <a:rPr lang="en-US" b="1" i="1" dirty="0" smtClean="0">
                <a:solidFill>
                  <a:schemeClr val="bg1"/>
                </a:solidFill>
              </a:rPr>
              <a:t>death </a:t>
            </a:r>
            <a:r>
              <a:rPr lang="en-US" b="1" dirty="0" smtClean="0">
                <a:solidFill>
                  <a:schemeClr val="bg1"/>
                </a:solidFill>
              </a:rPr>
              <a:t>would have been meaningless with His </a:t>
            </a:r>
            <a:r>
              <a:rPr lang="en-US" b="1" i="1" dirty="0" smtClean="0">
                <a:solidFill>
                  <a:schemeClr val="bg1"/>
                </a:solidFill>
              </a:rPr>
              <a:t>resurrection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</a:rPr>
              <a:t>1Cor.12:12-19</a:t>
            </a:r>
            <a:r>
              <a:rPr lang="en-US" b="1" dirty="0" smtClean="0">
                <a:solidFill>
                  <a:schemeClr val="bg1"/>
                </a:solidFill>
              </a:rPr>
              <a:t>),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So too our </a:t>
            </a:r>
            <a:r>
              <a:rPr lang="en-US" b="1" i="1" dirty="0" smtClean="0">
                <a:solidFill>
                  <a:schemeClr val="bg1"/>
                </a:solidFill>
              </a:rPr>
              <a:t>baptism </a:t>
            </a:r>
            <a:r>
              <a:rPr lang="en-US" b="1" dirty="0" smtClean="0">
                <a:solidFill>
                  <a:schemeClr val="bg1"/>
                </a:solidFill>
              </a:rPr>
              <a:t>is meaningless </a:t>
            </a:r>
            <a:r>
              <a:rPr lang="en-US" b="1" u="sng" dirty="0" smtClean="0">
                <a:solidFill>
                  <a:schemeClr val="bg1"/>
                </a:solidFill>
              </a:rPr>
              <a:t>unless</a:t>
            </a:r>
            <a:r>
              <a:rPr lang="en-US" b="1" dirty="0" smtClean="0">
                <a:solidFill>
                  <a:schemeClr val="bg1"/>
                </a:solidFill>
              </a:rPr>
              <a:t> it is followed by our </a:t>
            </a:r>
            <a:r>
              <a:rPr lang="en-US" b="1" i="1" dirty="0" smtClean="0">
                <a:solidFill>
                  <a:schemeClr val="bg1"/>
                </a:solidFill>
              </a:rPr>
              <a:t>resurrection </a:t>
            </a:r>
            <a:r>
              <a:rPr lang="en-US" b="1" dirty="0" smtClean="0">
                <a:solidFill>
                  <a:schemeClr val="bg1"/>
                </a:solidFill>
              </a:rPr>
              <a:t>from it to a </a:t>
            </a:r>
            <a:r>
              <a:rPr lang="en-US" b="1" i="1" dirty="0" smtClean="0">
                <a:solidFill>
                  <a:schemeClr val="bg1"/>
                </a:solidFill>
              </a:rPr>
              <a:t>new life </a:t>
            </a:r>
            <a:r>
              <a:rPr lang="en-US" b="1" dirty="0" smtClean="0">
                <a:solidFill>
                  <a:schemeClr val="bg1"/>
                </a:solidFill>
              </a:rPr>
              <a:t>in Him that is </a:t>
            </a:r>
            <a:r>
              <a:rPr lang="en-US" b="1" i="1" dirty="0" smtClean="0">
                <a:solidFill>
                  <a:schemeClr val="bg1"/>
                </a:solidFill>
              </a:rPr>
              <a:t>freed from sin, </a:t>
            </a:r>
            <a:r>
              <a:rPr lang="en-US" b="1" u="sng" dirty="0" smtClean="0">
                <a:solidFill>
                  <a:srgbClr val="FFFF00"/>
                </a:solidFill>
              </a:rPr>
              <a:t>vv.4-10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Simply put: </a:t>
            </a:r>
            <a:r>
              <a:rPr lang="en-US" b="1" i="1" dirty="0" smtClean="0">
                <a:solidFill>
                  <a:schemeClr val="bg1"/>
                </a:solidFill>
              </a:rPr>
              <a:t>Baptism </a:t>
            </a:r>
            <a:r>
              <a:rPr lang="en-US" b="1" dirty="0" smtClean="0">
                <a:solidFill>
                  <a:schemeClr val="bg1"/>
                </a:solidFill>
              </a:rPr>
              <a:t>is of little to no value </a:t>
            </a:r>
            <a:r>
              <a:rPr lang="en-US" b="1" u="sng" dirty="0" smtClean="0">
                <a:solidFill>
                  <a:schemeClr val="bg1"/>
                </a:solidFill>
              </a:rPr>
              <a:t>unless</a:t>
            </a:r>
            <a:r>
              <a:rPr lang="en-US" b="1" dirty="0" smtClean="0">
                <a:solidFill>
                  <a:schemeClr val="bg1"/>
                </a:solidFill>
              </a:rPr>
              <a:t> we are </a:t>
            </a:r>
            <a:r>
              <a:rPr lang="en-US" b="1" i="1" dirty="0" smtClean="0">
                <a:solidFill>
                  <a:schemeClr val="bg1"/>
                </a:solidFill>
              </a:rPr>
              <a:t>raised/resurrected  </a:t>
            </a:r>
            <a:r>
              <a:rPr lang="en-US" b="1" dirty="0" smtClean="0">
                <a:solidFill>
                  <a:schemeClr val="bg1"/>
                </a:solidFill>
              </a:rPr>
              <a:t>to subsequently</a:t>
            </a:r>
            <a:r>
              <a:rPr lang="en-US" b="1" i="1" dirty="0" smtClean="0">
                <a:solidFill>
                  <a:schemeClr val="bg1"/>
                </a:solidFill>
              </a:rPr>
              <a:t> “walk in newness of life,”</a:t>
            </a:r>
            <a:r>
              <a:rPr lang="en-US" b="1" dirty="0" smtClean="0">
                <a:solidFill>
                  <a:schemeClr val="bg1"/>
                </a:solidFill>
              </a:rPr>
              <a:t> and thus no longer </a:t>
            </a:r>
            <a:r>
              <a:rPr lang="en-US" b="1" i="1" dirty="0" smtClean="0">
                <a:solidFill>
                  <a:schemeClr val="bg1"/>
                </a:solidFill>
              </a:rPr>
              <a:t>slaves to sin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vv.11-23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5161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</a:t>
            </a:r>
            <a:r>
              <a:rPr lang="en-US" sz="3600" b="1" i="1" dirty="0" smtClean="0">
                <a:solidFill>
                  <a:schemeClr val="bg1"/>
                </a:solidFill>
              </a:rPr>
              <a:t>Power </a:t>
            </a:r>
            <a:r>
              <a:rPr lang="en-US" sz="3600" b="1" dirty="0" smtClean="0">
                <a:solidFill>
                  <a:schemeClr val="bg1"/>
                </a:solidFill>
              </a:rPr>
              <a:t>of a </a:t>
            </a:r>
            <a:r>
              <a:rPr lang="en-US" sz="3600" b="1" i="1" dirty="0" smtClean="0">
                <a:solidFill>
                  <a:schemeClr val="bg1"/>
                </a:solidFill>
              </a:rPr>
              <a:t>Resurrected </a:t>
            </a:r>
            <a:r>
              <a:rPr lang="en-US" sz="3600" b="1" dirty="0" smtClean="0">
                <a:solidFill>
                  <a:schemeClr val="bg1"/>
                </a:solidFill>
              </a:rPr>
              <a:t>Life, </a:t>
            </a:r>
            <a:r>
              <a:rPr lang="en-US" sz="3600" b="1" u="sng" dirty="0" smtClean="0">
                <a:solidFill>
                  <a:srgbClr val="FFFF00"/>
                </a:solidFill>
              </a:rPr>
              <a:t>Romans 1:4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5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6" y="1090331"/>
            <a:ext cx="8904393" cy="5607414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b="1" dirty="0" smtClean="0">
                <a:solidFill>
                  <a:schemeClr val="bg1"/>
                </a:solidFill>
              </a:rPr>
              <a:t>Jesus’ resurrection allows for </a:t>
            </a:r>
            <a:r>
              <a:rPr lang="en-US" b="1" dirty="0" smtClean="0">
                <a:solidFill>
                  <a:srgbClr val="95B3D7"/>
                </a:solidFill>
              </a:rPr>
              <a:t>our </a:t>
            </a:r>
            <a:r>
              <a:rPr lang="en-US" b="1" i="1" dirty="0" smtClean="0">
                <a:solidFill>
                  <a:srgbClr val="95B3D7"/>
                </a:solidFill>
              </a:rPr>
              <a:t>transformation </a:t>
            </a:r>
            <a:r>
              <a:rPr lang="en-US" b="1" dirty="0" smtClean="0">
                <a:solidFill>
                  <a:srgbClr val="FFFFFF"/>
                </a:solidFill>
              </a:rPr>
              <a:t>into His image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u="sng" dirty="0" smtClean="0">
                <a:solidFill>
                  <a:srgbClr val="FFFF00"/>
                </a:solidFill>
              </a:rPr>
              <a:t>Rom.12:1-2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The word translated as </a:t>
            </a:r>
            <a:r>
              <a:rPr lang="en-US" b="1" i="1" dirty="0" smtClean="0">
                <a:solidFill>
                  <a:schemeClr val="bg1"/>
                </a:solidFill>
              </a:rPr>
              <a:t>“transform” </a:t>
            </a:r>
            <a:r>
              <a:rPr lang="en-US" b="1" dirty="0" smtClean="0">
                <a:solidFill>
                  <a:schemeClr val="bg1"/>
                </a:solidFill>
              </a:rPr>
              <a:t>is the Greek term for “metamorphosis”- literally </a:t>
            </a:r>
            <a:r>
              <a:rPr lang="en-US" b="1" i="1" dirty="0" smtClean="0">
                <a:solidFill>
                  <a:schemeClr val="bg1"/>
                </a:solidFill>
              </a:rPr>
              <a:t>meta </a:t>
            </a:r>
            <a:r>
              <a:rPr lang="en-US" b="1" dirty="0" smtClean="0">
                <a:solidFill>
                  <a:schemeClr val="bg1"/>
                </a:solidFill>
              </a:rPr>
              <a:t>(hereafter) + </a:t>
            </a:r>
            <a:r>
              <a:rPr lang="en-US" b="1" i="1" dirty="0" err="1" smtClean="0">
                <a:solidFill>
                  <a:schemeClr val="bg1"/>
                </a:solidFill>
              </a:rPr>
              <a:t>morphoo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(to </a:t>
            </a:r>
            <a:r>
              <a:rPr lang="en-US" b="1" i="1" dirty="0" smtClean="0">
                <a:solidFill>
                  <a:schemeClr val="bg1"/>
                </a:solidFill>
              </a:rPr>
              <a:t>form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change</a:t>
            </a:r>
            <a:r>
              <a:rPr lang="en-US" b="1" dirty="0" smtClean="0">
                <a:solidFill>
                  <a:schemeClr val="bg1"/>
                </a:solidFill>
              </a:rPr>
              <a:t>) = </a:t>
            </a:r>
            <a:r>
              <a:rPr lang="en-US" b="1" i="1" dirty="0" smtClean="0">
                <a:solidFill>
                  <a:schemeClr val="bg1"/>
                </a:solidFill>
              </a:rPr>
              <a:t>hereafter changed! </a:t>
            </a:r>
            <a:r>
              <a:rPr lang="en-US" b="1" dirty="0" smtClean="0">
                <a:solidFill>
                  <a:schemeClr val="bg1"/>
                </a:solidFill>
              </a:rPr>
              <a:t> Think about it...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Jesus, once </a:t>
            </a:r>
            <a:r>
              <a:rPr lang="en-US" b="1" i="1" dirty="0" smtClean="0">
                <a:solidFill>
                  <a:schemeClr val="bg1"/>
                </a:solidFill>
              </a:rPr>
              <a:t>resurrected, </a:t>
            </a:r>
            <a:r>
              <a:rPr lang="en-US" b="1" dirty="0" smtClean="0">
                <a:solidFill>
                  <a:schemeClr val="bg1"/>
                </a:solidFill>
              </a:rPr>
              <a:t>was </a:t>
            </a:r>
            <a:r>
              <a:rPr lang="en-US" b="1" i="1" dirty="0" smtClean="0">
                <a:solidFill>
                  <a:schemeClr val="bg1"/>
                </a:solidFill>
              </a:rPr>
              <a:t>prepared </a:t>
            </a:r>
            <a:r>
              <a:rPr lang="en-US" b="1" dirty="0" smtClean="0">
                <a:solidFill>
                  <a:schemeClr val="bg1"/>
                </a:solidFill>
              </a:rPr>
              <a:t>to </a:t>
            </a:r>
            <a:r>
              <a:rPr lang="en-US" b="1" i="1" dirty="0" smtClean="0">
                <a:solidFill>
                  <a:schemeClr val="bg1"/>
                </a:solidFill>
              </a:rPr>
              <a:t>ascend to His Father in heaven. 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rgbClr val="FFFFFF"/>
                </a:solidFill>
              </a:rPr>
              <a:t>Our spiritual lives, once </a:t>
            </a:r>
            <a:r>
              <a:rPr lang="en-US" b="1" i="1" dirty="0" smtClean="0">
                <a:solidFill>
                  <a:srgbClr val="FFFFFF"/>
                </a:solidFill>
              </a:rPr>
              <a:t>resurrected with Christ </a:t>
            </a:r>
            <a:r>
              <a:rPr lang="en-US" b="1" dirty="0" smtClean="0">
                <a:solidFill>
                  <a:srgbClr val="FFFFFF"/>
                </a:solidFill>
              </a:rPr>
              <a:t>through </a:t>
            </a:r>
            <a:r>
              <a:rPr lang="en-US" b="1" i="1" dirty="0" smtClean="0">
                <a:solidFill>
                  <a:srgbClr val="FFFFFF"/>
                </a:solidFill>
              </a:rPr>
              <a:t>baptism, </a:t>
            </a:r>
            <a:r>
              <a:rPr lang="en-US" b="1" dirty="0" smtClean="0">
                <a:solidFill>
                  <a:srgbClr val="FFFFFF"/>
                </a:solidFill>
              </a:rPr>
              <a:t>should likewise be </a:t>
            </a:r>
            <a:r>
              <a:rPr lang="en-US" b="1" i="1" dirty="0" smtClean="0">
                <a:solidFill>
                  <a:srgbClr val="FFFFFF"/>
                </a:solidFill>
              </a:rPr>
              <a:t>hereafter </a:t>
            </a:r>
            <a:r>
              <a:rPr lang="en-US" b="1" dirty="0" smtClean="0">
                <a:solidFill>
                  <a:srgbClr val="FFFFFF"/>
                </a:solidFill>
              </a:rPr>
              <a:t>changed (</a:t>
            </a:r>
            <a:r>
              <a:rPr lang="en-US" b="1" u="sng" dirty="0" smtClean="0">
                <a:solidFill>
                  <a:srgbClr val="FFFF00"/>
                </a:solidFill>
              </a:rPr>
              <a:t>cp. 2Cor.3:12-18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so that we do not revert back to our </a:t>
            </a:r>
            <a:r>
              <a:rPr lang="en-US" b="1" i="1" dirty="0" smtClean="0">
                <a:solidFill>
                  <a:srgbClr val="FFFFFF"/>
                </a:solidFill>
              </a:rPr>
              <a:t>former lives </a:t>
            </a:r>
            <a:r>
              <a:rPr lang="en-US" b="1" dirty="0" smtClean="0">
                <a:solidFill>
                  <a:srgbClr val="FFFFFF"/>
                </a:solidFill>
              </a:rPr>
              <a:t>of sin because we continue to </a:t>
            </a:r>
            <a:r>
              <a:rPr lang="en-US" b="1" i="1" dirty="0" smtClean="0">
                <a:solidFill>
                  <a:srgbClr val="FFFFFF"/>
                </a:solidFill>
              </a:rPr>
              <a:t>renew our minds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prove/manifest the will of God, </a:t>
            </a:r>
            <a:r>
              <a:rPr lang="en-US" b="1" u="sng" dirty="0" smtClean="0">
                <a:solidFill>
                  <a:srgbClr val="FFFF00"/>
                </a:solidFill>
              </a:rPr>
              <a:t>Rom.12:2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5161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</a:t>
            </a:r>
            <a:r>
              <a:rPr lang="en-US" sz="3600" b="1" i="1" dirty="0" smtClean="0">
                <a:solidFill>
                  <a:schemeClr val="bg1"/>
                </a:solidFill>
              </a:rPr>
              <a:t>Power </a:t>
            </a:r>
            <a:r>
              <a:rPr lang="en-US" sz="3600" b="1" dirty="0" smtClean="0">
                <a:solidFill>
                  <a:schemeClr val="bg1"/>
                </a:solidFill>
              </a:rPr>
              <a:t>of a </a:t>
            </a:r>
            <a:r>
              <a:rPr lang="en-US" sz="3600" b="1" i="1" dirty="0" smtClean="0">
                <a:solidFill>
                  <a:schemeClr val="bg1"/>
                </a:solidFill>
              </a:rPr>
              <a:t>Resurrected </a:t>
            </a:r>
            <a:r>
              <a:rPr lang="en-US" sz="3600" b="1" dirty="0" smtClean="0">
                <a:solidFill>
                  <a:schemeClr val="bg1"/>
                </a:solidFill>
              </a:rPr>
              <a:t>Life, </a:t>
            </a:r>
            <a:r>
              <a:rPr lang="en-US" sz="3600" b="1" u="sng" dirty="0" smtClean="0">
                <a:solidFill>
                  <a:srgbClr val="FFFF00"/>
                </a:solidFill>
              </a:rPr>
              <a:t>Romans 1:4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0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6" y="1090331"/>
            <a:ext cx="8904393" cy="560741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</a:rPr>
              <a:t>Jesus’ resurrection provides </a:t>
            </a:r>
            <a:r>
              <a:rPr lang="en-US" b="1" dirty="0" smtClean="0">
                <a:solidFill>
                  <a:srgbClr val="95B3D7"/>
                </a:solidFill>
              </a:rPr>
              <a:t>hope beyond this life</a:t>
            </a:r>
            <a:r>
              <a:rPr lang="en-US" b="1" i="1" dirty="0" smtClean="0">
                <a:solidFill>
                  <a:schemeClr val="bg1"/>
                </a:solidFill>
              </a:rPr>
              <a:t>,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n-US" b="1" u="sng" dirty="0" smtClean="0">
                <a:solidFill>
                  <a:srgbClr val="FFFF00"/>
                </a:solidFill>
              </a:rPr>
              <a:t>1Cor.15:12-19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IF we have </a:t>
            </a:r>
            <a:r>
              <a:rPr lang="en-US" b="1" i="1" dirty="0" smtClean="0">
                <a:solidFill>
                  <a:schemeClr val="bg1"/>
                </a:solidFill>
              </a:rPr>
              <a:t>put to death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old man of sin </a:t>
            </a:r>
            <a:r>
              <a:rPr lang="en-US" b="1" dirty="0" smtClean="0">
                <a:solidFill>
                  <a:schemeClr val="bg1"/>
                </a:solidFill>
              </a:rPr>
              <a:t>by </a:t>
            </a:r>
            <a:r>
              <a:rPr lang="en-US" b="1" i="1" dirty="0" smtClean="0">
                <a:solidFill>
                  <a:schemeClr val="bg1"/>
                </a:solidFill>
              </a:rPr>
              <a:t>burial/baptism, </a:t>
            </a:r>
            <a:r>
              <a:rPr lang="en-US" b="1" dirty="0" smtClean="0">
                <a:solidFill>
                  <a:schemeClr val="bg1"/>
                </a:solidFill>
              </a:rPr>
              <a:t>AND have been </a:t>
            </a:r>
            <a:r>
              <a:rPr lang="en-US" b="1" i="1" dirty="0" smtClean="0">
                <a:solidFill>
                  <a:schemeClr val="bg1"/>
                </a:solidFill>
              </a:rPr>
              <a:t>resurrected </a:t>
            </a:r>
            <a:r>
              <a:rPr lang="en-US" b="1" dirty="0" smtClean="0">
                <a:solidFill>
                  <a:schemeClr val="bg1"/>
                </a:solidFill>
              </a:rPr>
              <a:t>to a </a:t>
            </a:r>
            <a:r>
              <a:rPr lang="en-US" b="1" i="1" dirty="0" smtClean="0">
                <a:solidFill>
                  <a:schemeClr val="bg1"/>
                </a:solidFill>
              </a:rPr>
              <a:t>new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transformed life </a:t>
            </a:r>
            <a:r>
              <a:rPr lang="en-US" b="1" dirty="0" smtClean="0">
                <a:solidFill>
                  <a:schemeClr val="bg1"/>
                </a:solidFill>
              </a:rPr>
              <a:t>in which our </a:t>
            </a:r>
            <a:r>
              <a:rPr lang="en-US" b="1" i="1" dirty="0" smtClean="0">
                <a:solidFill>
                  <a:schemeClr val="bg1"/>
                </a:solidFill>
              </a:rPr>
              <a:t>minds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manner of life </a:t>
            </a:r>
            <a:r>
              <a:rPr lang="en-US" b="1" dirty="0" smtClean="0">
                <a:solidFill>
                  <a:schemeClr val="bg1"/>
                </a:solidFill>
              </a:rPr>
              <a:t>have been </a:t>
            </a:r>
            <a:r>
              <a:rPr lang="en-US" b="1" i="1" dirty="0" smtClean="0">
                <a:solidFill>
                  <a:schemeClr val="bg1"/>
                </a:solidFill>
              </a:rPr>
              <a:t>thereafter </a:t>
            </a:r>
            <a:r>
              <a:rPr lang="en-US" b="1" dirty="0" smtClean="0">
                <a:solidFill>
                  <a:schemeClr val="bg1"/>
                </a:solidFill>
              </a:rPr>
              <a:t>(and </a:t>
            </a:r>
            <a:r>
              <a:rPr lang="en-US" b="1" i="1" dirty="0" smtClean="0">
                <a:solidFill>
                  <a:schemeClr val="bg1"/>
                </a:solidFill>
              </a:rPr>
              <a:t>forever</a:t>
            </a:r>
            <a:r>
              <a:rPr lang="en-US" b="1" dirty="0" smtClean="0">
                <a:solidFill>
                  <a:schemeClr val="bg1"/>
                </a:solidFill>
              </a:rPr>
              <a:t>) </a:t>
            </a:r>
            <a:r>
              <a:rPr lang="en-US" b="1" i="1" dirty="0" smtClean="0">
                <a:solidFill>
                  <a:schemeClr val="bg1"/>
                </a:solidFill>
              </a:rPr>
              <a:t>changed, </a:t>
            </a:r>
            <a:r>
              <a:rPr lang="en-US" b="1" dirty="0" smtClean="0">
                <a:solidFill>
                  <a:schemeClr val="bg1"/>
                </a:solidFill>
              </a:rPr>
              <a:t>THEN...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chemeClr val="bg1"/>
                </a:solidFill>
              </a:rPr>
              <a:t>We have </a:t>
            </a:r>
            <a:r>
              <a:rPr lang="en-US" b="1" i="1" dirty="0" smtClean="0">
                <a:solidFill>
                  <a:schemeClr val="bg1"/>
                </a:solidFill>
              </a:rPr>
              <a:t>hope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chemeClr val="bg1"/>
                </a:solidFill>
              </a:rPr>
              <a:t>assurance; </a:t>
            </a:r>
            <a:r>
              <a:rPr lang="en-US" b="1" dirty="0" smtClean="0">
                <a:solidFill>
                  <a:schemeClr val="bg1"/>
                </a:solidFill>
              </a:rPr>
              <a:t>confident </a:t>
            </a:r>
            <a:r>
              <a:rPr lang="en-US" b="1" i="1" dirty="0" smtClean="0">
                <a:solidFill>
                  <a:schemeClr val="bg1"/>
                </a:solidFill>
              </a:rPr>
              <a:t>expectation, </a:t>
            </a:r>
            <a:r>
              <a:rPr lang="en-US" b="1" u="sng" dirty="0" smtClean="0">
                <a:solidFill>
                  <a:srgbClr val="FFFF00"/>
                </a:solidFill>
              </a:rPr>
              <a:t>cf. Rom.5:2-5</a:t>
            </a:r>
            <a:r>
              <a:rPr lang="en-US" b="1" dirty="0" smtClean="0">
                <a:solidFill>
                  <a:schemeClr val="bg1"/>
                </a:solidFill>
              </a:rPr>
              <a:t>) beyond </a:t>
            </a:r>
            <a:r>
              <a:rPr lang="en-US" b="1" i="1" dirty="0" smtClean="0">
                <a:solidFill>
                  <a:schemeClr val="bg1"/>
                </a:solidFill>
              </a:rPr>
              <a:t>the grave, </a:t>
            </a:r>
            <a:r>
              <a:rPr lang="en-US" b="1" u="sng" dirty="0" smtClean="0">
                <a:solidFill>
                  <a:srgbClr val="FFFF00"/>
                </a:solidFill>
              </a:rPr>
              <a:t>1Cor.15:20-24</a:t>
            </a:r>
            <a:r>
              <a:rPr lang="en-US" b="1" i="1" dirty="0" smtClean="0">
                <a:solidFill>
                  <a:schemeClr val="bg1"/>
                </a:solidFill>
              </a:rPr>
              <a:t>.  </a:t>
            </a:r>
            <a:endParaRPr lang="en-US" b="1" dirty="0" smtClean="0">
              <a:solidFill>
                <a:srgbClr val="FFFFFF"/>
              </a:solidFill>
            </a:endParaRP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</a:pPr>
            <a:r>
              <a:rPr lang="en-US" b="1" dirty="0" smtClean="0">
                <a:solidFill>
                  <a:srgbClr val="FFFFFF"/>
                </a:solidFill>
              </a:rPr>
              <a:t>Given these things, why would we continue to </a:t>
            </a:r>
            <a:r>
              <a:rPr lang="en-US" b="1" i="1" dirty="0" smtClean="0">
                <a:solidFill>
                  <a:srgbClr val="FFFFFF"/>
                </a:solidFill>
              </a:rPr>
              <a:t>trust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</a:rPr>
              <a:t>hope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i="1" dirty="0" smtClean="0">
                <a:solidFill>
                  <a:srgbClr val="FFFFFF"/>
                </a:solidFill>
              </a:rPr>
              <a:t>physical things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2Cor.4:16-18</a:t>
            </a:r>
            <a:r>
              <a:rPr lang="en-US" b="1" dirty="0" smtClean="0">
                <a:solidFill>
                  <a:srgbClr val="FFFFFF"/>
                </a:solidFill>
              </a:rPr>
              <a:t>; and </a:t>
            </a:r>
            <a:r>
              <a:rPr lang="en-US" b="1" i="1" dirty="0" smtClean="0">
                <a:solidFill>
                  <a:srgbClr val="FFFFFF"/>
                </a:solidFill>
              </a:rPr>
              <a:t>walk by sight </a:t>
            </a:r>
            <a:r>
              <a:rPr lang="en-US" b="1" dirty="0" smtClean="0">
                <a:solidFill>
                  <a:srgbClr val="FFFFFF"/>
                </a:solidFill>
              </a:rPr>
              <a:t>instead of </a:t>
            </a:r>
            <a:r>
              <a:rPr lang="en-US" b="1" i="1" dirty="0" smtClean="0">
                <a:solidFill>
                  <a:srgbClr val="FFFFFF"/>
                </a:solidFill>
              </a:rPr>
              <a:t>faith, </a:t>
            </a:r>
            <a:r>
              <a:rPr lang="en-US" b="1" u="sng" dirty="0" smtClean="0">
                <a:solidFill>
                  <a:srgbClr val="FFFF00"/>
                </a:solidFill>
              </a:rPr>
              <a:t>2Cor.5:1-10</a:t>
            </a:r>
            <a:r>
              <a:rPr lang="en-US" b="1" dirty="0" smtClean="0">
                <a:solidFill>
                  <a:srgbClr val="FFFFFF"/>
                </a:solidFill>
              </a:rPr>
              <a:t>?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5161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</a:t>
            </a:r>
            <a:r>
              <a:rPr lang="en-US" sz="3600" b="1" i="1" dirty="0" smtClean="0">
                <a:solidFill>
                  <a:schemeClr val="bg1"/>
                </a:solidFill>
              </a:rPr>
              <a:t>Power </a:t>
            </a:r>
            <a:r>
              <a:rPr lang="en-US" sz="3600" b="1" dirty="0" smtClean="0">
                <a:solidFill>
                  <a:schemeClr val="bg1"/>
                </a:solidFill>
              </a:rPr>
              <a:t>of a </a:t>
            </a:r>
            <a:r>
              <a:rPr lang="en-US" sz="3600" b="1" i="1" dirty="0" smtClean="0">
                <a:solidFill>
                  <a:schemeClr val="bg1"/>
                </a:solidFill>
              </a:rPr>
              <a:t>Resurrected </a:t>
            </a:r>
            <a:r>
              <a:rPr lang="en-US" sz="3600" b="1" dirty="0" smtClean="0">
                <a:solidFill>
                  <a:schemeClr val="bg1"/>
                </a:solidFill>
              </a:rPr>
              <a:t>Life, </a:t>
            </a:r>
            <a:r>
              <a:rPr lang="en-US" sz="3600" b="1" u="sng" dirty="0" smtClean="0">
                <a:solidFill>
                  <a:srgbClr val="FFFF00"/>
                </a:solidFill>
              </a:rPr>
              <a:t>Romans 1:4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2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6" y="1090331"/>
            <a:ext cx="8904393" cy="560741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Conclusions:</a:t>
            </a:r>
          </a:p>
          <a:p>
            <a:pPr marL="514350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Jesus’ resurrection </a:t>
            </a:r>
            <a:r>
              <a:rPr lang="en-US" b="1" i="1" dirty="0" smtClean="0">
                <a:solidFill>
                  <a:schemeClr val="bg1"/>
                </a:solidFill>
              </a:rPr>
              <a:t>powerfully proved </a:t>
            </a:r>
            <a:r>
              <a:rPr lang="en-US" b="1" dirty="0" smtClean="0">
                <a:solidFill>
                  <a:schemeClr val="bg1"/>
                </a:solidFill>
              </a:rPr>
              <a:t>Him to be </a:t>
            </a:r>
            <a:r>
              <a:rPr lang="en-US" b="1" u="sng" dirty="0" smtClean="0">
                <a:solidFill>
                  <a:schemeClr val="bg1"/>
                </a:solidFill>
              </a:rPr>
              <a:t>the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Son of God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Rom.1:4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But the </a:t>
            </a:r>
            <a:r>
              <a:rPr lang="en-US" b="1" i="1" dirty="0" smtClean="0">
                <a:solidFill>
                  <a:schemeClr val="bg1"/>
                </a:solidFill>
              </a:rPr>
              <a:t>power </a:t>
            </a:r>
            <a:r>
              <a:rPr lang="en-US" b="1" dirty="0" smtClean="0">
                <a:solidFill>
                  <a:schemeClr val="bg1"/>
                </a:solidFill>
              </a:rPr>
              <a:t>of His resurrection also </a:t>
            </a:r>
            <a:r>
              <a:rPr lang="en-US" b="1" i="1" dirty="0" smtClean="0">
                <a:solidFill>
                  <a:schemeClr val="bg1"/>
                </a:solidFill>
              </a:rPr>
              <a:t>proves </a:t>
            </a:r>
            <a:r>
              <a:rPr lang="en-US" b="1" dirty="0" smtClean="0">
                <a:solidFill>
                  <a:schemeClr val="bg1"/>
                </a:solidFill>
              </a:rPr>
              <a:t>who </a:t>
            </a:r>
            <a:r>
              <a:rPr lang="en-US" b="1" u="sng" dirty="0" smtClean="0">
                <a:solidFill>
                  <a:schemeClr val="bg1"/>
                </a:solidFill>
              </a:rPr>
              <a:t>we</a:t>
            </a:r>
            <a:r>
              <a:rPr lang="en-US" b="1" dirty="0" smtClean="0">
                <a:solidFill>
                  <a:schemeClr val="bg1"/>
                </a:solidFill>
              </a:rPr>
              <a:t> are supposed to be: </a:t>
            </a:r>
            <a:r>
              <a:rPr lang="en-US" b="1" i="1" dirty="0" smtClean="0">
                <a:solidFill>
                  <a:schemeClr val="bg1"/>
                </a:solidFill>
              </a:rPr>
              <a:t>resurrected </a:t>
            </a:r>
            <a:r>
              <a:rPr lang="en-US" b="1" dirty="0" smtClean="0">
                <a:solidFill>
                  <a:schemeClr val="bg1"/>
                </a:solidFill>
              </a:rPr>
              <a:t>to a </a:t>
            </a:r>
            <a:r>
              <a:rPr lang="en-US" b="1" i="1" dirty="0" smtClean="0">
                <a:solidFill>
                  <a:schemeClr val="bg1"/>
                </a:solidFill>
              </a:rPr>
              <a:t>new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transformed </a:t>
            </a:r>
            <a:r>
              <a:rPr lang="en-US" b="1" dirty="0" smtClean="0">
                <a:solidFill>
                  <a:schemeClr val="bg1"/>
                </a:solidFill>
              </a:rPr>
              <a:t>life as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95B3D7"/>
                </a:solidFill>
              </a:rPr>
              <a:t>“sons of God”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u="sng" dirty="0" smtClean="0">
                <a:solidFill>
                  <a:srgbClr val="FFFF00"/>
                </a:solidFill>
              </a:rPr>
              <a:t>Gal.3:26</a:t>
            </a:r>
            <a:r>
              <a:rPr lang="en-US" b="1" dirty="0" smtClean="0">
                <a:solidFill>
                  <a:schemeClr val="bg1"/>
                </a:solidFill>
              </a:rPr>
              <a:t>) who manifest </a:t>
            </a:r>
            <a:r>
              <a:rPr lang="en-US" b="1" i="1" dirty="0" smtClean="0">
                <a:solidFill>
                  <a:schemeClr val="bg1"/>
                </a:solidFill>
              </a:rPr>
              <a:t>hope</a:t>
            </a:r>
            <a:r>
              <a:rPr lang="en-US" b="1" dirty="0" smtClean="0">
                <a:solidFill>
                  <a:schemeClr val="bg1"/>
                </a:solidFill>
              </a:rPr>
              <a:t> beyond the grave to the world! </a:t>
            </a:r>
          </a:p>
          <a:p>
            <a:pPr marL="514350" indent="-457200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So the real question isn’t whether or not </a:t>
            </a:r>
            <a:r>
              <a:rPr lang="en-US" b="1" i="1" dirty="0" smtClean="0">
                <a:solidFill>
                  <a:schemeClr val="bg1"/>
                </a:solidFill>
              </a:rPr>
              <a:t>Jesus </a:t>
            </a:r>
            <a:r>
              <a:rPr lang="en-US" b="1" dirty="0" smtClean="0">
                <a:solidFill>
                  <a:schemeClr val="bg1"/>
                </a:solidFill>
              </a:rPr>
              <a:t>was raised (He was!), but have y</a:t>
            </a:r>
            <a:r>
              <a:rPr lang="en-US" b="1" u="sng" dirty="0" smtClean="0">
                <a:solidFill>
                  <a:schemeClr val="bg1"/>
                </a:solidFill>
              </a:rPr>
              <a:t>ou</a:t>
            </a:r>
            <a:r>
              <a:rPr lang="en-US" b="1" dirty="0" smtClean="0">
                <a:solidFill>
                  <a:schemeClr val="bg1"/>
                </a:solidFill>
              </a:rPr>
              <a:t> been </a:t>
            </a:r>
            <a:r>
              <a:rPr lang="en-US" b="1" dirty="0" smtClean="0">
                <a:solidFill>
                  <a:srgbClr val="95B3D7"/>
                </a:solidFill>
              </a:rPr>
              <a:t>truly </a:t>
            </a:r>
            <a:r>
              <a:rPr lang="en-US" b="1" i="1" dirty="0" smtClean="0">
                <a:solidFill>
                  <a:srgbClr val="95B3D7"/>
                </a:solidFill>
              </a:rPr>
              <a:t>resurrected</a:t>
            </a:r>
            <a:r>
              <a:rPr lang="en-US" b="1" dirty="0" smtClean="0">
                <a:solidFill>
                  <a:srgbClr val="95B3D7"/>
                </a:solidFill>
              </a:rPr>
              <a:t> in these ways</a:t>
            </a:r>
            <a:r>
              <a:rPr lang="en-US" b="1" dirty="0" smtClean="0">
                <a:solidFill>
                  <a:schemeClr val="bg1"/>
                </a:solidFill>
              </a:rPr>
              <a:t>, or are y</a:t>
            </a:r>
            <a:r>
              <a:rPr lang="en-US" b="1" u="sng" dirty="0" smtClean="0">
                <a:solidFill>
                  <a:schemeClr val="bg1"/>
                </a:solidFill>
              </a:rPr>
              <a:t>ou</a:t>
            </a:r>
            <a:r>
              <a:rPr lang="en-US" b="1" dirty="0" smtClean="0">
                <a:solidFill>
                  <a:schemeClr val="bg1"/>
                </a:solidFill>
              </a:rPr>
              <a:t> content to merely pay lip service to </a:t>
            </a:r>
            <a:r>
              <a:rPr lang="en-US" b="1" u="sng" dirty="0" smtClean="0">
                <a:solidFill>
                  <a:schemeClr val="bg1"/>
                </a:solidFill>
              </a:rPr>
              <a:t>His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i="1" dirty="0" smtClean="0">
                <a:solidFill>
                  <a:srgbClr val="95B3D7"/>
                </a:solidFill>
              </a:rPr>
              <a:t>resurrection</a:t>
            </a:r>
            <a:r>
              <a:rPr lang="en-US" b="1" i="1" dirty="0" smtClean="0">
                <a:solidFill>
                  <a:schemeClr val="bg1"/>
                </a:solidFill>
              </a:rPr>
              <a:t>? 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5161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</a:t>
            </a:r>
            <a:r>
              <a:rPr lang="en-US" sz="3600" b="1" i="1" dirty="0" smtClean="0">
                <a:solidFill>
                  <a:schemeClr val="bg1"/>
                </a:solidFill>
              </a:rPr>
              <a:t>Power </a:t>
            </a:r>
            <a:r>
              <a:rPr lang="en-US" sz="3600" b="1" dirty="0" smtClean="0">
                <a:solidFill>
                  <a:schemeClr val="bg1"/>
                </a:solidFill>
              </a:rPr>
              <a:t>of a </a:t>
            </a:r>
            <a:r>
              <a:rPr lang="en-US" sz="3600" b="1" i="1" dirty="0" smtClean="0">
                <a:solidFill>
                  <a:schemeClr val="bg1"/>
                </a:solidFill>
              </a:rPr>
              <a:t>Resurrected </a:t>
            </a:r>
            <a:r>
              <a:rPr lang="en-US" sz="3600" b="1" dirty="0" smtClean="0">
                <a:solidFill>
                  <a:schemeClr val="bg1"/>
                </a:solidFill>
              </a:rPr>
              <a:t>Life, </a:t>
            </a:r>
            <a:r>
              <a:rPr lang="en-US" sz="3600" b="1" u="sng" dirty="0" smtClean="0">
                <a:solidFill>
                  <a:srgbClr val="FFFF00"/>
                </a:solidFill>
              </a:rPr>
              <a:t>Romans 1:4</a:t>
            </a:r>
            <a:endParaRPr lang="en-US" sz="36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4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252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1167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29</cp:revision>
  <dcterms:created xsi:type="dcterms:W3CDTF">2024-03-28T18:54:45Z</dcterms:created>
  <dcterms:modified xsi:type="dcterms:W3CDTF">2024-03-31T12:32:00Z</dcterms:modified>
</cp:coreProperties>
</file>