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63966-497E-D243-B46B-EC93E13D1C5C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E8B9-2989-334D-AAE9-E1B0850DF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2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See attached</a:t>
            </a:r>
            <a:r>
              <a:rPr lang="en-US" baseline="0" dirty="0" smtClean="0"/>
              <a:t> Word document, “</a:t>
            </a:r>
            <a:r>
              <a:rPr lang="en-US" u="sng" baseline="0" dirty="0" smtClean="0"/>
              <a:t>Colossians</a:t>
            </a:r>
            <a:r>
              <a:rPr lang="en-US" u="none" baseline="0" dirty="0" smtClean="0"/>
              <a:t> Background”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E8B9-2989-334D-AAE9-E1B0850DFA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3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E8B9-2989-334D-AAE9-E1B0850DFA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3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E8B9-2989-334D-AAE9-E1B0850DFA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32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E8B9-2989-334D-AAE9-E1B0850DFA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3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*At least</a:t>
            </a:r>
            <a:r>
              <a:rPr lang="en-US" baseline="0" dirty="0" smtClean="0"/>
              <a:t> I’ve tended to view and teach these passages </a:t>
            </a:r>
            <a:r>
              <a:rPr lang="en-US" b="1" baseline="0" dirty="0" smtClean="0"/>
              <a:t>separately; </a:t>
            </a:r>
            <a:r>
              <a:rPr lang="en-US" b="0" baseline="0" dirty="0" smtClean="0"/>
              <a:t>such as:  </a:t>
            </a:r>
            <a:r>
              <a:rPr lang="en-US" b="0" i="1" baseline="0" dirty="0" smtClean="0"/>
              <a:t>seeking the things above, </a:t>
            </a:r>
            <a:r>
              <a:rPr lang="en-US" b="0" i="0" u="sng" baseline="0" dirty="0" smtClean="0"/>
              <a:t>vv.1-4</a:t>
            </a:r>
            <a:r>
              <a:rPr lang="en-US" b="0" i="0" u="none" baseline="0" dirty="0" smtClean="0"/>
              <a:t>; </a:t>
            </a:r>
            <a:r>
              <a:rPr lang="en-US" b="0" i="1" u="none" baseline="0" dirty="0" smtClean="0"/>
              <a:t>lay off </a:t>
            </a:r>
            <a:r>
              <a:rPr lang="en-US" b="0" i="0" u="none" baseline="0" dirty="0" smtClean="0"/>
              <a:t>and </a:t>
            </a:r>
            <a:r>
              <a:rPr lang="en-US" b="0" i="1" u="none" baseline="0" dirty="0" smtClean="0"/>
              <a:t>putting on, </a:t>
            </a:r>
            <a:r>
              <a:rPr lang="en-US" b="0" i="0" u="sng" baseline="0" dirty="0" smtClean="0"/>
              <a:t>vv.9-11</a:t>
            </a:r>
            <a:r>
              <a:rPr lang="en-US" b="0" i="0" u="none" baseline="0" dirty="0" smtClean="0"/>
              <a:t>; having the </a:t>
            </a:r>
            <a:r>
              <a:rPr lang="en-US" b="0" i="1" u="none" baseline="0" dirty="0" smtClean="0"/>
              <a:t>right heart, </a:t>
            </a:r>
            <a:r>
              <a:rPr lang="en-US" b="0" i="0" u="sng" baseline="0" dirty="0" smtClean="0"/>
              <a:t>vv.12-15</a:t>
            </a:r>
            <a:r>
              <a:rPr lang="en-US" b="0" i="0" u="none" baseline="0" dirty="0" smtClean="0"/>
              <a:t>; </a:t>
            </a:r>
            <a:r>
              <a:rPr lang="en-US" b="0" i="1" u="none" baseline="0" dirty="0" smtClean="0"/>
              <a:t>teaching and admonishing one another </a:t>
            </a:r>
            <a:r>
              <a:rPr lang="en-US" b="0" i="0" u="none" baseline="0" dirty="0" smtClean="0"/>
              <a:t>through </a:t>
            </a:r>
            <a:r>
              <a:rPr lang="en-US" b="0" i="1" u="none" baseline="0" dirty="0" smtClean="0"/>
              <a:t>song, </a:t>
            </a:r>
            <a:r>
              <a:rPr lang="en-US" b="0" i="0" u="sng" baseline="0" dirty="0" smtClean="0"/>
              <a:t>v.16</a:t>
            </a:r>
            <a:r>
              <a:rPr lang="en-US" b="0" i="0" u="none" baseline="0" dirty="0" smtClean="0"/>
              <a:t>; and </a:t>
            </a:r>
            <a:r>
              <a:rPr lang="en-US" b="0" i="1" u="none" baseline="0" dirty="0" smtClean="0"/>
              <a:t>acting </a:t>
            </a:r>
            <a:r>
              <a:rPr lang="en-US" b="0" i="0" u="none" baseline="0" dirty="0" smtClean="0"/>
              <a:t>by/in </a:t>
            </a:r>
            <a:r>
              <a:rPr lang="en-US" b="0" i="1" u="none" baseline="0" dirty="0" smtClean="0"/>
              <a:t>the authority of Christ, </a:t>
            </a:r>
            <a:r>
              <a:rPr lang="en-US" b="0" i="0" u="sng" baseline="0" dirty="0" smtClean="0"/>
              <a:t>v.16</a:t>
            </a:r>
            <a:r>
              <a:rPr lang="en-US" b="0" i="0" u="none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E8B9-2989-334D-AAE9-E1B0850DFA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32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E8B9-2989-334D-AAE9-E1B0850DFA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3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11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6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7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4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3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6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4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1575-E2F4-294A-939E-408ED9EB35A4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CC24-CABF-7946-8B47-A8C8EC76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3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89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42" y="100626"/>
            <a:ext cx="8348740" cy="872727"/>
          </a:xfr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  <a:effectLst>
            <a:softEdge rad="76200"/>
          </a:effectLst>
        </p:spPr>
        <p:txBody>
          <a:bodyPr/>
          <a:lstStyle/>
          <a:p>
            <a:r>
              <a:rPr lang="en-US" b="1" i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“Keep Seeking the Things Above”</a:t>
            </a:r>
            <a:endParaRPr lang="en-US" b="1" i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129" y="1127669"/>
            <a:ext cx="8178116" cy="557898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rgbClr val="FFFFFF"/>
                </a:solidFill>
              </a:rPr>
              <a:t>Our title is taken from </a:t>
            </a:r>
            <a:r>
              <a:rPr lang="en-US" sz="2200" b="1" u="sng" dirty="0" smtClean="0">
                <a:solidFill>
                  <a:srgbClr val="FFFF00"/>
                </a:solidFill>
              </a:rPr>
              <a:t>Col.3:1</a:t>
            </a:r>
            <a:r>
              <a:rPr lang="en-US" sz="2200" b="1" dirty="0">
                <a:solidFill>
                  <a:srgbClr val="FFFFFF"/>
                </a:solidFill>
              </a:rPr>
              <a:t> </a:t>
            </a:r>
            <a:r>
              <a:rPr lang="en-US" sz="2200" b="1" dirty="0" smtClean="0">
                <a:solidFill>
                  <a:srgbClr val="FFFFFF"/>
                </a:solidFill>
              </a:rPr>
              <a:t>(we will specifically focus on </a:t>
            </a:r>
            <a:r>
              <a:rPr lang="en-US" sz="2200" b="1" u="sng" dirty="0" smtClean="0">
                <a:solidFill>
                  <a:srgbClr val="FFFF00"/>
                </a:solidFill>
              </a:rPr>
              <a:t>3:12-17</a:t>
            </a:r>
            <a:r>
              <a:rPr lang="en-US" sz="2200" b="1" dirty="0" smtClean="0">
                <a:solidFill>
                  <a:srgbClr val="FFFFFF"/>
                </a:solidFill>
              </a:rPr>
              <a:t>).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rgbClr val="FFFFFF"/>
                </a:solidFill>
              </a:rPr>
              <a:t>But before we get to those things, we need some </a:t>
            </a:r>
            <a:r>
              <a:rPr lang="en-US" sz="2200" b="1" i="1" dirty="0" smtClean="0">
                <a:solidFill>
                  <a:srgbClr val="FFFFFF"/>
                </a:solidFill>
              </a:rPr>
              <a:t>history </a:t>
            </a:r>
            <a:r>
              <a:rPr lang="en-US" sz="2200" b="1" dirty="0" smtClean="0">
                <a:solidFill>
                  <a:srgbClr val="FFFFFF"/>
                </a:solidFill>
              </a:rPr>
              <a:t>and </a:t>
            </a:r>
            <a:r>
              <a:rPr lang="en-US" sz="2200" b="1" i="1" dirty="0" smtClean="0">
                <a:solidFill>
                  <a:srgbClr val="FFFFFF"/>
                </a:solidFill>
              </a:rPr>
              <a:t>background...*</a:t>
            </a:r>
            <a:endParaRPr lang="en-US" sz="220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solidFill>
                  <a:srgbClr val="FFFFFF"/>
                </a:solidFill>
              </a:rPr>
              <a:t>F</a:t>
            </a:r>
            <a:r>
              <a:rPr lang="en-US" sz="2200" b="1" dirty="0" smtClean="0">
                <a:solidFill>
                  <a:srgbClr val="FFFFFF"/>
                </a:solidFill>
              </a:rPr>
              <a:t>or the sake of better understanding, let’s also observe a </a:t>
            </a:r>
            <a:r>
              <a:rPr lang="en-US" sz="2200" b="1" i="1" dirty="0" smtClean="0">
                <a:solidFill>
                  <a:srgbClr val="FFFFFF"/>
                </a:solidFill>
              </a:rPr>
              <a:t>bigger picture view </a:t>
            </a:r>
            <a:r>
              <a:rPr lang="en-US" sz="2200" b="1" dirty="0" smtClean="0">
                <a:solidFill>
                  <a:srgbClr val="FFFFFF"/>
                </a:solidFill>
              </a:rPr>
              <a:t>of the epistle preceding our passage for </a:t>
            </a:r>
            <a:r>
              <a:rPr lang="en-US" sz="2200" b="1" i="1" dirty="0" smtClean="0">
                <a:solidFill>
                  <a:srgbClr val="FFFFFF"/>
                </a:solidFill>
              </a:rPr>
              <a:t>context...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u="sng" dirty="0" smtClean="0">
                <a:solidFill>
                  <a:srgbClr val="FFFF00"/>
                </a:solidFill>
              </a:rPr>
              <a:t>Chapter 1</a:t>
            </a:r>
            <a:r>
              <a:rPr lang="en-US" sz="2200" b="1" dirty="0" smtClean="0">
                <a:solidFill>
                  <a:srgbClr val="FFFFFF"/>
                </a:solidFill>
              </a:rPr>
              <a:t>:  </a:t>
            </a:r>
            <a:r>
              <a:rPr lang="en-US" sz="2200" b="1" i="1" dirty="0" smtClean="0">
                <a:solidFill>
                  <a:srgbClr val="FFFFFF"/>
                </a:solidFill>
              </a:rPr>
              <a:t>greeting </a:t>
            </a:r>
            <a:r>
              <a:rPr lang="en-US" sz="2200" b="1" dirty="0" smtClean="0">
                <a:solidFill>
                  <a:srgbClr val="FFFFFF"/>
                </a:solidFill>
              </a:rPr>
              <a:t>and </a:t>
            </a:r>
            <a:r>
              <a:rPr lang="en-US" sz="2200" b="1" i="1" dirty="0" smtClean="0">
                <a:solidFill>
                  <a:srgbClr val="FFFFFF"/>
                </a:solidFill>
              </a:rPr>
              <a:t>praise </a:t>
            </a:r>
            <a:r>
              <a:rPr lang="en-US" sz="2200" b="1" dirty="0" smtClean="0">
                <a:solidFill>
                  <a:srgbClr val="FFFFFF"/>
                </a:solidFill>
              </a:rPr>
              <a:t>for the brethren, </a:t>
            </a:r>
            <a:r>
              <a:rPr lang="en-US" sz="2200" b="1" u="sng" dirty="0" smtClean="0">
                <a:solidFill>
                  <a:srgbClr val="FFFF00"/>
                </a:solidFill>
              </a:rPr>
              <a:t>vv.1-8</a:t>
            </a:r>
            <a:r>
              <a:rPr lang="en-US" sz="2200" b="1" dirty="0" smtClean="0">
                <a:solidFill>
                  <a:srgbClr val="FFFFFF"/>
                </a:solidFill>
              </a:rPr>
              <a:t>; </a:t>
            </a:r>
            <a:r>
              <a:rPr lang="en-US" sz="2200" b="1" i="1" dirty="0" smtClean="0">
                <a:solidFill>
                  <a:srgbClr val="FFFFFF"/>
                </a:solidFill>
              </a:rPr>
              <a:t>prayer </a:t>
            </a:r>
            <a:r>
              <a:rPr lang="en-US" sz="2200" b="1" dirty="0" smtClean="0">
                <a:solidFill>
                  <a:srgbClr val="FFFFFF"/>
                </a:solidFill>
              </a:rPr>
              <a:t>that they be </a:t>
            </a:r>
            <a:r>
              <a:rPr lang="en-US" sz="2200" b="1" i="1" dirty="0" smtClean="0">
                <a:solidFill>
                  <a:srgbClr val="FFFFFF"/>
                </a:solidFill>
              </a:rPr>
              <a:t>filled with knowledge of His will,  </a:t>
            </a:r>
            <a:r>
              <a:rPr lang="en-US" sz="2200" b="1" u="sng" dirty="0" smtClean="0">
                <a:solidFill>
                  <a:srgbClr val="FFFF00"/>
                </a:solidFill>
              </a:rPr>
              <a:t>vv.9-12</a:t>
            </a:r>
            <a:r>
              <a:rPr lang="en-US" sz="2200" b="1" dirty="0" smtClean="0">
                <a:solidFill>
                  <a:srgbClr val="FFFFFF"/>
                </a:solidFill>
              </a:rPr>
              <a:t>; the </a:t>
            </a:r>
            <a:r>
              <a:rPr lang="en-US" sz="2200" b="1" i="1" dirty="0" smtClean="0">
                <a:solidFill>
                  <a:srgbClr val="FFFFFF"/>
                </a:solidFill>
              </a:rPr>
              <a:t>doctrine </a:t>
            </a:r>
            <a:r>
              <a:rPr lang="en-US" sz="2200" b="1" dirty="0" smtClean="0">
                <a:solidFill>
                  <a:srgbClr val="FFFFFF"/>
                </a:solidFill>
              </a:rPr>
              <a:t>of the </a:t>
            </a:r>
            <a:r>
              <a:rPr lang="en-US" sz="2200" b="1" i="1" dirty="0" smtClean="0">
                <a:solidFill>
                  <a:srgbClr val="FFFFFF"/>
                </a:solidFill>
              </a:rPr>
              <a:t>exalted Christ, </a:t>
            </a:r>
            <a:r>
              <a:rPr lang="en-US" sz="2200" b="1" u="sng" dirty="0" smtClean="0">
                <a:solidFill>
                  <a:srgbClr val="FFFF00"/>
                </a:solidFill>
              </a:rPr>
              <a:t>vv.13-23</a:t>
            </a:r>
            <a:r>
              <a:rPr lang="en-US" sz="2200" b="1" dirty="0" smtClean="0">
                <a:solidFill>
                  <a:srgbClr val="FFFFFF"/>
                </a:solidFill>
              </a:rPr>
              <a:t>;  Paul’s purpose in preaching and writing: </a:t>
            </a:r>
            <a:r>
              <a:rPr lang="en-US" sz="2200" b="1" i="1" dirty="0" smtClean="0">
                <a:solidFill>
                  <a:srgbClr val="FFFF00"/>
                </a:solidFill>
              </a:rPr>
              <a:t>Christ in you</a:t>
            </a:r>
            <a:r>
              <a:rPr lang="en-US" sz="2200" b="1" i="1" dirty="0" smtClean="0">
                <a:solidFill>
                  <a:srgbClr val="FFFFFF"/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vv.24-29</a:t>
            </a:r>
            <a:r>
              <a:rPr lang="en-US" sz="2200" b="1" dirty="0" smtClean="0">
                <a:solidFill>
                  <a:srgbClr val="FFFFFF"/>
                </a:solidFill>
              </a:rPr>
              <a:t>. 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u="sng" dirty="0" smtClean="0">
                <a:solidFill>
                  <a:srgbClr val="FFFF00"/>
                </a:solidFill>
              </a:rPr>
              <a:t>Chapter 2</a:t>
            </a:r>
            <a:r>
              <a:rPr lang="en-US" sz="2200" b="1" dirty="0" smtClean="0">
                <a:solidFill>
                  <a:srgbClr val="FFFFFF"/>
                </a:solidFill>
              </a:rPr>
              <a:t>:  continuation of </a:t>
            </a:r>
            <a:r>
              <a:rPr lang="en-US" sz="2200" b="1" dirty="0" smtClean="0">
                <a:solidFill>
                  <a:srgbClr val="FFFFFF"/>
                </a:solidFill>
              </a:rPr>
              <a:t>Paul’s purpose in preaching and writing: </a:t>
            </a:r>
            <a:r>
              <a:rPr lang="en-US" sz="2200" b="1" i="1" dirty="0" smtClean="0">
                <a:solidFill>
                  <a:srgbClr val="FFFF00"/>
                </a:solidFill>
              </a:rPr>
              <a:t>Christ in you</a:t>
            </a:r>
            <a:r>
              <a:rPr lang="en-US" sz="2200" b="1" i="1" dirty="0" smtClean="0">
                <a:solidFill>
                  <a:srgbClr val="FFFFFF"/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vv.1-5</a:t>
            </a:r>
            <a:r>
              <a:rPr lang="en-US" sz="2200" b="1" dirty="0" smtClean="0">
                <a:solidFill>
                  <a:srgbClr val="FFFFFF"/>
                </a:solidFill>
              </a:rPr>
              <a:t>;  </a:t>
            </a:r>
            <a:r>
              <a:rPr lang="en-US" sz="2200" b="1" i="1" dirty="0" smtClean="0">
                <a:solidFill>
                  <a:srgbClr val="FFFFFF"/>
                </a:solidFill>
              </a:rPr>
              <a:t>walking in Christ, </a:t>
            </a:r>
            <a:r>
              <a:rPr lang="en-US" sz="2200" b="1" u="sng" dirty="0" smtClean="0">
                <a:solidFill>
                  <a:srgbClr val="FFFF00"/>
                </a:solidFill>
              </a:rPr>
              <a:t>vv.6-7</a:t>
            </a:r>
            <a:r>
              <a:rPr lang="en-US" sz="2200" b="1" dirty="0" smtClean="0">
                <a:solidFill>
                  <a:srgbClr val="FFFFFF"/>
                </a:solidFill>
              </a:rPr>
              <a:t>;  </a:t>
            </a:r>
            <a:r>
              <a:rPr lang="en-US" sz="2200" b="1" dirty="0" smtClean="0">
                <a:solidFill>
                  <a:srgbClr val="FFFFFF"/>
                </a:solidFill>
              </a:rPr>
              <a:t>the </a:t>
            </a:r>
            <a:r>
              <a:rPr lang="en-US" sz="2200" b="1" i="1" dirty="0" smtClean="0">
                <a:solidFill>
                  <a:srgbClr val="FFFFFF"/>
                </a:solidFill>
              </a:rPr>
              <a:t>supremacy of Christ </a:t>
            </a:r>
            <a:r>
              <a:rPr lang="en-US" sz="2200" b="1" dirty="0" smtClean="0">
                <a:solidFill>
                  <a:srgbClr val="FFFFFF"/>
                </a:solidFill>
              </a:rPr>
              <a:t>and </a:t>
            </a:r>
            <a:r>
              <a:rPr lang="en-US" sz="2200" b="1" i="1" dirty="0" smtClean="0">
                <a:solidFill>
                  <a:srgbClr val="FFFFFF"/>
                </a:solidFill>
              </a:rPr>
              <a:t>walking in Him </a:t>
            </a:r>
            <a:r>
              <a:rPr lang="en-US" sz="2200" b="1" dirty="0" smtClean="0">
                <a:solidFill>
                  <a:srgbClr val="FFFFFF"/>
                </a:solidFill>
              </a:rPr>
              <a:t>over </a:t>
            </a:r>
            <a:r>
              <a:rPr lang="en-US" sz="2200" b="1" i="1" dirty="0" smtClean="0">
                <a:solidFill>
                  <a:srgbClr val="FFFFFF"/>
                </a:solidFill>
              </a:rPr>
              <a:t>philosophy, traditions of men, worldly principles, </a:t>
            </a:r>
            <a:r>
              <a:rPr lang="en-US" sz="2200" b="1" dirty="0" smtClean="0">
                <a:solidFill>
                  <a:srgbClr val="FFFFFF"/>
                </a:solidFill>
              </a:rPr>
              <a:t>and </a:t>
            </a:r>
            <a:r>
              <a:rPr lang="en-US" sz="2200" b="1" i="1" dirty="0" smtClean="0">
                <a:solidFill>
                  <a:srgbClr val="FFFFFF"/>
                </a:solidFill>
              </a:rPr>
              <a:t>self-made religion, </a:t>
            </a:r>
            <a:r>
              <a:rPr lang="en-US" sz="2200" b="1" u="sng" dirty="0" smtClean="0">
                <a:solidFill>
                  <a:srgbClr val="FFFF00"/>
                </a:solidFill>
              </a:rPr>
              <a:t>vv.8-23</a:t>
            </a:r>
            <a:r>
              <a:rPr lang="en-US" sz="2200" b="1" dirty="0" smtClean="0">
                <a:solidFill>
                  <a:schemeClr val="bg1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/>
                </a:solidFill>
              </a:rPr>
              <a:t>All of which brings us to </a:t>
            </a:r>
            <a:r>
              <a:rPr lang="en-US" sz="2200" b="1" u="sng" dirty="0" smtClean="0">
                <a:solidFill>
                  <a:srgbClr val="FFFF00"/>
                </a:solidFill>
              </a:rPr>
              <a:t>Chapter 3</a:t>
            </a:r>
            <a:r>
              <a:rPr lang="en-US" sz="2200" b="1" dirty="0" smtClean="0">
                <a:solidFill>
                  <a:schemeClr val="bg1"/>
                </a:solidFill>
              </a:rPr>
              <a:t>... </a:t>
            </a:r>
            <a:endParaRPr lang="en-US" sz="22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2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42" y="100626"/>
            <a:ext cx="8348740" cy="872727"/>
          </a:xfr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  <a:effectLst>
            <a:softEdge rad="76200"/>
          </a:effectLst>
        </p:spPr>
        <p:txBody>
          <a:bodyPr/>
          <a:lstStyle/>
          <a:p>
            <a:r>
              <a:rPr lang="en-US" b="1" i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“Keep Seeking the Things Above”</a:t>
            </a:r>
            <a:endParaRPr lang="en-US" b="1" i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52" y="1127669"/>
            <a:ext cx="8586130" cy="557898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 </a:t>
            </a:r>
            <a:r>
              <a:rPr lang="en-US" sz="2800" b="1" i="1" dirty="0" smtClean="0">
                <a:solidFill>
                  <a:srgbClr val="FFFFFF"/>
                </a:solidFill>
              </a:rPr>
              <a:t>admonition </a:t>
            </a:r>
            <a:r>
              <a:rPr lang="en-US" sz="2800" b="1" dirty="0" smtClean="0">
                <a:solidFill>
                  <a:srgbClr val="FFFFFF"/>
                </a:solidFill>
              </a:rPr>
              <a:t>of </a:t>
            </a:r>
            <a:r>
              <a:rPr lang="en-US" sz="2800" b="1" u="sng" dirty="0" smtClean="0">
                <a:solidFill>
                  <a:srgbClr val="FFFF00"/>
                </a:solidFill>
              </a:rPr>
              <a:t>Chapter 3</a:t>
            </a:r>
            <a:r>
              <a:rPr lang="en-US" sz="2800" b="1" dirty="0" smtClean="0">
                <a:solidFill>
                  <a:srgbClr val="FFFFFF"/>
                </a:solidFill>
              </a:rPr>
              <a:t> is: </a:t>
            </a:r>
            <a:r>
              <a:rPr lang="en-US" sz="2800" b="1" i="1" dirty="0" smtClean="0">
                <a:solidFill>
                  <a:srgbClr val="FFFFFF"/>
                </a:solidFill>
              </a:rPr>
              <a:t>“Keep seeking the things above,”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Because that’s </a:t>
            </a:r>
            <a:r>
              <a:rPr lang="en-US" sz="2800" b="1" i="1" dirty="0" smtClean="0">
                <a:solidFill>
                  <a:srgbClr val="FFFFFF"/>
                </a:solidFill>
              </a:rPr>
              <a:t>where Christ is, </a:t>
            </a:r>
            <a:r>
              <a:rPr lang="en-US" sz="2800" b="1" u="sng" dirty="0" smtClean="0">
                <a:solidFill>
                  <a:srgbClr val="FFFF00"/>
                </a:solidFill>
              </a:rPr>
              <a:t>v.1b</a:t>
            </a:r>
            <a:endParaRPr lang="en-US" sz="2800" b="1" dirty="0">
              <a:solidFill>
                <a:srgbClr val="FFFF00"/>
              </a:solidFill>
            </a:endParaRP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And because </a:t>
            </a:r>
            <a:r>
              <a:rPr lang="en-US" sz="2800" b="1" i="1" dirty="0" smtClean="0">
                <a:solidFill>
                  <a:schemeClr val="bg1"/>
                </a:solidFill>
              </a:rPr>
              <a:t>“you have been raised up” </a:t>
            </a:r>
            <a:r>
              <a:rPr lang="en-US" sz="2800" b="1" dirty="0" smtClean="0">
                <a:solidFill>
                  <a:schemeClr val="bg1"/>
                </a:solidFill>
              </a:rPr>
              <a:t>with Him, </a:t>
            </a:r>
            <a:r>
              <a:rPr lang="en-US" sz="2800" b="1" u="sng" dirty="0" smtClean="0">
                <a:solidFill>
                  <a:srgbClr val="FFFF00"/>
                </a:solidFill>
              </a:rPr>
              <a:t>v.1a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dirty="0">
                <a:solidFill>
                  <a:schemeClr val="bg1"/>
                </a:solidFill>
              </a:rPr>
              <a:t>point is that </a:t>
            </a:r>
            <a:r>
              <a:rPr lang="en-US" sz="2800" b="1" u="sng" dirty="0">
                <a:solidFill>
                  <a:srgbClr val="FFFF00"/>
                </a:solidFill>
              </a:rPr>
              <a:t>if</a:t>
            </a:r>
            <a:r>
              <a:rPr lang="en-US" sz="2800" b="1" dirty="0">
                <a:solidFill>
                  <a:schemeClr val="bg1"/>
                </a:solidFill>
              </a:rPr>
              <a:t> one has been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u="sng" dirty="0">
                <a:solidFill>
                  <a:srgbClr val="95B3D7"/>
                </a:solidFill>
              </a:rPr>
              <a:t>raise</a:t>
            </a:r>
            <a:r>
              <a:rPr lang="en-US" sz="2800" b="1" i="1" dirty="0">
                <a:solidFill>
                  <a:srgbClr val="95B3D7"/>
                </a:solidFill>
              </a:rPr>
              <a:t>d with Christ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i="1" dirty="0">
                <a:solidFill>
                  <a:schemeClr val="bg1"/>
                </a:solidFill>
              </a:rPr>
              <a:t>made spiritually alive </a:t>
            </a:r>
            <a:r>
              <a:rPr lang="en-US" sz="2800" b="1" dirty="0">
                <a:solidFill>
                  <a:schemeClr val="bg1"/>
                </a:solidFill>
              </a:rPr>
              <a:t>by baptism, </a:t>
            </a:r>
            <a:r>
              <a:rPr lang="en-US" sz="2800" b="1" u="sng" dirty="0">
                <a:solidFill>
                  <a:srgbClr val="FFFF00"/>
                </a:solidFill>
              </a:rPr>
              <a:t>Rom.6:3-4</a:t>
            </a:r>
            <a:r>
              <a:rPr lang="en-US" sz="2800" b="1" dirty="0">
                <a:solidFill>
                  <a:schemeClr val="bg1"/>
                </a:solidFill>
              </a:rPr>
              <a:t>), he ought </a:t>
            </a:r>
            <a:r>
              <a:rPr lang="en-US" sz="2800" b="1" dirty="0" smtClean="0">
                <a:solidFill>
                  <a:schemeClr val="bg1"/>
                </a:solidFill>
              </a:rPr>
              <a:t>to then </a:t>
            </a:r>
            <a:r>
              <a:rPr lang="en-US" sz="2800" b="1" i="1" u="sng" dirty="0">
                <a:solidFill>
                  <a:srgbClr val="95B3D7"/>
                </a:solidFill>
              </a:rPr>
              <a:t>liv</a:t>
            </a:r>
            <a:r>
              <a:rPr lang="en-US" sz="2800" b="1" i="1" dirty="0">
                <a:solidFill>
                  <a:srgbClr val="95B3D7"/>
                </a:solidFill>
              </a:rPr>
              <a:t>e with </a:t>
            </a:r>
            <a:r>
              <a:rPr lang="en-US" sz="2800" b="1" i="1" dirty="0" smtClean="0">
                <a:solidFill>
                  <a:srgbClr val="95B3D7"/>
                </a:solidFill>
              </a:rPr>
              <a:t>Christ </a:t>
            </a:r>
            <a:r>
              <a:rPr lang="en-US" sz="2800" b="1" dirty="0" smtClean="0">
                <a:solidFill>
                  <a:schemeClr val="bg1"/>
                </a:solidFill>
              </a:rPr>
              <a:t>(by </a:t>
            </a:r>
            <a:r>
              <a:rPr lang="en-US" sz="2800" b="1" i="1" dirty="0" smtClean="0">
                <a:solidFill>
                  <a:schemeClr val="bg1"/>
                </a:solidFill>
              </a:rPr>
              <a:t>walking in Him</a:t>
            </a:r>
            <a:r>
              <a:rPr lang="en-US" sz="2800" b="1" dirty="0" smtClean="0">
                <a:solidFill>
                  <a:schemeClr val="bg1"/>
                </a:solidFill>
              </a:rPr>
              <a:t> now)</a:t>
            </a:r>
            <a:r>
              <a:rPr lang="en-US" sz="2800" b="1" i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in order </a:t>
            </a:r>
            <a:r>
              <a:rPr lang="en-US" sz="2800" b="1" i="1" u="sng" dirty="0" smtClean="0">
                <a:solidFill>
                  <a:srgbClr val="95B3D7"/>
                </a:solidFill>
              </a:rPr>
              <a:t>b</a:t>
            </a:r>
            <a:r>
              <a:rPr lang="en-US" sz="2800" b="1" i="1" dirty="0" smtClean="0">
                <a:solidFill>
                  <a:srgbClr val="95B3D7"/>
                </a:solidFill>
              </a:rPr>
              <a:t>e </a:t>
            </a:r>
            <a:r>
              <a:rPr lang="en-US" sz="2800" b="1" i="1" dirty="0">
                <a:solidFill>
                  <a:srgbClr val="95B3D7"/>
                </a:solidFill>
              </a:rPr>
              <a:t>with Christ </a:t>
            </a:r>
            <a:r>
              <a:rPr lang="en-US" sz="2800" b="1" dirty="0" smtClean="0">
                <a:solidFill>
                  <a:schemeClr val="bg1"/>
                </a:solidFill>
              </a:rPr>
              <a:t>(eternally).   </a:t>
            </a:r>
          </a:p>
        </p:txBody>
      </p:sp>
    </p:spTree>
    <p:extLst>
      <p:ext uri="{BB962C8B-B14F-4D97-AF65-F5344CB8AC3E}">
        <p14:creationId xmlns:p14="http://schemas.microsoft.com/office/powerpoint/2010/main" val="3432806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42" y="100626"/>
            <a:ext cx="8348740" cy="872727"/>
          </a:xfr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  <a:effectLst>
            <a:softEdge rad="76200"/>
          </a:effectLst>
        </p:spPr>
        <p:txBody>
          <a:bodyPr/>
          <a:lstStyle/>
          <a:p>
            <a:r>
              <a:rPr lang="en-US" b="1" i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“Keep Seeking the Things Above”</a:t>
            </a:r>
            <a:endParaRPr lang="en-US" b="1" i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" y="1127669"/>
            <a:ext cx="8747852" cy="557898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So, how does one </a:t>
            </a:r>
            <a:r>
              <a:rPr lang="en-US" sz="2800" b="1" i="1" dirty="0" smtClean="0">
                <a:solidFill>
                  <a:srgbClr val="FFFF00"/>
                </a:solidFill>
              </a:rPr>
              <a:t>“keep seeking the things above”</a:t>
            </a:r>
            <a:r>
              <a:rPr lang="en-US" sz="2800" b="1" i="1" dirty="0" smtClean="0">
                <a:solidFill>
                  <a:schemeClr val="bg1"/>
                </a:solidFill>
              </a:rPr>
              <a:t>?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rgbClr val="FFFF00"/>
                </a:solidFill>
              </a:rPr>
              <a:t>“Set </a:t>
            </a:r>
            <a:r>
              <a:rPr lang="en-US" sz="2500" b="1" i="1" dirty="0" smtClean="0">
                <a:solidFill>
                  <a:srgbClr val="FFFF00"/>
                </a:solidFill>
              </a:rPr>
              <a:t>your mind on the things above” </a:t>
            </a:r>
            <a:r>
              <a:rPr lang="en-US" sz="2500" b="1" dirty="0" smtClean="0">
                <a:solidFill>
                  <a:schemeClr val="bg1"/>
                </a:solidFill>
              </a:rPr>
              <a:t>(get your </a:t>
            </a:r>
            <a:r>
              <a:rPr lang="en-US" sz="2500" b="1" i="1" dirty="0" smtClean="0">
                <a:solidFill>
                  <a:srgbClr val="FFFF00"/>
                </a:solidFill>
              </a:rPr>
              <a:t>thinking </a:t>
            </a:r>
            <a:r>
              <a:rPr lang="en-US" sz="2500" b="1" dirty="0" smtClean="0">
                <a:solidFill>
                  <a:schemeClr val="bg1"/>
                </a:solidFill>
              </a:rPr>
              <a:t>right)</a:t>
            </a:r>
            <a:endParaRPr lang="en-US" sz="2500" b="1" i="1" dirty="0" smtClean="0">
              <a:solidFill>
                <a:schemeClr val="bg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chemeClr val="bg1"/>
                </a:solidFill>
              </a:rPr>
              <a:t>Because </a:t>
            </a:r>
            <a:r>
              <a:rPr lang="en-US" sz="2500" b="1" i="1" dirty="0" smtClean="0">
                <a:solidFill>
                  <a:schemeClr val="bg1"/>
                </a:solidFill>
              </a:rPr>
              <a:t>your life is hidden/covered  with Christ, </a:t>
            </a:r>
            <a:r>
              <a:rPr lang="en-US" sz="2500" b="1" u="sng" dirty="0" smtClean="0">
                <a:solidFill>
                  <a:srgbClr val="FFFF00"/>
                </a:solidFill>
              </a:rPr>
              <a:t>vv.3-4</a:t>
            </a:r>
            <a:endParaRPr lang="en-US" sz="25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chemeClr val="bg1"/>
                </a:solidFill>
              </a:rPr>
              <a:t>Which should cause you to </a:t>
            </a:r>
            <a:r>
              <a:rPr lang="en-US" sz="2500" b="1" i="1" dirty="0" smtClean="0">
                <a:solidFill>
                  <a:schemeClr val="bg1"/>
                </a:solidFill>
              </a:rPr>
              <a:t>consider </a:t>
            </a:r>
            <a:r>
              <a:rPr lang="en-US" sz="2500" b="1" dirty="0" smtClean="0">
                <a:solidFill>
                  <a:schemeClr val="bg1"/>
                </a:solidFill>
              </a:rPr>
              <a:t>(think </a:t>
            </a:r>
            <a:r>
              <a:rPr lang="en-US" sz="2500" b="1" i="1" dirty="0" smtClean="0">
                <a:solidFill>
                  <a:schemeClr val="bg1"/>
                </a:solidFill>
              </a:rPr>
              <a:t>right </a:t>
            </a:r>
            <a:r>
              <a:rPr lang="en-US" sz="2500" b="1" dirty="0" smtClean="0">
                <a:solidFill>
                  <a:schemeClr val="bg1"/>
                </a:solidFill>
              </a:rPr>
              <a:t>about)</a:t>
            </a:r>
            <a:r>
              <a:rPr lang="en-US" sz="2500" b="1" i="1" dirty="0" smtClean="0">
                <a:solidFill>
                  <a:schemeClr val="bg1"/>
                </a:solidFill>
              </a:rPr>
              <a:t> the members of your earthly body as dead </a:t>
            </a:r>
            <a:r>
              <a:rPr lang="en-US" sz="2500" b="1" dirty="0" smtClean="0">
                <a:solidFill>
                  <a:schemeClr val="bg1"/>
                </a:solidFill>
              </a:rPr>
              <a:t>to sin, </a:t>
            </a:r>
            <a:r>
              <a:rPr lang="en-US" sz="2500" b="1" u="sng" dirty="0" smtClean="0">
                <a:solidFill>
                  <a:srgbClr val="FFFF00"/>
                </a:solidFill>
              </a:rPr>
              <a:t>vv.5-9</a:t>
            </a:r>
            <a:endParaRPr lang="en-US" sz="2500" b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2500" b="1" dirty="0" smtClean="0">
                <a:solidFill>
                  <a:schemeClr val="bg1"/>
                </a:solidFill>
              </a:rPr>
              <a:t> Be </a:t>
            </a:r>
            <a:r>
              <a:rPr lang="en-US" sz="2500" b="1" i="1" dirty="0" smtClean="0">
                <a:solidFill>
                  <a:srgbClr val="FFFF00"/>
                </a:solidFill>
              </a:rPr>
              <a:t>“renewed in true knowledge” </a:t>
            </a:r>
            <a:r>
              <a:rPr lang="en-US" sz="2500" b="1" dirty="0" smtClean="0">
                <a:solidFill>
                  <a:schemeClr val="bg1"/>
                </a:solidFill>
              </a:rPr>
              <a:t>by </a:t>
            </a:r>
            <a:r>
              <a:rPr lang="en-US" sz="2500" b="1" i="1" dirty="0" smtClean="0">
                <a:solidFill>
                  <a:srgbClr val="FFFF00"/>
                </a:solidFill>
              </a:rPr>
              <a:t>“laying aside the old self</a:t>
            </a:r>
            <a:r>
              <a:rPr lang="en-US" sz="2500" b="1" dirty="0" smtClean="0">
                <a:solidFill>
                  <a:srgbClr val="FFFF00"/>
                </a:solidFill>
              </a:rPr>
              <a:t>”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dirty="0" smtClean="0">
                <a:solidFill>
                  <a:srgbClr val="FFFF00"/>
                </a:solidFill>
              </a:rPr>
              <a:t>“</a:t>
            </a:r>
            <a:r>
              <a:rPr lang="en-US" sz="2500" b="1" i="1" dirty="0" smtClean="0">
                <a:solidFill>
                  <a:srgbClr val="FFFF00"/>
                </a:solidFill>
              </a:rPr>
              <a:t>putting on the new self ” </a:t>
            </a:r>
            <a:r>
              <a:rPr lang="en-US" sz="2500" b="1" dirty="0" smtClean="0">
                <a:solidFill>
                  <a:schemeClr val="bg1"/>
                </a:solidFill>
              </a:rPr>
              <a:t>(get your </a:t>
            </a:r>
            <a:r>
              <a:rPr lang="en-US" sz="2500" b="1" i="1" dirty="0" smtClean="0">
                <a:solidFill>
                  <a:srgbClr val="FFFF00"/>
                </a:solidFill>
              </a:rPr>
              <a:t>life/actions/body </a:t>
            </a:r>
            <a:r>
              <a:rPr lang="en-US" sz="2500" b="1" dirty="0" smtClean="0">
                <a:solidFill>
                  <a:schemeClr val="bg1"/>
                </a:solidFill>
              </a:rPr>
              <a:t>right)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2500" b="1" i="1" dirty="0" smtClean="0">
                <a:solidFill>
                  <a:schemeClr val="bg1"/>
                </a:solidFill>
              </a:rPr>
              <a:t>Lay</a:t>
            </a:r>
            <a:r>
              <a:rPr lang="en-US" sz="2500" b="1" dirty="0" smtClean="0">
                <a:solidFill>
                  <a:schemeClr val="bg1"/>
                </a:solidFill>
              </a:rPr>
              <a:t> </a:t>
            </a:r>
            <a:r>
              <a:rPr lang="en-US" sz="2500" b="1" i="1" dirty="0" smtClean="0">
                <a:solidFill>
                  <a:schemeClr val="bg1"/>
                </a:solidFill>
              </a:rPr>
              <a:t>aside </a:t>
            </a:r>
            <a:r>
              <a:rPr lang="en-US" sz="2500" b="1" dirty="0" smtClean="0">
                <a:solidFill>
                  <a:schemeClr val="bg1"/>
                </a:solidFill>
              </a:rPr>
              <a:t>the evil practices of the </a:t>
            </a:r>
            <a:r>
              <a:rPr lang="en-US" sz="2500" b="1" i="1" dirty="0" smtClean="0">
                <a:solidFill>
                  <a:schemeClr val="bg1"/>
                </a:solidFill>
              </a:rPr>
              <a:t>old self</a:t>
            </a:r>
            <a:r>
              <a:rPr lang="en-US" sz="2500" b="1" dirty="0" smtClean="0">
                <a:solidFill>
                  <a:schemeClr val="bg1"/>
                </a:solidFill>
              </a:rPr>
              <a:t>, </a:t>
            </a:r>
            <a:r>
              <a:rPr lang="en-US" sz="2500" b="1" u="sng" dirty="0" smtClean="0">
                <a:solidFill>
                  <a:srgbClr val="FFFF00"/>
                </a:solidFill>
              </a:rPr>
              <a:t>v.9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chemeClr val="bg1"/>
                </a:solidFill>
              </a:rPr>
              <a:t>Put </a:t>
            </a:r>
            <a:r>
              <a:rPr lang="en-US" sz="2500" b="1" i="1" dirty="0" smtClean="0">
                <a:solidFill>
                  <a:schemeClr val="bg1"/>
                </a:solidFill>
              </a:rPr>
              <a:t>on </a:t>
            </a:r>
            <a:r>
              <a:rPr lang="en-US" sz="2500" b="1" dirty="0" smtClean="0">
                <a:solidFill>
                  <a:schemeClr val="bg1"/>
                </a:solidFill>
              </a:rPr>
              <a:t>the </a:t>
            </a:r>
            <a:r>
              <a:rPr lang="en-US" sz="2500" b="1" i="1" dirty="0" smtClean="0">
                <a:solidFill>
                  <a:schemeClr val="bg1"/>
                </a:solidFill>
              </a:rPr>
              <a:t>new self </a:t>
            </a:r>
            <a:r>
              <a:rPr lang="en-US" sz="2500" b="1" dirty="0" smtClean="0">
                <a:solidFill>
                  <a:schemeClr val="bg1"/>
                </a:solidFill>
              </a:rPr>
              <a:t>according to </a:t>
            </a:r>
            <a:r>
              <a:rPr lang="en-US" sz="2500" b="1" i="1" dirty="0" smtClean="0">
                <a:solidFill>
                  <a:schemeClr val="bg1"/>
                </a:solidFill>
              </a:rPr>
              <a:t>true knowledge, </a:t>
            </a:r>
            <a:r>
              <a:rPr lang="en-US" sz="2500" b="1" u="sng" dirty="0" smtClean="0">
                <a:solidFill>
                  <a:srgbClr val="FFFF00"/>
                </a:solidFill>
              </a:rPr>
              <a:t>vv.10-11</a:t>
            </a:r>
            <a:endParaRPr lang="en-US" sz="2500" b="1" dirty="0" smtClean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900" b="1" dirty="0" smtClean="0">
                <a:solidFill>
                  <a:schemeClr val="bg1"/>
                </a:solidFill>
              </a:rPr>
              <a:t>All of which gets us to...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en-US" sz="2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0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42" y="100626"/>
            <a:ext cx="8348740" cy="872727"/>
          </a:xfr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  <a:effectLst>
            <a:softEdge rad="76200"/>
          </a:effectLst>
        </p:spPr>
        <p:txBody>
          <a:bodyPr/>
          <a:lstStyle/>
          <a:p>
            <a:r>
              <a:rPr lang="en-US" b="1" i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“Keep Seeking the Things Above”</a:t>
            </a:r>
            <a:endParaRPr lang="en-US" b="1" i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" y="1127668"/>
            <a:ext cx="8747852" cy="6623563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sz="2500" b="1" i="1" dirty="0" smtClean="0">
                <a:solidFill>
                  <a:srgbClr val="FFFF00"/>
                </a:solidFill>
              </a:rPr>
              <a:t>“Put on a heart...” </a:t>
            </a:r>
            <a:r>
              <a:rPr lang="en-US" sz="2500" b="1" dirty="0" smtClean="0">
                <a:solidFill>
                  <a:schemeClr val="bg1"/>
                </a:solidFill>
              </a:rPr>
              <a:t>(get your </a:t>
            </a:r>
            <a:r>
              <a:rPr lang="en-US" sz="2500" b="1" i="1" dirty="0" smtClean="0">
                <a:solidFill>
                  <a:srgbClr val="FFFF00"/>
                </a:solidFill>
              </a:rPr>
              <a:t>emotions </a:t>
            </a:r>
            <a:r>
              <a:rPr lang="en-US" sz="2500" b="1" dirty="0" smtClean="0">
                <a:solidFill>
                  <a:schemeClr val="bg1"/>
                </a:solidFill>
              </a:rPr>
              <a:t>right)</a:t>
            </a:r>
            <a:endParaRPr lang="en-US" sz="2500" b="1" i="1" dirty="0" smtClean="0">
              <a:solidFill>
                <a:schemeClr val="bg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chemeClr val="bg1"/>
                </a:solidFill>
              </a:rPr>
              <a:t>Of </a:t>
            </a:r>
            <a:r>
              <a:rPr lang="en-US" sz="2500" b="1" i="1" dirty="0" smtClean="0">
                <a:solidFill>
                  <a:schemeClr val="bg1"/>
                </a:solidFill>
              </a:rPr>
              <a:t>compassion, kindness, humility, gentleness, </a:t>
            </a:r>
            <a:r>
              <a:rPr lang="en-US" sz="2500" b="1" dirty="0" smtClean="0">
                <a:solidFill>
                  <a:schemeClr val="bg1"/>
                </a:solidFill>
              </a:rPr>
              <a:t>and</a:t>
            </a:r>
            <a:r>
              <a:rPr lang="en-US" sz="2500" b="1" i="1" dirty="0" smtClean="0">
                <a:solidFill>
                  <a:schemeClr val="bg1"/>
                </a:solidFill>
              </a:rPr>
              <a:t> patience,  </a:t>
            </a:r>
            <a:r>
              <a:rPr lang="en-US" sz="2500" b="1" u="sng" dirty="0" smtClean="0">
                <a:solidFill>
                  <a:srgbClr val="FFFF00"/>
                </a:solidFill>
              </a:rPr>
              <a:t>v.12</a:t>
            </a:r>
            <a:endParaRPr lang="en-US" sz="25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chemeClr val="bg1"/>
                </a:solidFill>
              </a:rPr>
              <a:t>That allows/causes you to </a:t>
            </a:r>
            <a:r>
              <a:rPr lang="en-US" sz="2500" b="1" i="1" dirty="0" smtClean="0">
                <a:solidFill>
                  <a:schemeClr val="bg1"/>
                </a:solidFill>
              </a:rPr>
              <a:t>bear with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forgive one another</a:t>
            </a:r>
            <a:r>
              <a:rPr lang="en-US" sz="2500" b="1" dirty="0" smtClean="0">
                <a:solidFill>
                  <a:schemeClr val="bg1"/>
                </a:solidFill>
              </a:rPr>
              <a:t>, </a:t>
            </a:r>
            <a:r>
              <a:rPr lang="en-US" sz="2500" b="1" u="sng" dirty="0" smtClean="0">
                <a:solidFill>
                  <a:srgbClr val="FFFF00"/>
                </a:solidFill>
              </a:rPr>
              <a:t>v.13</a:t>
            </a:r>
            <a:endParaRPr lang="en-US" sz="2500" b="1" dirty="0">
              <a:solidFill>
                <a:srgbClr val="FFFFFF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rgbClr val="FFFFFF"/>
                </a:solidFill>
              </a:rPr>
              <a:t>And thus to truly </a:t>
            </a:r>
            <a:r>
              <a:rPr lang="en-US" sz="2500" b="1" i="1" dirty="0" smtClean="0">
                <a:solidFill>
                  <a:srgbClr val="FFFFFF"/>
                </a:solidFill>
              </a:rPr>
              <a:t>love one another, </a:t>
            </a:r>
            <a:r>
              <a:rPr lang="en-US" sz="2500" b="1" u="sng" dirty="0" smtClean="0">
                <a:solidFill>
                  <a:srgbClr val="FFFF00"/>
                </a:solidFill>
              </a:rPr>
              <a:t>v.14a</a:t>
            </a:r>
            <a:r>
              <a:rPr lang="en-US" sz="2500" b="1" dirty="0" smtClean="0">
                <a:solidFill>
                  <a:srgbClr val="FFFFFF"/>
                </a:solidFill>
              </a:rPr>
              <a:t>;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FFFF00"/>
                </a:solidFill>
              </a:rPr>
              <a:t>All of which enables</a:t>
            </a:r>
            <a:endParaRPr lang="en-US" sz="2400" b="1" dirty="0">
              <a:solidFill>
                <a:srgbClr val="FFFF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rgbClr val="FFFFFF"/>
                </a:solidFill>
              </a:rPr>
              <a:t>True </a:t>
            </a:r>
            <a:r>
              <a:rPr lang="en-US" sz="2500" b="1" i="1" dirty="0" smtClean="0">
                <a:solidFill>
                  <a:srgbClr val="FFFFFF"/>
                </a:solidFill>
              </a:rPr>
              <a:t>unity, </a:t>
            </a:r>
            <a:r>
              <a:rPr lang="en-US" sz="2500" b="1" u="sng" dirty="0" smtClean="0">
                <a:solidFill>
                  <a:srgbClr val="FFFF00"/>
                </a:solidFill>
              </a:rPr>
              <a:t>v.14b</a:t>
            </a:r>
            <a:r>
              <a:rPr lang="en-US" sz="2500" b="1" dirty="0" smtClean="0">
                <a:solidFill>
                  <a:srgbClr val="FFFFFF"/>
                </a:solidFill>
              </a:rPr>
              <a:t>; and the </a:t>
            </a:r>
            <a:r>
              <a:rPr lang="en-US" sz="2500" b="1" i="1" dirty="0" smtClean="0">
                <a:solidFill>
                  <a:srgbClr val="FFFFFF"/>
                </a:solidFill>
              </a:rPr>
              <a:t>peace of Christ</a:t>
            </a:r>
            <a:r>
              <a:rPr lang="en-US" sz="2500" b="1" dirty="0" smtClean="0">
                <a:solidFill>
                  <a:srgbClr val="FFFFFF"/>
                </a:solidFill>
              </a:rPr>
              <a:t> to </a:t>
            </a:r>
            <a:r>
              <a:rPr lang="en-US" sz="2500" b="1" i="1" dirty="0" smtClean="0">
                <a:solidFill>
                  <a:srgbClr val="FFFFFF"/>
                </a:solidFill>
              </a:rPr>
              <a:t>“rule” our hearts</a:t>
            </a:r>
            <a:r>
              <a:rPr lang="en-US" sz="2500" b="1" dirty="0" smtClean="0">
                <a:solidFill>
                  <a:srgbClr val="FFFFFF"/>
                </a:solidFill>
              </a:rPr>
              <a:t> with </a:t>
            </a:r>
            <a:r>
              <a:rPr lang="en-US" sz="2500" b="1" i="1" dirty="0" smtClean="0">
                <a:solidFill>
                  <a:srgbClr val="FFFFFF"/>
                </a:solidFill>
              </a:rPr>
              <a:t>thanksgiving, </a:t>
            </a:r>
            <a:r>
              <a:rPr lang="en-US" sz="2500" b="1" u="sng" dirty="0" smtClean="0">
                <a:solidFill>
                  <a:srgbClr val="FFFF00"/>
                </a:solidFill>
              </a:rPr>
              <a:t>v.15</a:t>
            </a:r>
            <a:endParaRPr lang="en-US" sz="2500" b="1" dirty="0" smtClean="0">
              <a:solidFill>
                <a:schemeClr val="bg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b="1" dirty="0" smtClean="0">
                <a:solidFill>
                  <a:schemeClr val="bg1"/>
                </a:solidFill>
              </a:rPr>
              <a:t>The </a:t>
            </a:r>
            <a:r>
              <a:rPr lang="en-US" sz="2500" b="1" i="1" dirty="0" smtClean="0">
                <a:solidFill>
                  <a:schemeClr val="bg1"/>
                </a:solidFill>
              </a:rPr>
              <a:t>word of Christ</a:t>
            </a:r>
            <a:r>
              <a:rPr lang="en-US" sz="2500" b="1" dirty="0" smtClean="0">
                <a:solidFill>
                  <a:schemeClr val="bg1"/>
                </a:solidFill>
              </a:rPr>
              <a:t> to </a:t>
            </a:r>
            <a:r>
              <a:rPr lang="en-US" sz="2500" b="1" i="1" dirty="0" smtClean="0">
                <a:solidFill>
                  <a:schemeClr val="bg1"/>
                </a:solidFill>
              </a:rPr>
              <a:t>“richly dwell” </a:t>
            </a:r>
            <a:r>
              <a:rPr lang="en-US" sz="2500" b="1" dirty="0" smtClean="0">
                <a:solidFill>
                  <a:schemeClr val="bg1"/>
                </a:solidFill>
              </a:rPr>
              <a:t>within us, </a:t>
            </a:r>
            <a:r>
              <a:rPr lang="en-US" sz="2500" b="1" u="sng" dirty="0" smtClean="0">
                <a:solidFill>
                  <a:srgbClr val="FFFF00"/>
                </a:solidFill>
              </a:rPr>
              <a:t>v.16a</a:t>
            </a:r>
            <a:r>
              <a:rPr lang="en-US" sz="2500" b="1" dirty="0">
                <a:solidFill>
                  <a:schemeClr val="bg1"/>
                </a:solidFill>
              </a:rPr>
              <a:t>;</a:t>
            </a:r>
            <a:r>
              <a:rPr lang="en-US" sz="2500" b="1" dirty="0" smtClean="0">
                <a:solidFill>
                  <a:schemeClr val="bg1"/>
                </a:solidFill>
              </a:rPr>
              <a:t> so that we can then </a:t>
            </a:r>
            <a:r>
              <a:rPr lang="en-US" sz="2500" b="1" i="1" dirty="0" smtClean="0">
                <a:solidFill>
                  <a:schemeClr val="bg1"/>
                </a:solidFill>
              </a:rPr>
              <a:t>teach and admonish </a:t>
            </a:r>
            <a:r>
              <a:rPr lang="en-US" sz="2500" b="1" dirty="0" smtClean="0">
                <a:solidFill>
                  <a:schemeClr val="bg1"/>
                </a:solidFill>
              </a:rPr>
              <a:t>one another with </a:t>
            </a:r>
            <a:r>
              <a:rPr lang="en-US" sz="2500" b="1" i="1" dirty="0" smtClean="0">
                <a:solidFill>
                  <a:schemeClr val="bg1"/>
                </a:solidFill>
              </a:rPr>
              <a:t>songs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thankfulness, </a:t>
            </a:r>
            <a:r>
              <a:rPr lang="en-US" sz="2500" b="1" u="sng" dirty="0" smtClean="0">
                <a:solidFill>
                  <a:srgbClr val="FFFF00"/>
                </a:solidFill>
              </a:rPr>
              <a:t>v.16b</a:t>
            </a:r>
            <a:r>
              <a:rPr lang="en-US" sz="2500" b="1" dirty="0" smtClean="0">
                <a:solidFill>
                  <a:schemeClr val="bg1"/>
                </a:solidFill>
              </a:rPr>
              <a:t>, and so that </a:t>
            </a:r>
            <a:r>
              <a:rPr lang="en-US" sz="2500" b="1" i="1" dirty="0" smtClean="0">
                <a:solidFill>
                  <a:schemeClr val="bg1"/>
                </a:solidFill>
              </a:rPr>
              <a:t>all we do </a:t>
            </a:r>
            <a:r>
              <a:rPr lang="en-US" sz="2500" b="1" dirty="0" smtClean="0">
                <a:solidFill>
                  <a:schemeClr val="bg1"/>
                </a:solidFill>
              </a:rPr>
              <a:t>is according to </a:t>
            </a:r>
            <a:r>
              <a:rPr lang="en-US" sz="2500" b="1" i="1" dirty="0" smtClean="0">
                <a:solidFill>
                  <a:schemeClr val="bg1"/>
                </a:solidFill>
              </a:rPr>
              <a:t>His authority, </a:t>
            </a:r>
            <a:r>
              <a:rPr lang="en-US" sz="2500" b="1" u="sng" dirty="0" smtClean="0">
                <a:solidFill>
                  <a:srgbClr val="FFFF00"/>
                </a:solidFill>
              </a:rPr>
              <a:t>v.17</a:t>
            </a:r>
            <a:r>
              <a:rPr lang="en-US" sz="2500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422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42" y="100626"/>
            <a:ext cx="8348740" cy="872727"/>
          </a:xfr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  <a:effectLst>
            <a:softEdge rad="76200"/>
          </a:effectLst>
        </p:spPr>
        <p:txBody>
          <a:bodyPr/>
          <a:lstStyle/>
          <a:p>
            <a:r>
              <a:rPr lang="en-US" b="1" i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“Keep Seeking the Things Above”</a:t>
            </a:r>
            <a:endParaRPr lang="en-US" b="1" i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" y="1044579"/>
            <a:ext cx="8747852" cy="57303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500" b="1" dirty="0" smtClean="0">
                <a:solidFill>
                  <a:schemeClr val="bg1"/>
                </a:solidFill>
              </a:rPr>
              <a:t>Now, I don’t know about you, but I’ve typically looked at* </a:t>
            </a:r>
            <a:r>
              <a:rPr lang="en-US" sz="2500" b="1" i="1" dirty="0" smtClean="0">
                <a:solidFill>
                  <a:srgbClr val="FFFF00"/>
                </a:solidFill>
              </a:rPr>
              <a:t>“seeking the things above” </a:t>
            </a:r>
            <a:r>
              <a:rPr lang="en-US" sz="2500" b="1" dirty="0" smtClean="0">
                <a:solidFill>
                  <a:schemeClr val="bg1"/>
                </a:solidFill>
              </a:rPr>
              <a:t>from </a:t>
            </a:r>
            <a:r>
              <a:rPr lang="en-US" sz="2500" b="1" u="sng" dirty="0" smtClean="0">
                <a:solidFill>
                  <a:srgbClr val="FFFF00"/>
                </a:solidFill>
              </a:rPr>
              <a:t>vv.1-2</a:t>
            </a:r>
            <a:r>
              <a:rPr lang="en-US" sz="2500" b="1" dirty="0" smtClean="0">
                <a:solidFill>
                  <a:schemeClr val="bg1"/>
                </a:solidFill>
              </a:rPr>
              <a:t> as </a:t>
            </a:r>
            <a:r>
              <a:rPr lang="en-US" sz="2500" b="1" dirty="0" smtClean="0">
                <a:solidFill>
                  <a:srgbClr val="FFFF00"/>
                </a:solidFill>
              </a:rPr>
              <a:t>separate</a:t>
            </a:r>
            <a:r>
              <a:rPr lang="en-US" sz="2500" b="1" dirty="0" smtClean="0">
                <a:solidFill>
                  <a:schemeClr val="bg1"/>
                </a:solidFill>
              </a:rPr>
              <a:t> from: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500" b="1" i="1" dirty="0" smtClean="0">
                <a:solidFill>
                  <a:schemeClr val="bg1"/>
                </a:solidFill>
              </a:rPr>
              <a:t>Laying off </a:t>
            </a:r>
            <a:r>
              <a:rPr lang="en-US" sz="2500" b="1" dirty="0" smtClean="0">
                <a:solidFill>
                  <a:schemeClr val="bg1"/>
                </a:solidFill>
              </a:rPr>
              <a:t>the </a:t>
            </a:r>
            <a:r>
              <a:rPr lang="en-US" sz="2500" b="1" i="1" dirty="0" smtClean="0">
                <a:solidFill>
                  <a:schemeClr val="bg1"/>
                </a:solidFill>
              </a:rPr>
              <a:t>old self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putting on </a:t>
            </a:r>
            <a:r>
              <a:rPr lang="en-US" sz="2500" b="1" dirty="0" smtClean="0">
                <a:solidFill>
                  <a:schemeClr val="bg1"/>
                </a:solidFill>
              </a:rPr>
              <a:t>the </a:t>
            </a:r>
            <a:r>
              <a:rPr lang="en-US" sz="2500" b="1" i="1" dirty="0" smtClean="0">
                <a:solidFill>
                  <a:schemeClr val="bg1"/>
                </a:solidFill>
              </a:rPr>
              <a:t>new self </a:t>
            </a:r>
            <a:r>
              <a:rPr lang="en-US" sz="2500" b="1" dirty="0" smtClean="0">
                <a:solidFill>
                  <a:schemeClr val="bg1"/>
                </a:solidFill>
              </a:rPr>
              <a:t>in Christ along with the </a:t>
            </a:r>
            <a:r>
              <a:rPr lang="en-US" sz="2500" b="1" i="1" dirty="0" smtClean="0">
                <a:solidFill>
                  <a:schemeClr val="bg1"/>
                </a:solidFill>
              </a:rPr>
              <a:t>practices </a:t>
            </a:r>
            <a:r>
              <a:rPr lang="en-US" sz="2500" b="1" dirty="0" smtClean="0">
                <a:solidFill>
                  <a:schemeClr val="bg1"/>
                </a:solidFill>
              </a:rPr>
              <a:t>of each of them, </a:t>
            </a:r>
            <a:r>
              <a:rPr lang="en-US" sz="2500" b="1" u="sng" dirty="0" smtClean="0">
                <a:solidFill>
                  <a:srgbClr val="FFFF00"/>
                </a:solidFill>
              </a:rPr>
              <a:t>vv.5-11</a:t>
            </a:r>
            <a:endParaRPr lang="en-US" sz="2500" b="1" dirty="0" smtClean="0">
              <a:solidFill>
                <a:srgbClr val="FFFF00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And as </a:t>
            </a:r>
            <a:r>
              <a:rPr lang="en-US" sz="2500" b="1" dirty="0" smtClean="0">
                <a:solidFill>
                  <a:srgbClr val="FFFF00"/>
                </a:solidFill>
              </a:rPr>
              <a:t>separate also </a:t>
            </a:r>
            <a:r>
              <a:rPr lang="en-US" sz="2500" b="1" dirty="0" smtClean="0">
                <a:solidFill>
                  <a:schemeClr val="bg1"/>
                </a:solidFill>
              </a:rPr>
              <a:t>from </a:t>
            </a:r>
            <a:r>
              <a:rPr lang="en-US" sz="2500" b="1" i="1" dirty="0" smtClean="0">
                <a:solidFill>
                  <a:schemeClr val="bg1"/>
                </a:solidFill>
              </a:rPr>
              <a:t>putting on </a:t>
            </a:r>
            <a:r>
              <a:rPr lang="en-US" sz="2500" b="1" dirty="0" smtClean="0">
                <a:solidFill>
                  <a:schemeClr val="bg1"/>
                </a:solidFill>
              </a:rPr>
              <a:t>a </a:t>
            </a:r>
            <a:r>
              <a:rPr lang="en-US" sz="2500" b="1" i="1" dirty="0" smtClean="0">
                <a:solidFill>
                  <a:schemeClr val="bg1"/>
                </a:solidFill>
              </a:rPr>
              <a:t>heart of compassion, kindness, humility, 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patience </a:t>
            </a:r>
            <a:r>
              <a:rPr lang="en-US" sz="2500" b="1" dirty="0" smtClean="0">
                <a:solidFill>
                  <a:schemeClr val="bg1"/>
                </a:solidFill>
              </a:rPr>
              <a:t>(along with the incumbent actions of such), </a:t>
            </a:r>
            <a:r>
              <a:rPr lang="en-US" sz="2500" b="1" u="sng" dirty="0" smtClean="0">
                <a:solidFill>
                  <a:srgbClr val="FFFF00"/>
                </a:solidFill>
              </a:rPr>
              <a:t>vv.12-15</a:t>
            </a:r>
            <a:endParaRPr lang="en-US" sz="2500" b="1" dirty="0" smtClean="0">
              <a:solidFill>
                <a:srgbClr val="FFFF00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And certainly as </a:t>
            </a:r>
            <a:r>
              <a:rPr lang="en-US" sz="2500" b="1" dirty="0" smtClean="0">
                <a:solidFill>
                  <a:srgbClr val="FFFF00"/>
                </a:solidFill>
              </a:rPr>
              <a:t>separate</a:t>
            </a:r>
            <a:r>
              <a:rPr lang="en-US" sz="2500" b="1" dirty="0" smtClean="0">
                <a:solidFill>
                  <a:schemeClr val="bg1"/>
                </a:solidFill>
              </a:rPr>
              <a:t> to having </a:t>
            </a:r>
            <a:r>
              <a:rPr lang="en-US" sz="2500" b="1" i="1" dirty="0" smtClean="0">
                <a:solidFill>
                  <a:schemeClr val="bg1"/>
                </a:solidFill>
              </a:rPr>
              <a:t>the word of Christ richly dwelling </a:t>
            </a:r>
            <a:r>
              <a:rPr lang="en-US" sz="2500" b="1" dirty="0" smtClean="0">
                <a:solidFill>
                  <a:schemeClr val="bg1"/>
                </a:solidFill>
              </a:rPr>
              <a:t>within us as we </a:t>
            </a:r>
            <a:r>
              <a:rPr lang="en-US" sz="2500" b="1" i="1" dirty="0" smtClean="0">
                <a:solidFill>
                  <a:schemeClr val="bg1"/>
                </a:solidFill>
              </a:rPr>
              <a:t>teach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admonish </a:t>
            </a:r>
            <a:r>
              <a:rPr lang="en-US" sz="2500" b="1" dirty="0" smtClean="0">
                <a:solidFill>
                  <a:schemeClr val="bg1"/>
                </a:solidFill>
              </a:rPr>
              <a:t>one another with </a:t>
            </a:r>
            <a:r>
              <a:rPr lang="en-US" sz="2500" b="1" i="1" dirty="0" smtClean="0">
                <a:solidFill>
                  <a:schemeClr val="bg1"/>
                </a:solidFill>
              </a:rPr>
              <a:t>singing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thankfulness, </a:t>
            </a:r>
            <a:r>
              <a:rPr lang="en-US" sz="2500" b="1" u="sng" dirty="0" smtClean="0">
                <a:solidFill>
                  <a:srgbClr val="FFFF00"/>
                </a:solidFill>
              </a:rPr>
              <a:t>vv.16-17</a:t>
            </a:r>
            <a:r>
              <a:rPr lang="en-US" sz="2500" b="1" dirty="0" smtClean="0">
                <a:solidFill>
                  <a:schemeClr val="bg1"/>
                </a:solidFill>
              </a:rPr>
              <a:t>, </a:t>
            </a:r>
            <a:r>
              <a:rPr lang="en-US" sz="2500" b="1" i="1" dirty="0" smtClean="0">
                <a:solidFill>
                  <a:schemeClr val="bg1"/>
                </a:solidFill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</a:rPr>
              <a:t>but...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By considering the historic background and context, I hope we now see </a:t>
            </a:r>
            <a:r>
              <a:rPr lang="en-US" sz="2500" b="1" i="1" dirty="0" smtClean="0">
                <a:solidFill>
                  <a:srgbClr val="FFFF00"/>
                </a:solidFill>
              </a:rPr>
              <a:t>“seeking the things above” </a:t>
            </a:r>
            <a:r>
              <a:rPr lang="en-US" sz="2500" b="1" dirty="0" smtClean="0">
                <a:solidFill>
                  <a:schemeClr val="bg1"/>
                </a:solidFill>
              </a:rPr>
              <a:t>as </a:t>
            </a:r>
            <a:r>
              <a:rPr lang="en-US" sz="2500" b="1" i="1" dirty="0" smtClean="0">
                <a:solidFill>
                  <a:srgbClr val="FFFF00"/>
                </a:solidFill>
              </a:rPr>
              <a:t>being</a:t>
            </a:r>
            <a:r>
              <a:rPr lang="en-US" sz="2500" b="1" dirty="0" smtClean="0">
                <a:solidFill>
                  <a:schemeClr val="bg1"/>
                </a:solidFill>
              </a:rPr>
              <a:t> and </a:t>
            </a:r>
            <a:r>
              <a:rPr lang="en-US" sz="2500" b="1" i="1" dirty="0" smtClean="0">
                <a:solidFill>
                  <a:srgbClr val="FFFF00"/>
                </a:solidFill>
              </a:rPr>
              <a:t>doing</a:t>
            </a:r>
            <a:r>
              <a:rPr lang="en-US" sz="2500" b="1" dirty="0" smtClean="0">
                <a:solidFill>
                  <a:srgbClr val="FFFF00"/>
                </a:solidFill>
              </a:rPr>
              <a:t> ALL OF THESE THINGS!</a:t>
            </a:r>
            <a:r>
              <a:rPr lang="en-US" sz="2500" b="1" dirty="0" smtClean="0">
                <a:solidFill>
                  <a:schemeClr val="bg1"/>
                </a:solidFill>
              </a:rPr>
              <a:t> (and </a:t>
            </a:r>
            <a:r>
              <a:rPr lang="en-US" sz="2500" b="1" dirty="0" smtClean="0">
                <a:solidFill>
                  <a:srgbClr val="FFFF00"/>
                </a:solidFill>
              </a:rPr>
              <a:t>being</a:t>
            </a:r>
            <a:r>
              <a:rPr lang="en-US" sz="2500" b="1" dirty="0" smtClean="0">
                <a:solidFill>
                  <a:schemeClr val="bg1"/>
                </a:solidFill>
              </a:rPr>
              <a:t> the </a:t>
            </a:r>
            <a:r>
              <a:rPr lang="en-US" sz="2500" b="1" i="1" dirty="0" smtClean="0">
                <a:solidFill>
                  <a:schemeClr val="bg1"/>
                </a:solidFill>
              </a:rPr>
              <a:t>wives, husbands, children, families,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servants/masters</a:t>
            </a:r>
            <a:r>
              <a:rPr lang="en-US" sz="2500" b="1" dirty="0" smtClean="0">
                <a:solidFill>
                  <a:schemeClr val="bg1"/>
                </a:solidFill>
              </a:rPr>
              <a:t> we should be, </a:t>
            </a:r>
            <a:r>
              <a:rPr lang="en-US" sz="2500" b="1" u="sng" dirty="0" smtClean="0">
                <a:solidFill>
                  <a:srgbClr val="FFFF00"/>
                </a:solidFill>
              </a:rPr>
              <a:t>cf. 3:18 </a:t>
            </a:r>
            <a:r>
              <a:rPr lang="mr-IN" sz="2500" b="1" u="sng" dirty="0" smtClean="0">
                <a:solidFill>
                  <a:srgbClr val="FFFF00"/>
                </a:solidFill>
              </a:rPr>
              <a:t>–</a:t>
            </a:r>
            <a:r>
              <a:rPr lang="en-US" sz="2500" b="1" u="sng" dirty="0" smtClean="0">
                <a:solidFill>
                  <a:srgbClr val="FFFF00"/>
                </a:solidFill>
              </a:rPr>
              <a:t> 4:6</a:t>
            </a:r>
            <a:r>
              <a:rPr lang="en-US" sz="2500" b="1" dirty="0">
                <a:solidFill>
                  <a:schemeClr val="bg1"/>
                </a:solidFill>
              </a:rPr>
              <a:t>)</a:t>
            </a:r>
            <a:endParaRPr lang="en-US" sz="25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1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042" y="100626"/>
            <a:ext cx="8348740" cy="872727"/>
          </a:xfr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  <a:effectLst>
            <a:softEdge rad="76200"/>
          </a:effectLst>
        </p:spPr>
        <p:txBody>
          <a:bodyPr/>
          <a:lstStyle/>
          <a:p>
            <a:r>
              <a:rPr lang="en-US" b="1" i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“Keep Seeking the Things Above”</a:t>
            </a:r>
            <a:endParaRPr lang="en-US" b="1" i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" y="1044579"/>
            <a:ext cx="8747852" cy="573033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500" b="1" dirty="0" smtClean="0">
                <a:solidFill>
                  <a:schemeClr val="bg1"/>
                </a:solidFill>
              </a:rPr>
              <a:t>The church at Colossae was in danger from influences of </a:t>
            </a:r>
            <a:r>
              <a:rPr lang="en-US" sz="2500" b="1" i="1" dirty="0" smtClean="0">
                <a:solidFill>
                  <a:schemeClr val="bg1"/>
                </a:solidFill>
              </a:rPr>
              <a:t>corrupt Judaism, oriental</a:t>
            </a:r>
            <a:r>
              <a:rPr lang="en-US" sz="2500" b="1" dirty="0" smtClean="0">
                <a:solidFill>
                  <a:schemeClr val="bg1"/>
                </a:solidFill>
              </a:rPr>
              <a:t> </a:t>
            </a:r>
            <a:r>
              <a:rPr lang="en-US" sz="2500" b="1" i="1" dirty="0" smtClean="0">
                <a:solidFill>
                  <a:schemeClr val="bg1"/>
                </a:solidFill>
              </a:rPr>
              <a:t>mysticism,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man-made traditions </a:t>
            </a:r>
            <a:r>
              <a:rPr lang="en-US" sz="2500" b="1" dirty="0" smtClean="0">
                <a:solidFill>
                  <a:schemeClr val="bg1"/>
                </a:solidFill>
              </a:rPr>
              <a:t>that relied on </a:t>
            </a:r>
            <a:r>
              <a:rPr lang="en-US" sz="2500" b="1" i="1" dirty="0" smtClean="0">
                <a:solidFill>
                  <a:schemeClr val="bg1"/>
                </a:solidFill>
              </a:rPr>
              <a:t>emotionalism, asceticism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abstinence </a:t>
            </a:r>
            <a:r>
              <a:rPr lang="en-US" sz="2500" b="1" dirty="0" smtClean="0">
                <a:solidFill>
                  <a:schemeClr val="bg1"/>
                </a:solidFill>
              </a:rPr>
              <a:t>from God-approved food and pleasures</a:t>
            </a:r>
            <a:r>
              <a:rPr lang="en-US" sz="2500" b="1" i="1" dirty="0" smtClean="0">
                <a:solidFill>
                  <a:schemeClr val="bg1"/>
                </a:solidFill>
              </a:rPr>
              <a:t>, angel-worship, </a:t>
            </a:r>
            <a:r>
              <a:rPr lang="en-US" sz="2500" b="1" dirty="0" smtClean="0">
                <a:solidFill>
                  <a:schemeClr val="bg1"/>
                </a:solidFill>
              </a:rPr>
              <a:t>and all sorts of rules regarding </a:t>
            </a:r>
            <a:r>
              <a:rPr lang="en-US" sz="2500" b="1" i="1" dirty="0" smtClean="0">
                <a:solidFill>
                  <a:schemeClr val="bg1"/>
                </a:solidFill>
              </a:rPr>
              <a:t>feasts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chemeClr val="bg1"/>
                </a:solidFill>
              </a:rPr>
              <a:t>festivals.  </a:t>
            </a:r>
            <a:r>
              <a:rPr lang="en-US" sz="2500" b="1" dirty="0" smtClean="0">
                <a:solidFill>
                  <a:schemeClr val="bg1"/>
                </a:solidFill>
              </a:rPr>
              <a:t>The result was </a:t>
            </a:r>
            <a:r>
              <a:rPr lang="en-US" sz="2500" b="1" i="1" dirty="0" smtClean="0">
                <a:solidFill>
                  <a:srgbClr val="FFFF00"/>
                </a:solidFill>
              </a:rPr>
              <a:t>Self-Made Religion.  </a:t>
            </a:r>
            <a:r>
              <a:rPr lang="en-US" sz="2500" b="1" dirty="0" smtClean="0">
                <a:solidFill>
                  <a:srgbClr val="FFFFFF"/>
                </a:solidFill>
              </a:rPr>
              <a:t>Do these things</a:t>
            </a:r>
            <a:r>
              <a:rPr lang="en-US" sz="2500" b="1" dirty="0" smtClean="0">
                <a:solidFill>
                  <a:srgbClr val="FFFF00"/>
                </a:solidFill>
              </a:rPr>
              <a:t> sound familiar</a:t>
            </a:r>
            <a:r>
              <a:rPr lang="en-US" sz="2500" b="1" dirty="0" smtClean="0">
                <a:solidFill>
                  <a:srgbClr val="FFFFFF"/>
                </a:solidFill>
              </a:rPr>
              <a:t>???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500" b="1" dirty="0" smtClean="0">
                <a:solidFill>
                  <a:schemeClr val="bg1"/>
                </a:solidFill>
              </a:rPr>
              <a:t>The </a:t>
            </a:r>
            <a:r>
              <a:rPr lang="en-US" sz="2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Spirit-inspired </a:t>
            </a:r>
            <a:r>
              <a:rPr lang="en-US" sz="2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answer </a:t>
            </a:r>
            <a:r>
              <a:rPr lang="en-US" sz="2500" b="1" dirty="0" smtClean="0">
                <a:solidFill>
                  <a:schemeClr val="bg1"/>
                </a:solidFill>
              </a:rPr>
              <a:t>to all of these things from Paul was: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chemeClr val="bg1"/>
                </a:solidFill>
              </a:rPr>
              <a:t> A correct view/understanding of </a:t>
            </a:r>
            <a:r>
              <a:rPr lang="en-US" sz="2500" b="1" dirty="0" smtClean="0">
                <a:solidFill>
                  <a:srgbClr val="95B3D7"/>
                </a:solidFill>
              </a:rPr>
              <a:t>the </a:t>
            </a:r>
            <a:r>
              <a:rPr lang="en-US" sz="2500" b="1" i="1" dirty="0" smtClean="0">
                <a:solidFill>
                  <a:srgbClr val="95B3D7"/>
                </a:solidFill>
              </a:rPr>
              <a:t>exalted supremacy of Christ</a:t>
            </a:r>
            <a:r>
              <a:rPr lang="en-US" sz="2500" b="1" i="1" dirty="0" smtClean="0">
                <a:solidFill>
                  <a:schemeClr val="bg1"/>
                </a:solidFill>
              </a:rPr>
              <a:t>,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rgbClr val="95B3D7"/>
                </a:solidFill>
              </a:rPr>
              <a:t>His will </a:t>
            </a:r>
            <a:r>
              <a:rPr lang="en-US" sz="2500" b="1" dirty="0" smtClean="0">
                <a:solidFill>
                  <a:schemeClr val="bg1"/>
                </a:solidFill>
              </a:rPr>
              <a:t>through </a:t>
            </a:r>
            <a:r>
              <a:rPr lang="en-US" sz="2500" b="1" i="1" dirty="0" smtClean="0">
                <a:solidFill>
                  <a:srgbClr val="95B3D7"/>
                </a:solidFill>
              </a:rPr>
              <a:t>true knowledge</a:t>
            </a:r>
            <a:r>
              <a:rPr lang="en-US" sz="2500" b="1" i="1" dirty="0" smtClean="0">
                <a:solidFill>
                  <a:schemeClr val="bg1"/>
                </a:solidFill>
              </a:rPr>
              <a:t>, </a:t>
            </a:r>
            <a:r>
              <a:rPr lang="en-US" sz="2500" b="1" u="sng" dirty="0" smtClean="0">
                <a:solidFill>
                  <a:srgbClr val="FFFF00"/>
                </a:solidFill>
              </a:rPr>
              <a:t>1:9ff</a:t>
            </a:r>
            <a:r>
              <a:rPr lang="en-US" sz="2500" b="1" dirty="0" smtClean="0">
                <a:solidFill>
                  <a:schemeClr val="bg1"/>
                </a:solidFill>
              </a:rPr>
              <a:t>; </a:t>
            </a:r>
            <a:r>
              <a:rPr lang="en-US" sz="2500" b="1" u="sng" dirty="0" smtClean="0">
                <a:solidFill>
                  <a:srgbClr val="FFFF00"/>
                </a:solidFill>
              </a:rPr>
              <a:t>2:2ff</a:t>
            </a:r>
            <a:r>
              <a:rPr lang="en-US" sz="2500" b="1" dirty="0" smtClean="0">
                <a:solidFill>
                  <a:schemeClr val="bg1"/>
                </a:solidFill>
              </a:rPr>
              <a:t>; and,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chemeClr val="bg1"/>
                </a:solidFill>
              </a:rPr>
              <a:t> </a:t>
            </a:r>
            <a:r>
              <a:rPr lang="en-US" sz="2500" b="1" i="1" dirty="0" smtClean="0">
                <a:solidFill>
                  <a:schemeClr val="bg1"/>
                </a:solidFill>
              </a:rPr>
              <a:t>Walking</a:t>
            </a:r>
            <a:r>
              <a:rPr lang="en-US" sz="2500" b="1" dirty="0" smtClean="0">
                <a:solidFill>
                  <a:schemeClr val="bg1"/>
                </a:solidFill>
              </a:rPr>
              <a:t> </a:t>
            </a:r>
            <a:r>
              <a:rPr lang="en-US" sz="2500" b="1" i="1" dirty="0" smtClean="0">
                <a:solidFill>
                  <a:srgbClr val="95B3D7"/>
                </a:solidFill>
              </a:rPr>
              <a:t>in Christ</a:t>
            </a:r>
            <a:r>
              <a:rPr lang="en-US" sz="2500" b="1" i="1" dirty="0" smtClean="0">
                <a:solidFill>
                  <a:schemeClr val="bg1"/>
                </a:solidFill>
              </a:rPr>
              <a:t>, </a:t>
            </a:r>
            <a:r>
              <a:rPr lang="en-US" sz="2500" b="1" u="sng" dirty="0" smtClean="0">
                <a:solidFill>
                  <a:srgbClr val="FFFF00"/>
                </a:solidFill>
              </a:rPr>
              <a:t>1:6-8ff</a:t>
            </a:r>
            <a:r>
              <a:rPr lang="en-US" sz="2500" b="1" dirty="0" smtClean="0">
                <a:solidFill>
                  <a:schemeClr val="bg1"/>
                </a:solidFill>
              </a:rPr>
              <a:t>; by,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chemeClr val="bg1"/>
                </a:solidFill>
              </a:rPr>
              <a:t> </a:t>
            </a:r>
            <a:r>
              <a:rPr lang="en-US" sz="2500" b="1" i="1" dirty="0" smtClean="0">
                <a:solidFill>
                  <a:srgbClr val="95B3D7"/>
                </a:solidFill>
              </a:rPr>
              <a:t>Seeking the things above </a:t>
            </a:r>
            <a:r>
              <a:rPr lang="en-US" sz="2500" b="1" dirty="0" smtClean="0">
                <a:solidFill>
                  <a:schemeClr val="bg1"/>
                </a:solidFill>
              </a:rPr>
              <a:t>(through </a:t>
            </a:r>
            <a:r>
              <a:rPr lang="en-US" sz="2500" b="1" i="1" dirty="0" smtClean="0">
                <a:solidFill>
                  <a:srgbClr val="95B3D7"/>
                </a:solidFill>
              </a:rPr>
              <a:t>thinking</a:t>
            </a:r>
            <a:r>
              <a:rPr lang="en-US" sz="2500" b="1" i="1" dirty="0" smtClean="0">
                <a:solidFill>
                  <a:schemeClr val="bg1"/>
                </a:solidFill>
              </a:rPr>
              <a:t>, </a:t>
            </a:r>
            <a:r>
              <a:rPr lang="en-US" sz="2500" b="1" i="1" dirty="0" smtClean="0">
                <a:solidFill>
                  <a:srgbClr val="95B3D7"/>
                </a:solidFill>
              </a:rPr>
              <a:t>feeling</a:t>
            </a:r>
            <a:r>
              <a:rPr lang="en-US" sz="2500" b="1" i="1" dirty="0" smtClean="0">
                <a:solidFill>
                  <a:schemeClr val="bg1"/>
                </a:solidFill>
              </a:rPr>
              <a:t>, </a:t>
            </a:r>
            <a:r>
              <a:rPr lang="en-US" sz="2500" b="1" dirty="0" smtClean="0">
                <a:solidFill>
                  <a:schemeClr val="bg1"/>
                </a:solidFill>
              </a:rPr>
              <a:t>and </a:t>
            </a:r>
            <a:r>
              <a:rPr lang="en-US" sz="2500" b="1" i="1" dirty="0" smtClean="0">
                <a:solidFill>
                  <a:srgbClr val="95B3D7"/>
                </a:solidFill>
              </a:rPr>
              <a:t>acting </a:t>
            </a:r>
            <a:r>
              <a:rPr lang="en-US" sz="2500" b="1" dirty="0" smtClean="0">
                <a:solidFill>
                  <a:schemeClr val="bg1"/>
                </a:solidFill>
              </a:rPr>
              <a:t>like </a:t>
            </a:r>
            <a:r>
              <a:rPr lang="en-US" sz="2500" b="1" i="1" dirty="0" smtClean="0">
                <a:solidFill>
                  <a:schemeClr val="bg1"/>
                </a:solidFill>
              </a:rPr>
              <a:t>the exalted Christ</a:t>
            </a:r>
            <a:r>
              <a:rPr lang="en-US" sz="2500" b="1" dirty="0" smtClean="0">
                <a:solidFill>
                  <a:schemeClr val="bg1"/>
                </a:solidFill>
              </a:rPr>
              <a:t>), </a:t>
            </a:r>
            <a:r>
              <a:rPr lang="en-US" sz="2500" b="1" u="sng" dirty="0" smtClean="0">
                <a:solidFill>
                  <a:srgbClr val="FFFF00"/>
                </a:solidFill>
              </a:rPr>
              <a:t>3:1ff</a:t>
            </a:r>
            <a:r>
              <a:rPr lang="en-US" sz="2500" b="1" dirty="0" smtClean="0">
                <a:solidFill>
                  <a:schemeClr val="bg1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500" b="1" dirty="0" smtClean="0">
                <a:solidFill>
                  <a:schemeClr val="bg1"/>
                </a:solidFill>
              </a:rPr>
              <a:t>As we are in danger from the same types of influences, our </a:t>
            </a:r>
            <a:r>
              <a:rPr lang="en-US" sz="2500" b="1" i="1" dirty="0" smtClean="0">
                <a:solidFill>
                  <a:srgbClr val="95B3D7"/>
                </a:solidFill>
              </a:rPr>
              <a:t>prescription</a:t>
            </a:r>
            <a:r>
              <a:rPr lang="en-US" sz="2500" b="1" i="1" dirty="0" smtClean="0">
                <a:solidFill>
                  <a:schemeClr val="bg1"/>
                </a:solidFill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</a:rPr>
              <a:t>ought to be the same!   </a:t>
            </a:r>
            <a:r>
              <a:rPr lang="en-US" sz="2500" b="1" dirty="0" smtClean="0">
                <a:solidFill>
                  <a:srgbClr val="FFFF00"/>
                </a:solidFill>
              </a:rPr>
              <a:t>Is it, </a:t>
            </a:r>
            <a:r>
              <a:rPr lang="en-US" sz="2500" b="1" dirty="0" smtClean="0">
                <a:solidFill>
                  <a:schemeClr val="bg1"/>
                </a:solidFill>
              </a:rPr>
              <a:t>and</a:t>
            </a:r>
            <a:r>
              <a:rPr lang="en-US" sz="2500" b="1" dirty="0" smtClean="0">
                <a:solidFill>
                  <a:srgbClr val="FFFF00"/>
                </a:solidFill>
              </a:rPr>
              <a:t> are we taking it?</a:t>
            </a:r>
          </a:p>
        </p:txBody>
      </p:sp>
    </p:spTree>
    <p:extLst>
      <p:ext uri="{BB962C8B-B14F-4D97-AF65-F5344CB8AC3E}">
        <p14:creationId xmlns:p14="http://schemas.microsoft.com/office/powerpoint/2010/main" val="263973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30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1065</Words>
  <Application>Microsoft Macintosh PowerPoint</Application>
  <PresentationFormat>On-screen Show (4:3)</PresentationFormat>
  <Paragraphs>51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“Keep Seeking the Things Above”</vt:lpstr>
      <vt:lpstr>“Keep Seeking the Things Above”</vt:lpstr>
      <vt:lpstr>“Keep Seeking the Things Above”</vt:lpstr>
      <vt:lpstr>“Keep Seeking the Things Above”</vt:lpstr>
      <vt:lpstr>“Keep Seeking the Things Above”</vt:lpstr>
      <vt:lpstr>“Keep Seeking the Things Above”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28</cp:revision>
  <dcterms:created xsi:type="dcterms:W3CDTF">2024-03-22T13:05:47Z</dcterms:created>
  <dcterms:modified xsi:type="dcterms:W3CDTF">2024-03-22T18:22:41Z</dcterms:modified>
</cp:coreProperties>
</file>