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6" r:id="rId2"/>
    <p:sldId id="258" r:id="rId3"/>
    <p:sldId id="259" r:id="rId4"/>
    <p:sldId id="260" r:id="rId5"/>
    <p:sldId id="261" r:id="rId6"/>
    <p:sldId id="262" r:id="rId7"/>
    <p:sldId id="264" r:id="rId8"/>
    <p:sldId id="263" r:id="rId9"/>
    <p:sldId id="265" r:id="rId10"/>
    <p:sldId id="267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56" d="100"/>
          <a:sy n="156" d="100"/>
        </p:scale>
        <p:origin x="-80" y="-1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A6F1B-62F4-5A44-B0B4-F634DFCE3C14}" type="datetimeFigureOut">
              <a:rPr lang="en-US" smtClean="0"/>
              <a:t>11/11/22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3D6F6-871F-1D43-870F-4D987C4991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7119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A6F1B-62F4-5A44-B0B4-F634DFCE3C14}" type="datetimeFigureOut">
              <a:rPr lang="en-US" smtClean="0"/>
              <a:t>11/11/22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3D6F6-871F-1D43-870F-4D987C4991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1966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A6F1B-62F4-5A44-B0B4-F634DFCE3C14}" type="datetimeFigureOut">
              <a:rPr lang="en-US" smtClean="0"/>
              <a:t>11/11/22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3D6F6-871F-1D43-870F-4D987C4991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80281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A6F1B-62F4-5A44-B0B4-F634DFCE3C14}" type="datetimeFigureOut">
              <a:rPr lang="en-US" smtClean="0"/>
              <a:t>11/11/22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3D6F6-871F-1D43-870F-4D987C4991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3789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A6F1B-62F4-5A44-B0B4-F634DFCE3C14}" type="datetimeFigureOut">
              <a:rPr lang="en-US" smtClean="0"/>
              <a:t>11/11/22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3D6F6-871F-1D43-870F-4D987C4991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783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A6F1B-62F4-5A44-B0B4-F634DFCE3C14}" type="datetimeFigureOut">
              <a:rPr lang="en-US" smtClean="0"/>
              <a:t>11/11/22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3D6F6-871F-1D43-870F-4D987C4991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7440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A6F1B-62F4-5A44-B0B4-F634DFCE3C14}" type="datetimeFigureOut">
              <a:rPr lang="en-US" smtClean="0"/>
              <a:t>11/11/22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3D6F6-871F-1D43-870F-4D987C4991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5894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A6F1B-62F4-5A44-B0B4-F634DFCE3C14}" type="datetimeFigureOut">
              <a:rPr lang="en-US" smtClean="0"/>
              <a:t>11/11/22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3D6F6-871F-1D43-870F-4D987C4991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1497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A6F1B-62F4-5A44-B0B4-F634DFCE3C14}" type="datetimeFigureOut">
              <a:rPr lang="en-US" smtClean="0"/>
              <a:t>11/11/22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3D6F6-871F-1D43-870F-4D987C4991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396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A6F1B-62F4-5A44-B0B4-F634DFCE3C14}" type="datetimeFigureOut">
              <a:rPr lang="en-US" smtClean="0"/>
              <a:t>11/11/22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3D6F6-871F-1D43-870F-4D987C4991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8098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A6F1B-62F4-5A44-B0B4-F634DFCE3C14}" type="datetimeFigureOut">
              <a:rPr lang="en-US" smtClean="0"/>
              <a:t>11/11/22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3D6F6-871F-1D43-870F-4D987C4991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5625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0A6F1B-62F4-5A44-B0B4-F634DFCE3C14}" type="datetimeFigureOut">
              <a:rPr lang="en-US" smtClean="0"/>
              <a:t>11/11/22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D3D6F6-871F-1D43-870F-4D987C4991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7386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562797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857548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" y="1"/>
            <a:ext cx="9143999" cy="1782938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sz="6600" b="1" dirty="0" smtClean="0">
                <a:ln>
                  <a:solidFill>
                    <a:schemeClr val="bg1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Selecting Leaders in the Lord’s Church Part 1</a:t>
            </a:r>
            <a:endParaRPr lang="en-US" sz="6600" b="1" dirty="0">
              <a:ln>
                <a:solidFill>
                  <a:schemeClr val="bg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793003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4570" y="-1041"/>
            <a:ext cx="8229600" cy="798888"/>
          </a:xfrm>
        </p:spPr>
        <p:txBody>
          <a:bodyPr>
            <a:noAutofit/>
          </a:bodyPr>
          <a:lstStyle/>
          <a:p>
            <a:r>
              <a:rPr lang="en-US" sz="4800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Scriptural </a:t>
            </a:r>
            <a:r>
              <a:rPr lang="en-US" sz="4800" b="1" dirty="0" smtClean="0">
                <a:ln>
                  <a:solidFill>
                    <a:schemeClr val="accent6">
                      <a:lumMod val="20000"/>
                      <a:lumOff val="80000"/>
                    </a:schemeClr>
                  </a:solidFill>
                </a:ln>
                <a:solidFill>
                  <a:srgbClr val="0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Names</a:t>
            </a:r>
            <a:r>
              <a:rPr lang="en-US" sz="4800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for the Office</a:t>
            </a:r>
            <a:endParaRPr lang="en-US" sz="4800" b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2358" y="919963"/>
            <a:ext cx="8661666" cy="5698887"/>
          </a:xfrm>
          <a:solidFill>
            <a:schemeClr val="bg1">
              <a:alpha val="80000"/>
            </a:schemeClr>
          </a:solidFill>
        </p:spPr>
        <p:txBody>
          <a:bodyPr>
            <a:noAutofit/>
          </a:bodyPr>
          <a:lstStyle/>
          <a:p>
            <a:pPr marL="0" indent="0" algn="ctr">
              <a:lnSpc>
                <a:spcPct val="80000"/>
              </a:lnSpc>
              <a:spcBef>
                <a:spcPts val="0"/>
              </a:spcBef>
              <a:spcAft>
                <a:spcPts val="1800"/>
              </a:spcAft>
              <a:buNone/>
            </a:pPr>
            <a:r>
              <a:rPr lang="en-US" sz="3600" b="1" u="sng" dirty="0" smtClean="0">
                <a:solidFill>
                  <a:srgbClr val="1F497D"/>
                </a:solidFill>
              </a:rPr>
              <a:t>6</a:t>
            </a:r>
            <a:r>
              <a:rPr lang="en-US" sz="3600" b="1" dirty="0" smtClean="0">
                <a:solidFill>
                  <a:srgbClr val="1F497D"/>
                </a:solidFill>
              </a:rPr>
              <a:t> English words </a:t>
            </a:r>
            <a:r>
              <a:rPr lang="en-US" sz="3600" b="1" dirty="0" smtClean="0"/>
              <a:t>are typically translated from </a:t>
            </a:r>
            <a:r>
              <a:rPr lang="en-US" sz="3600" b="1" u="sng" dirty="0" smtClean="0">
                <a:solidFill>
                  <a:schemeClr val="tx2"/>
                </a:solidFill>
              </a:rPr>
              <a:t>3</a:t>
            </a:r>
            <a:r>
              <a:rPr lang="en-US" sz="3600" b="1" dirty="0" smtClean="0">
                <a:solidFill>
                  <a:schemeClr val="tx2"/>
                </a:solidFill>
              </a:rPr>
              <a:t> Greek words</a:t>
            </a:r>
            <a:r>
              <a:rPr lang="en-US" sz="3600" b="1" dirty="0" smtClean="0"/>
              <a:t>:</a:t>
            </a:r>
          </a:p>
          <a:p>
            <a:pPr>
              <a:lnSpc>
                <a:spcPct val="8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800" b="1" i="1" dirty="0" err="1" smtClean="0">
                <a:solidFill>
                  <a:srgbClr val="1F497D"/>
                </a:solidFill>
              </a:rPr>
              <a:t>Presbuteros</a:t>
            </a:r>
            <a:r>
              <a:rPr lang="en-US" sz="2800" b="1" i="1" dirty="0" smtClean="0">
                <a:solidFill>
                  <a:srgbClr val="1F497D"/>
                </a:solidFill>
              </a:rPr>
              <a:t>- </a:t>
            </a:r>
            <a:r>
              <a:rPr lang="en-US" sz="2800" b="1" dirty="0" smtClean="0"/>
              <a:t>one advanced in life, an </a:t>
            </a:r>
            <a:r>
              <a:rPr lang="en-US" sz="2800" b="1" i="1" dirty="0" smtClean="0">
                <a:solidFill>
                  <a:srgbClr val="1F497D"/>
                </a:solidFill>
              </a:rPr>
              <a:t>“elder,</a:t>
            </a:r>
            <a:r>
              <a:rPr lang="en-US" sz="2800" b="1" dirty="0" smtClean="0">
                <a:solidFill>
                  <a:srgbClr val="1F497D"/>
                </a:solidFill>
              </a:rPr>
              <a:t>”           </a:t>
            </a:r>
            <a:r>
              <a:rPr lang="en-US" sz="2800" b="1" u="sng" dirty="0" smtClean="0">
                <a:solidFill>
                  <a:srgbClr val="800000"/>
                </a:solidFill>
              </a:rPr>
              <a:t>Acts 14:23: 20:17</a:t>
            </a:r>
            <a:r>
              <a:rPr lang="en-US" sz="2800" b="1" dirty="0" smtClean="0"/>
              <a:t>; and </a:t>
            </a:r>
            <a:r>
              <a:rPr lang="en-US" sz="2800" b="1" dirty="0" smtClean="0">
                <a:solidFill>
                  <a:srgbClr val="1F497D"/>
                </a:solidFill>
              </a:rPr>
              <a:t>“</a:t>
            </a:r>
            <a:r>
              <a:rPr lang="en-US" sz="2800" b="1" i="1" dirty="0" smtClean="0">
                <a:solidFill>
                  <a:srgbClr val="1F497D"/>
                </a:solidFill>
              </a:rPr>
              <a:t>presbytery” </a:t>
            </a:r>
            <a:r>
              <a:rPr lang="en-US" sz="2800" b="1" dirty="0" smtClean="0"/>
              <a:t>(from </a:t>
            </a:r>
            <a:r>
              <a:rPr lang="en-US" sz="2800" b="1" i="1" dirty="0" err="1" smtClean="0"/>
              <a:t>presbyterion</a:t>
            </a:r>
            <a:r>
              <a:rPr lang="en-US" sz="2800" b="1" i="1" dirty="0" smtClean="0"/>
              <a:t>- </a:t>
            </a:r>
            <a:r>
              <a:rPr lang="en-US" sz="2800" b="1" dirty="0" smtClean="0"/>
              <a:t>a group of </a:t>
            </a:r>
            <a:r>
              <a:rPr lang="en-US" sz="2800" b="1" i="1" dirty="0" smtClean="0"/>
              <a:t>presbyters</a:t>
            </a:r>
            <a:r>
              <a:rPr lang="en-US" sz="2800" b="1" dirty="0" smtClean="0"/>
              <a:t>), </a:t>
            </a:r>
            <a:r>
              <a:rPr lang="en-US" sz="2800" b="1" u="sng" dirty="0" smtClean="0">
                <a:solidFill>
                  <a:srgbClr val="800000"/>
                </a:solidFill>
              </a:rPr>
              <a:t>1Tim.4:14</a:t>
            </a:r>
            <a:r>
              <a:rPr lang="en-US" sz="2800" b="1" dirty="0" smtClean="0">
                <a:solidFill>
                  <a:srgbClr val="800000"/>
                </a:solidFill>
              </a:rPr>
              <a:t> KJV</a:t>
            </a:r>
          </a:p>
          <a:p>
            <a:pPr>
              <a:lnSpc>
                <a:spcPct val="8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800" b="1" i="1" dirty="0" err="1" smtClean="0">
                <a:solidFill>
                  <a:srgbClr val="1F497D"/>
                </a:solidFill>
              </a:rPr>
              <a:t>Episkopos</a:t>
            </a:r>
            <a:r>
              <a:rPr lang="en-US" sz="2800" b="1" i="1" dirty="0" smtClean="0">
                <a:solidFill>
                  <a:srgbClr val="1F497D"/>
                </a:solidFill>
              </a:rPr>
              <a:t>- </a:t>
            </a:r>
            <a:r>
              <a:rPr lang="en-US" sz="2800" b="1" dirty="0" smtClean="0"/>
              <a:t>from </a:t>
            </a:r>
            <a:r>
              <a:rPr lang="en-US" sz="2800" b="1" i="1" dirty="0" err="1" smtClean="0">
                <a:solidFill>
                  <a:srgbClr val="1F497D"/>
                </a:solidFill>
              </a:rPr>
              <a:t>epi</a:t>
            </a:r>
            <a:r>
              <a:rPr lang="en-US" sz="2800" b="1" i="1" dirty="0" smtClean="0"/>
              <a:t> </a:t>
            </a:r>
            <a:r>
              <a:rPr lang="en-US" sz="2800" b="1" dirty="0" smtClean="0"/>
              <a:t>(upon, over) and </a:t>
            </a:r>
            <a:r>
              <a:rPr lang="en-US" sz="2800" b="1" i="1" dirty="0" err="1" smtClean="0">
                <a:solidFill>
                  <a:srgbClr val="1F497D"/>
                </a:solidFill>
              </a:rPr>
              <a:t>skopeo</a:t>
            </a:r>
            <a:r>
              <a:rPr lang="en-US" sz="2800" b="1" i="1" dirty="0" smtClean="0"/>
              <a:t> </a:t>
            </a:r>
            <a:r>
              <a:rPr lang="en-US" sz="2800" b="1" dirty="0" smtClean="0"/>
              <a:t>(to look at, consider); thus to </a:t>
            </a:r>
            <a:r>
              <a:rPr lang="en-US" sz="2800" b="1" i="1" dirty="0" smtClean="0"/>
              <a:t>look</a:t>
            </a:r>
            <a:r>
              <a:rPr lang="en-US" sz="2800" b="1" dirty="0"/>
              <a:t>/</a:t>
            </a:r>
            <a:r>
              <a:rPr lang="en-US" sz="2800" b="1" i="1" dirty="0" smtClean="0"/>
              <a:t>watch over; </a:t>
            </a:r>
            <a:r>
              <a:rPr lang="en-US" sz="2800" b="1" i="1" dirty="0" smtClean="0">
                <a:solidFill>
                  <a:srgbClr val="1F497D"/>
                </a:solidFill>
              </a:rPr>
              <a:t>“bishop,”     </a:t>
            </a:r>
            <a:r>
              <a:rPr lang="en-US" sz="2800" b="1" u="sng" dirty="0" smtClean="0">
                <a:solidFill>
                  <a:srgbClr val="800000"/>
                </a:solidFill>
              </a:rPr>
              <a:t>Phil.1:1</a:t>
            </a:r>
            <a:r>
              <a:rPr lang="en-US" sz="2800" b="1" dirty="0" smtClean="0">
                <a:solidFill>
                  <a:srgbClr val="800000"/>
                </a:solidFill>
              </a:rPr>
              <a:t> KJV</a:t>
            </a:r>
            <a:r>
              <a:rPr lang="en-US" sz="2800" b="1" dirty="0" smtClean="0"/>
              <a:t>; and </a:t>
            </a:r>
            <a:r>
              <a:rPr lang="en-US" sz="2800" b="1" i="1" dirty="0" smtClean="0">
                <a:solidFill>
                  <a:srgbClr val="1F497D"/>
                </a:solidFill>
              </a:rPr>
              <a:t>“overseer,” </a:t>
            </a:r>
            <a:r>
              <a:rPr lang="en-US" sz="2800" b="1" u="sng" dirty="0" smtClean="0">
                <a:solidFill>
                  <a:srgbClr val="800000"/>
                </a:solidFill>
              </a:rPr>
              <a:t>1Tim.3:1</a:t>
            </a:r>
            <a:r>
              <a:rPr lang="en-US" sz="2800" b="1" dirty="0" smtClean="0"/>
              <a:t>; and,</a:t>
            </a:r>
          </a:p>
          <a:p>
            <a:pPr>
              <a:lnSpc>
                <a:spcPct val="8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800" b="1" i="1" dirty="0" err="1" smtClean="0">
                <a:solidFill>
                  <a:srgbClr val="1F497D"/>
                </a:solidFill>
              </a:rPr>
              <a:t>Poimen</a:t>
            </a:r>
            <a:r>
              <a:rPr lang="en-US" sz="2800" b="1" i="1" dirty="0" smtClean="0">
                <a:solidFill>
                  <a:srgbClr val="1F497D"/>
                </a:solidFill>
              </a:rPr>
              <a:t>/</a:t>
            </a:r>
            <a:r>
              <a:rPr lang="en-US" sz="2800" b="1" i="1" dirty="0" err="1" smtClean="0">
                <a:solidFill>
                  <a:srgbClr val="1F497D"/>
                </a:solidFill>
              </a:rPr>
              <a:t>poimano</a:t>
            </a:r>
            <a:r>
              <a:rPr lang="en-US" sz="2800" b="1" i="1" dirty="0" smtClean="0">
                <a:solidFill>
                  <a:srgbClr val="1F497D"/>
                </a:solidFill>
              </a:rPr>
              <a:t>- </a:t>
            </a:r>
            <a:r>
              <a:rPr lang="en-US" sz="2800" b="1" dirty="0" smtClean="0"/>
              <a:t>to </a:t>
            </a:r>
            <a:r>
              <a:rPr lang="en-US" sz="2800" b="1" i="1" dirty="0" smtClean="0"/>
              <a:t>shepherd </a:t>
            </a:r>
            <a:r>
              <a:rPr lang="en-US" sz="2800" b="1" dirty="0" smtClean="0"/>
              <a:t>or </a:t>
            </a:r>
            <a:r>
              <a:rPr lang="en-US" sz="2800" b="1" i="1" dirty="0" smtClean="0"/>
              <a:t>rule, govern, </a:t>
            </a:r>
            <a:r>
              <a:rPr lang="en-US" sz="2800" b="1" dirty="0" smtClean="0"/>
              <a:t>to </a:t>
            </a:r>
            <a:r>
              <a:rPr lang="en-US" sz="2800" b="1" i="1" dirty="0" smtClean="0"/>
              <a:t>provide </a:t>
            </a:r>
            <a:r>
              <a:rPr lang="en-US" sz="2800" b="1" dirty="0" smtClean="0"/>
              <a:t>and </a:t>
            </a:r>
            <a:r>
              <a:rPr lang="en-US" sz="2800" b="1" i="1" dirty="0" smtClean="0"/>
              <a:t>care for; </a:t>
            </a:r>
            <a:r>
              <a:rPr lang="en-US" sz="2800" b="1" dirty="0"/>
              <a:t> </a:t>
            </a:r>
            <a:r>
              <a:rPr lang="en-US" sz="2800" b="1" dirty="0" smtClean="0"/>
              <a:t>a </a:t>
            </a:r>
            <a:r>
              <a:rPr lang="en-US" sz="2800" b="1" i="1" dirty="0" smtClean="0">
                <a:solidFill>
                  <a:srgbClr val="1F497D"/>
                </a:solidFill>
              </a:rPr>
              <a:t>“shepherd” </a:t>
            </a:r>
            <a:r>
              <a:rPr lang="en-US" sz="2800" b="1" dirty="0" smtClean="0"/>
              <a:t>or </a:t>
            </a:r>
            <a:r>
              <a:rPr lang="en-US" sz="2800" b="1" i="1" dirty="0" smtClean="0">
                <a:solidFill>
                  <a:srgbClr val="1F497D"/>
                </a:solidFill>
              </a:rPr>
              <a:t>“pastor,”        </a:t>
            </a:r>
            <a:r>
              <a:rPr lang="en-US" sz="2800" b="1" u="sng" dirty="0" smtClean="0">
                <a:solidFill>
                  <a:srgbClr val="800000"/>
                </a:solidFill>
              </a:rPr>
              <a:t>Eph.4:11</a:t>
            </a:r>
            <a:r>
              <a:rPr lang="en-US" sz="2800" b="1" dirty="0" smtClean="0"/>
              <a:t>; or in verb form, </a:t>
            </a:r>
            <a:r>
              <a:rPr lang="en-US" sz="2800" b="1" u="sng" dirty="0" smtClean="0">
                <a:solidFill>
                  <a:srgbClr val="800000"/>
                </a:solidFill>
              </a:rPr>
              <a:t>1Pet.5:2</a:t>
            </a:r>
            <a:endParaRPr lang="en-US" sz="2800" b="1" dirty="0" smtClean="0">
              <a:solidFill>
                <a:srgbClr val="800000"/>
              </a:solidFill>
            </a:endParaRP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2800" b="1" dirty="0" smtClean="0">
                <a:solidFill>
                  <a:srgbClr val="000000"/>
                </a:solidFill>
              </a:rPr>
              <a:t>The Holy Spirit utilized words to </a:t>
            </a:r>
            <a:r>
              <a:rPr lang="en-US" sz="2800" b="1" i="1" dirty="0" smtClean="0">
                <a:solidFill>
                  <a:srgbClr val="1F497D"/>
                </a:solidFill>
              </a:rPr>
              <a:t>name</a:t>
            </a:r>
            <a:r>
              <a:rPr lang="en-US" sz="2800" b="1" i="1" dirty="0" smtClean="0">
                <a:solidFill>
                  <a:srgbClr val="000000"/>
                </a:solidFill>
              </a:rPr>
              <a:t> </a:t>
            </a:r>
            <a:r>
              <a:rPr lang="en-US" sz="2800" b="1" dirty="0" smtClean="0">
                <a:solidFill>
                  <a:srgbClr val="000000"/>
                </a:solidFill>
              </a:rPr>
              <a:t>the office that also </a:t>
            </a:r>
            <a:r>
              <a:rPr lang="en-US" sz="2800" b="1" i="1" dirty="0" smtClean="0">
                <a:solidFill>
                  <a:srgbClr val="1F497D"/>
                </a:solidFill>
              </a:rPr>
              <a:t>describe</a:t>
            </a:r>
            <a:r>
              <a:rPr lang="en-US" sz="2800" b="1" i="1" dirty="0" smtClean="0">
                <a:solidFill>
                  <a:srgbClr val="000000"/>
                </a:solidFill>
              </a:rPr>
              <a:t> </a:t>
            </a:r>
            <a:r>
              <a:rPr lang="en-US" sz="2800" b="1" dirty="0" smtClean="0">
                <a:solidFill>
                  <a:srgbClr val="000000"/>
                </a:solidFill>
              </a:rPr>
              <a:t>the function and duties of it.  </a:t>
            </a:r>
            <a:endParaRPr lang="en-US" sz="28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50644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1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4570" y="-1041"/>
            <a:ext cx="8229600" cy="798888"/>
          </a:xfrm>
        </p:spPr>
        <p:txBody>
          <a:bodyPr>
            <a:noAutofit/>
          </a:bodyPr>
          <a:lstStyle/>
          <a:p>
            <a:r>
              <a:rPr lang="en-US" sz="4800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God’s </a:t>
            </a:r>
            <a:r>
              <a:rPr lang="en-US" sz="4800" b="1" dirty="0" smtClean="0">
                <a:ln>
                  <a:solidFill>
                    <a:schemeClr val="accent6">
                      <a:lumMod val="20000"/>
                      <a:lumOff val="80000"/>
                    </a:schemeClr>
                  </a:solidFill>
                </a:ln>
                <a:solidFill>
                  <a:srgbClr val="0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Purpose(s)</a:t>
            </a:r>
            <a:r>
              <a:rPr lang="en-US" sz="4800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for the Office</a:t>
            </a:r>
            <a:endParaRPr lang="en-US" sz="4800" b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2358" y="1147912"/>
            <a:ext cx="8661666" cy="5405802"/>
          </a:xfrm>
          <a:solidFill>
            <a:schemeClr val="bg1">
              <a:alpha val="80000"/>
            </a:schemeClr>
          </a:solidFill>
        </p:spPr>
        <p:txBody>
          <a:bodyPr>
            <a:noAutofit/>
          </a:bodyPr>
          <a:lstStyle/>
          <a:p>
            <a:pPr marL="0" indent="0" algn="ctr">
              <a:lnSpc>
                <a:spcPct val="80000"/>
              </a:lnSpc>
              <a:spcBef>
                <a:spcPts val="0"/>
              </a:spcBef>
              <a:spcAft>
                <a:spcPts val="1800"/>
              </a:spcAft>
              <a:buNone/>
            </a:pPr>
            <a:r>
              <a:rPr lang="en-US" sz="3600" b="1" dirty="0" smtClean="0"/>
              <a:t>The Words the Holy Spirit used to </a:t>
            </a:r>
            <a:r>
              <a:rPr lang="en-US" sz="3600" b="1" i="1" dirty="0" smtClean="0">
                <a:solidFill>
                  <a:srgbClr val="1F497D"/>
                </a:solidFill>
              </a:rPr>
              <a:t>name </a:t>
            </a:r>
            <a:r>
              <a:rPr lang="en-US" sz="3600" b="1" dirty="0" smtClean="0">
                <a:solidFill>
                  <a:srgbClr val="000000"/>
                </a:solidFill>
              </a:rPr>
              <a:t>the</a:t>
            </a:r>
            <a:r>
              <a:rPr lang="en-US" sz="3600" b="1" dirty="0" smtClean="0">
                <a:solidFill>
                  <a:srgbClr val="1F497D"/>
                </a:solidFill>
              </a:rPr>
              <a:t> </a:t>
            </a:r>
            <a:r>
              <a:rPr lang="en-US" sz="3600" b="1" dirty="0" smtClean="0">
                <a:solidFill>
                  <a:srgbClr val="000000"/>
                </a:solidFill>
              </a:rPr>
              <a:t>office also indicate its </a:t>
            </a:r>
            <a:r>
              <a:rPr lang="en-US" sz="3600" b="1" i="1" dirty="0" smtClean="0">
                <a:solidFill>
                  <a:srgbClr val="1F497D"/>
                </a:solidFill>
              </a:rPr>
              <a:t>purpose(s)</a:t>
            </a:r>
            <a:r>
              <a:rPr lang="en-US" sz="3600" b="1" i="1" dirty="0" smtClean="0"/>
              <a:t>:</a:t>
            </a:r>
          </a:p>
          <a:p>
            <a:pPr>
              <a:lnSpc>
                <a:spcPct val="8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800" b="1" dirty="0" smtClean="0"/>
              <a:t>As those </a:t>
            </a:r>
            <a:r>
              <a:rPr lang="en-US" sz="2800" b="1" i="1" dirty="0" smtClean="0">
                <a:solidFill>
                  <a:srgbClr val="1F497D"/>
                </a:solidFill>
              </a:rPr>
              <a:t>advanced in life </a:t>
            </a:r>
            <a:r>
              <a:rPr lang="en-US" sz="2800" b="1" dirty="0" smtClean="0">
                <a:solidFill>
                  <a:srgbClr val="1F497D"/>
                </a:solidFill>
              </a:rPr>
              <a:t>(</a:t>
            </a:r>
            <a:r>
              <a:rPr lang="en-US" sz="2800" b="1" i="1" dirty="0" smtClean="0">
                <a:solidFill>
                  <a:srgbClr val="1F497D"/>
                </a:solidFill>
              </a:rPr>
              <a:t>elders</a:t>
            </a:r>
            <a:r>
              <a:rPr lang="en-US" sz="2800" b="1" dirty="0" smtClean="0">
                <a:solidFill>
                  <a:srgbClr val="1F497D"/>
                </a:solidFill>
              </a:rPr>
              <a:t>)</a:t>
            </a:r>
            <a:r>
              <a:rPr lang="en-US" sz="2800" b="1" i="1" dirty="0" smtClean="0">
                <a:solidFill>
                  <a:srgbClr val="1F497D"/>
                </a:solidFill>
              </a:rPr>
              <a:t>, </a:t>
            </a:r>
            <a:r>
              <a:rPr lang="en-US" sz="2800" b="1" dirty="0" smtClean="0">
                <a:solidFill>
                  <a:srgbClr val="000000"/>
                </a:solidFill>
              </a:rPr>
              <a:t>they are expected to use their</a:t>
            </a:r>
            <a:r>
              <a:rPr lang="en-US" sz="2800" b="1" dirty="0" smtClean="0">
                <a:solidFill>
                  <a:srgbClr val="1F497D"/>
                </a:solidFill>
              </a:rPr>
              <a:t> </a:t>
            </a:r>
            <a:r>
              <a:rPr lang="en-US" sz="2800" b="1" i="1" dirty="0" smtClean="0">
                <a:solidFill>
                  <a:srgbClr val="1F497D"/>
                </a:solidFill>
              </a:rPr>
              <a:t>experience </a:t>
            </a:r>
            <a:r>
              <a:rPr lang="en-US" sz="2800" b="1" dirty="0" smtClean="0">
                <a:solidFill>
                  <a:srgbClr val="000000"/>
                </a:solidFill>
              </a:rPr>
              <a:t>and</a:t>
            </a:r>
            <a:r>
              <a:rPr lang="en-US" sz="2800" b="1" dirty="0" smtClean="0">
                <a:solidFill>
                  <a:srgbClr val="1F497D"/>
                </a:solidFill>
              </a:rPr>
              <a:t> </a:t>
            </a:r>
            <a:r>
              <a:rPr lang="en-US" sz="2800" b="1" i="1" dirty="0" smtClean="0">
                <a:solidFill>
                  <a:srgbClr val="1F497D"/>
                </a:solidFill>
              </a:rPr>
              <a:t>wisdom </a:t>
            </a:r>
            <a:r>
              <a:rPr lang="en-US" sz="2800" b="1" dirty="0" smtClean="0">
                <a:solidFill>
                  <a:srgbClr val="000000"/>
                </a:solidFill>
              </a:rPr>
              <a:t>to</a:t>
            </a:r>
            <a:r>
              <a:rPr lang="en-US" sz="2800" b="1" dirty="0" smtClean="0">
                <a:solidFill>
                  <a:srgbClr val="1F497D"/>
                </a:solidFill>
              </a:rPr>
              <a:t> </a:t>
            </a:r>
            <a:r>
              <a:rPr lang="en-US" sz="2800" b="1" i="1" dirty="0" smtClean="0">
                <a:solidFill>
                  <a:srgbClr val="1F497D"/>
                </a:solidFill>
              </a:rPr>
              <a:t>teach, guide, </a:t>
            </a:r>
            <a:r>
              <a:rPr lang="en-US" sz="2800" b="1" dirty="0" smtClean="0">
                <a:solidFill>
                  <a:srgbClr val="000000"/>
                </a:solidFill>
              </a:rPr>
              <a:t>and be an</a:t>
            </a:r>
            <a:r>
              <a:rPr lang="en-US" sz="2800" b="1" dirty="0" smtClean="0">
                <a:solidFill>
                  <a:srgbClr val="1F497D"/>
                </a:solidFill>
              </a:rPr>
              <a:t> </a:t>
            </a:r>
            <a:r>
              <a:rPr lang="en-US" sz="2800" b="1" i="1" dirty="0" smtClean="0">
                <a:solidFill>
                  <a:srgbClr val="1F497D"/>
                </a:solidFill>
              </a:rPr>
              <a:t>example, </a:t>
            </a:r>
            <a:r>
              <a:rPr lang="en-US" sz="2800" b="1" u="sng" dirty="0" smtClean="0">
                <a:solidFill>
                  <a:srgbClr val="800000"/>
                </a:solidFill>
              </a:rPr>
              <a:t>Eph.4:11-13</a:t>
            </a:r>
            <a:r>
              <a:rPr lang="en-US" sz="2800" b="1" dirty="0" smtClean="0">
                <a:solidFill>
                  <a:srgbClr val="800000"/>
                </a:solidFill>
              </a:rPr>
              <a:t>; </a:t>
            </a:r>
            <a:r>
              <a:rPr lang="en-US" sz="2800" b="1" u="sng" dirty="0" smtClean="0">
                <a:solidFill>
                  <a:srgbClr val="800000"/>
                </a:solidFill>
              </a:rPr>
              <a:t>Titus 1:9-11; 2:2</a:t>
            </a:r>
            <a:r>
              <a:rPr lang="en-US" sz="2800" b="1" dirty="0" smtClean="0"/>
              <a:t>; </a:t>
            </a:r>
            <a:r>
              <a:rPr lang="en-US" sz="2800" b="1" u="sng" dirty="0" smtClean="0">
                <a:solidFill>
                  <a:srgbClr val="800000"/>
                </a:solidFill>
              </a:rPr>
              <a:t>1Pet.5:3</a:t>
            </a:r>
            <a:r>
              <a:rPr lang="en-US" sz="2800" b="1" dirty="0" smtClean="0"/>
              <a:t> </a:t>
            </a:r>
            <a:endParaRPr lang="en-US" sz="2800" b="1" dirty="0" smtClean="0">
              <a:solidFill>
                <a:srgbClr val="800000"/>
              </a:solidFill>
            </a:endParaRPr>
          </a:p>
          <a:p>
            <a:pPr>
              <a:lnSpc>
                <a:spcPct val="8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800" b="1" dirty="0" smtClean="0">
                <a:solidFill>
                  <a:srgbClr val="000000"/>
                </a:solidFill>
              </a:rPr>
              <a:t>As</a:t>
            </a:r>
            <a:r>
              <a:rPr lang="en-US" sz="2800" b="1" dirty="0" smtClean="0">
                <a:solidFill>
                  <a:srgbClr val="1F497D"/>
                </a:solidFill>
              </a:rPr>
              <a:t> </a:t>
            </a:r>
            <a:r>
              <a:rPr lang="en-US" sz="2800" b="1" i="1" dirty="0" smtClean="0">
                <a:solidFill>
                  <a:srgbClr val="1F497D"/>
                </a:solidFill>
              </a:rPr>
              <a:t>overseers, </a:t>
            </a:r>
            <a:r>
              <a:rPr lang="en-US" sz="2800" b="1" dirty="0" smtClean="0">
                <a:solidFill>
                  <a:srgbClr val="000000"/>
                </a:solidFill>
              </a:rPr>
              <a:t>they are expected to </a:t>
            </a:r>
            <a:r>
              <a:rPr lang="en-US" sz="2800" b="1" i="1" dirty="0" smtClean="0">
                <a:solidFill>
                  <a:srgbClr val="1F497D"/>
                </a:solidFill>
              </a:rPr>
              <a:t>see/watch over </a:t>
            </a:r>
            <a:r>
              <a:rPr lang="en-US" sz="2800" b="1" dirty="0" smtClean="0">
                <a:solidFill>
                  <a:srgbClr val="000000"/>
                </a:solidFill>
              </a:rPr>
              <a:t>and give</a:t>
            </a:r>
            <a:r>
              <a:rPr lang="en-US" sz="2800" b="1" dirty="0" smtClean="0">
                <a:solidFill>
                  <a:srgbClr val="1F497D"/>
                </a:solidFill>
              </a:rPr>
              <a:t> </a:t>
            </a:r>
            <a:r>
              <a:rPr lang="en-US" sz="2800" b="1" i="1" dirty="0" smtClean="0">
                <a:solidFill>
                  <a:srgbClr val="1F497D"/>
                </a:solidFill>
              </a:rPr>
              <a:t>careful consideration to </a:t>
            </a:r>
            <a:r>
              <a:rPr lang="en-US" sz="2800" b="1" dirty="0" smtClean="0">
                <a:solidFill>
                  <a:srgbClr val="000000"/>
                </a:solidFill>
              </a:rPr>
              <a:t>those entrusted to their charge,</a:t>
            </a:r>
            <a:r>
              <a:rPr lang="en-US" sz="2800" b="1" i="1" dirty="0" smtClean="0">
                <a:solidFill>
                  <a:srgbClr val="000000"/>
                </a:solidFill>
              </a:rPr>
              <a:t> </a:t>
            </a:r>
            <a:r>
              <a:rPr lang="en-US" sz="2800" b="1" u="sng" dirty="0" smtClean="0">
                <a:solidFill>
                  <a:srgbClr val="800000"/>
                </a:solidFill>
              </a:rPr>
              <a:t>Acts 20:28a</a:t>
            </a:r>
            <a:r>
              <a:rPr lang="en-US" sz="2800" b="1" dirty="0" smtClean="0"/>
              <a:t>; </a:t>
            </a:r>
            <a:r>
              <a:rPr lang="en-US" sz="2800" b="1" u="sng" dirty="0" smtClean="0">
                <a:solidFill>
                  <a:srgbClr val="800000"/>
                </a:solidFill>
              </a:rPr>
              <a:t>Heb.13:17</a:t>
            </a:r>
            <a:r>
              <a:rPr lang="en-US" sz="2800" b="1" dirty="0" smtClean="0"/>
              <a:t>;</a:t>
            </a:r>
            <a:r>
              <a:rPr lang="en-US" sz="2800" b="1" dirty="0" smtClean="0">
                <a:solidFill>
                  <a:srgbClr val="800000"/>
                </a:solidFill>
              </a:rPr>
              <a:t> </a:t>
            </a:r>
            <a:r>
              <a:rPr lang="en-US" sz="2800" b="1" dirty="0" smtClean="0"/>
              <a:t>and,</a:t>
            </a:r>
          </a:p>
          <a:p>
            <a:pPr>
              <a:lnSpc>
                <a:spcPct val="8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800" b="1" dirty="0" smtClean="0">
                <a:solidFill>
                  <a:srgbClr val="1F497D"/>
                </a:solidFill>
              </a:rPr>
              <a:t>As </a:t>
            </a:r>
            <a:r>
              <a:rPr lang="en-US" sz="2800" b="1" i="1" dirty="0" smtClean="0">
                <a:solidFill>
                  <a:srgbClr val="1F497D"/>
                </a:solidFill>
              </a:rPr>
              <a:t>pastors/shepherds, </a:t>
            </a:r>
            <a:r>
              <a:rPr lang="en-US" sz="2800" b="1" dirty="0" smtClean="0"/>
              <a:t>they are expected to </a:t>
            </a:r>
            <a:r>
              <a:rPr lang="en-US" sz="2800" b="1" i="1" dirty="0" smtClean="0">
                <a:solidFill>
                  <a:srgbClr val="1F497D"/>
                </a:solidFill>
              </a:rPr>
              <a:t>provide for </a:t>
            </a:r>
            <a:r>
              <a:rPr lang="en-US" sz="2800" b="1" dirty="0" smtClean="0">
                <a:solidFill>
                  <a:srgbClr val="000000"/>
                </a:solidFill>
              </a:rPr>
              <a:t>and</a:t>
            </a:r>
            <a:r>
              <a:rPr lang="en-US" sz="2800" b="1" dirty="0" smtClean="0">
                <a:solidFill>
                  <a:srgbClr val="1F497D"/>
                </a:solidFill>
              </a:rPr>
              <a:t> </a:t>
            </a:r>
            <a:r>
              <a:rPr lang="en-US" sz="2800" b="1" i="1" dirty="0" smtClean="0">
                <a:solidFill>
                  <a:srgbClr val="1F497D"/>
                </a:solidFill>
              </a:rPr>
              <a:t>protect </a:t>
            </a:r>
            <a:r>
              <a:rPr lang="en-US" sz="2800" b="1" dirty="0" smtClean="0">
                <a:solidFill>
                  <a:srgbClr val="000000"/>
                </a:solidFill>
              </a:rPr>
              <a:t>the flock,</a:t>
            </a:r>
            <a:r>
              <a:rPr lang="en-US" sz="2800" b="1" i="1" dirty="0" smtClean="0">
                <a:solidFill>
                  <a:srgbClr val="000000"/>
                </a:solidFill>
              </a:rPr>
              <a:t> </a:t>
            </a:r>
            <a:r>
              <a:rPr lang="en-US" sz="2800" b="1" u="sng" dirty="0" smtClean="0">
                <a:solidFill>
                  <a:srgbClr val="800000"/>
                </a:solidFill>
              </a:rPr>
              <a:t>Acts 20:28b</a:t>
            </a:r>
            <a:r>
              <a:rPr lang="en-US" sz="2800" b="1" dirty="0" smtClean="0"/>
              <a:t>; </a:t>
            </a:r>
            <a:r>
              <a:rPr lang="en-US" sz="2800" b="1" u="sng" dirty="0" smtClean="0">
                <a:solidFill>
                  <a:srgbClr val="800000"/>
                </a:solidFill>
              </a:rPr>
              <a:t>1Pet.5:2</a:t>
            </a:r>
            <a:r>
              <a:rPr lang="en-US" sz="2800" b="1" dirty="0" smtClean="0">
                <a:solidFill>
                  <a:srgbClr val="000000"/>
                </a:solidFill>
              </a:rPr>
              <a:t>;</a:t>
            </a:r>
            <a:r>
              <a:rPr lang="en-US" sz="2800" b="1" dirty="0" smtClean="0">
                <a:solidFill>
                  <a:srgbClr val="800000"/>
                </a:solidFill>
              </a:rPr>
              <a:t> </a:t>
            </a:r>
            <a:r>
              <a:rPr lang="en-US" sz="2800" b="1" u="sng" dirty="0" smtClean="0">
                <a:solidFill>
                  <a:srgbClr val="800000"/>
                </a:solidFill>
              </a:rPr>
              <a:t>Ps.23</a:t>
            </a:r>
            <a:r>
              <a:rPr lang="en-US" sz="2800" b="1" dirty="0" smtClean="0">
                <a:solidFill>
                  <a:srgbClr val="800000"/>
                </a:solidFill>
              </a:rPr>
              <a:t>.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2800" b="1" dirty="0" smtClean="0">
                <a:solidFill>
                  <a:srgbClr val="000000"/>
                </a:solidFill>
              </a:rPr>
              <a:t>Though not a complete list, these at least provide basic understanding to both </a:t>
            </a:r>
            <a:r>
              <a:rPr lang="en-US" sz="2800" b="1" i="1" dirty="0" smtClean="0">
                <a:solidFill>
                  <a:schemeClr val="tx2"/>
                </a:solidFill>
              </a:rPr>
              <a:t>shepherds</a:t>
            </a:r>
            <a:r>
              <a:rPr lang="en-US" sz="2800" b="1" i="1" dirty="0" smtClean="0">
                <a:solidFill>
                  <a:srgbClr val="000000"/>
                </a:solidFill>
              </a:rPr>
              <a:t> </a:t>
            </a:r>
            <a:r>
              <a:rPr lang="en-US" sz="2800" b="1" dirty="0" smtClean="0">
                <a:solidFill>
                  <a:srgbClr val="000000"/>
                </a:solidFill>
              </a:rPr>
              <a:t>and </a:t>
            </a:r>
            <a:r>
              <a:rPr lang="en-US" sz="2800" b="1" i="1" dirty="0" smtClean="0">
                <a:solidFill>
                  <a:srgbClr val="1F497D"/>
                </a:solidFill>
              </a:rPr>
              <a:t>sheep</a:t>
            </a:r>
            <a:r>
              <a:rPr lang="en-US" sz="2800" b="1" dirty="0" smtClean="0">
                <a:solidFill>
                  <a:srgbClr val="000000"/>
                </a:solidFill>
              </a:rPr>
              <a:t>.  </a:t>
            </a:r>
            <a:endParaRPr lang="en-US" sz="28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23796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4570" y="-1041"/>
            <a:ext cx="9148570" cy="798888"/>
          </a:xfrm>
        </p:spPr>
        <p:txBody>
          <a:bodyPr>
            <a:noAutofit/>
          </a:bodyPr>
          <a:lstStyle/>
          <a:p>
            <a:r>
              <a:rPr lang="en-US" sz="4600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God’s </a:t>
            </a:r>
            <a:r>
              <a:rPr lang="en-US" sz="4600" b="1" dirty="0" smtClean="0">
                <a:ln>
                  <a:solidFill>
                    <a:schemeClr val="accent6">
                      <a:lumMod val="20000"/>
                      <a:lumOff val="80000"/>
                    </a:schemeClr>
                  </a:solidFill>
                </a:ln>
                <a:solidFill>
                  <a:srgbClr val="0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Purpose</a:t>
            </a:r>
            <a:r>
              <a:rPr lang="en-US" sz="4600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for the </a:t>
            </a:r>
            <a:r>
              <a:rPr lang="en-US" sz="4600" b="1" dirty="0" smtClean="0">
                <a:ln>
                  <a:solidFill>
                    <a:schemeClr val="accent6">
                      <a:lumMod val="20000"/>
                      <a:lumOff val="80000"/>
                    </a:schemeClr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Qualifications</a:t>
            </a:r>
            <a:endParaRPr lang="en-US" sz="4600" b="1" dirty="0">
              <a:ln>
                <a:solidFill>
                  <a:schemeClr val="accent6">
                    <a:lumMod val="20000"/>
                    <a:lumOff val="80000"/>
                  </a:schemeClr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2358" y="919963"/>
            <a:ext cx="8661666" cy="5698887"/>
          </a:xfrm>
          <a:solidFill>
            <a:schemeClr val="bg1">
              <a:alpha val="80000"/>
            </a:schemeClr>
          </a:solidFill>
        </p:spPr>
        <p:txBody>
          <a:bodyPr>
            <a:noAutofit/>
          </a:bodyPr>
          <a:lstStyle/>
          <a:p>
            <a:pPr marL="0" indent="0" algn="ctr">
              <a:lnSpc>
                <a:spcPct val="80000"/>
              </a:lnSpc>
              <a:spcBef>
                <a:spcPts val="0"/>
              </a:spcBef>
              <a:spcAft>
                <a:spcPts val="1800"/>
              </a:spcAft>
              <a:buNone/>
            </a:pPr>
            <a:r>
              <a:rPr lang="en-US" sz="3600" b="1" dirty="0" smtClean="0"/>
              <a:t>Though not often considered, God’s </a:t>
            </a:r>
            <a:r>
              <a:rPr lang="en-US" sz="3600" b="1" dirty="0" smtClean="0">
                <a:solidFill>
                  <a:schemeClr val="tx2"/>
                </a:solidFill>
              </a:rPr>
              <a:t>purpose</a:t>
            </a:r>
            <a:r>
              <a:rPr lang="en-US" sz="3600" b="1" dirty="0" smtClean="0"/>
              <a:t> should be of paramount importance to us.</a:t>
            </a:r>
            <a:endParaRPr lang="en-US" sz="3600" b="1" i="1" dirty="0" smtClean="0"/>
          </a:p>
          <a:p>
            <a:pPr>
              <a:lnSpc>
                <a:spcPct val="8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800" b="1" dirty="0" smtClean="0"/>
              <a:t>Otherwise, we treat the qualifications as </a:t>
            </a:r>
            <a:r>
              <a:rPr lang="en-US" sz="2800" b="1" i="1" dirty="0" smtClean="0">
                <a:solidFill>
                  <a:srgbClr val="1F497D"/>
                </a:solidFill>
              </a:rPr>
              <a:t>arbitrary requirements</a:t>
            </a:r>
            <a:r>
              <a:rPr lang="en-US" sz="2800" b="1" i="1" dirty="0" smtClean="0"/>
              <a:t> </a:t>
            </a:r>
            <a:r>
              <a:rPr lang="en-US" sz="2800" b="1" dirty="0" smtClean="0"/>
              <a:t>instead of being </a:t>
            </a:r>
            <a:r>
              <a:rPr lang="en-US" sz="2800" b="1" i="1" dirty="0" smtClean="0">
                <a:solidFill>
                  <a:srgbClr val="1F497D"/>
                </a:solidFill>
              </a:rPr>
              <a:t>intrinsically connected </a:t>
            </a:r>
            <a:r>
              <a:rPr lang="en-US" sz="2800" b="1" dirty="0" smtClean="0"/>
              <a:t>to the purpose, function, and duties of the office. </a:t>
            </a:r>
            <a:endParaRPr lang="en-US" sz="2800" b="1" dirty="0" smtClean="0">
              <a:solidFill>
                <a:srgbClr val="800000"/>
              </a:solidFill>
            </a:endParaRPr>
          </a:p>
          <a:p>
            <a:pPr>
              <a:lnSpc>
                <a:spcPct val="8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800" b="1" dirty="0" smtClean="0">
                <a:solidFill>
                  <a:srgbClr val="000000"/>
                </a:solidFill>
              </a:rPr>
              <a:t>For example</a:t>
            </a:r>
            <a:r>
              <a:rPr lang="en-US" sz="2800" b="1" dirty="0" smtClean="0"/>
              <a:t>, a failure to understand </a:t>
            </a:r>
            <a:r>
              <a:rPr lang="en-US" sz="2800" b="1" dirty="0" smtClean="0">
                <a:solidFill>
                  <a:schemeClr val="tx2"/>
                </a:solidFill>
              </a:rPr>
              <a:t>God’s purpose for the Sabbath</a:t>
            </a:r>
            <a:r>
              <a:rPr lang="en-US" sz="2800" b="1" dirty="0" smtClean="0"/>
              <a:t> led religious leaders to misinterpret and misapply its requirements, </a:t>
            </a:r>
            <a:r>
              <a:rPr lang="en-US" sz="2800" b="1" u="sng" dirty="0" smtClean="0">
                <a:solidFill>
                  <a:srgbClr val="800000"/>
                </a:solidFill>
              </a:rPr>
              <a:t>Mark 2:27 </a:t>
            </a:r>
            <a:r>
              <a:rPr lang="en-US" sz="2000" b="1" u="sng" dirty="0" smtClean="0">
                <a:solidFill>
                  <a:srgbClr val="800000"/>
                </a:solidFill>
                <a:sym typeface="Wingdings"/>
              </a:rPr>
              <a:t></a:t>
            </a:r>
            <a:r>
              <a:rPr lang="en-US" sz="2800" b="1" u="sng" dirty="0" smtClean="0">
                <a:solidFill>
                  <a:srgbClr val="800000"/>
                </a:solidFill>
                <a:sym typeface="Wingdings"/>
              </a:rPr>
              <a:t> vv.23-24</a:t>
            </a:r>
            <a:r>
              <a:rPr lang="en-US" sz="2800" b="1" dirty="0" smtClean="0">
                <a:solidFill>
                  <a:srgbClr val="000000"/>
                </a:solidFill>
              </a:rPr>
              <a:t>.</a:t>
            </a:r>
            <a:r>
              <a:rPr lang="en-US" sz="2800" b="1" dirty="0" smtClean="0"/>
              <a:t> </a:t>
            </a:r>
          </a:p>
          <a:p>
            <a:pPr>
              <a:lnSpc>
                <a:spcPct val="8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800" b="1" dirty="0" smtClean="0"/>
              <a:t>The same principle applies to </a:t>
            </a:r>
            <a:r>
              <a:rPr lang="en-US" sz="2800" b="1" dirty="0" smtClean="0">
                <a:solidFill>
                  <a:srgbClr val="1F497D"/>
                </a:solidFill>
              </a:rPr>
              <a:t>the qualifications</a:t>
            </a:r>
            <a:r>
              <a:rPr lang="en-US" sz="2800" b="1" dirty="0" smtClean="0"/>
              <a:t>: Unless we understand God’s </a:t>
            </a:r>
            <a:r>
              <a:rPr lang="en-US" sz="2800" b="1" dirty="0" smtClean="0">
                <a:solidFill>
                  <a:srgbClr val="1F497D"/>
                </a:solidFill>
              </a:rPr>
              <a:t>purpose</a:t>
            </a:r>
            <a:r>
              <a:rPr lang="en-US" sz="2800" b="1" dirty="0" smtClean="0"/>
              <a:t>, we will misinterpret and misapply them.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2800" b="1" dirty="0" smtClean="0">
                <a:solidFill>
                  <a:srgbClr val="000000"/>
                </a:solidFill>
              </a:rPr>
              <a:t>So what is God’s </a:t>
            </a:r>
            <a:r>
              <a:rPr lang="en-US" sz="2800" b="1" dirty="0" smtClean="0">
                <a:solidFill>
                  <a:srgbClr val="1F497D"/>
                </a:solidFill>
              </a:rPr>
              <a:t>purpose</a:t>
            </a:r>
            <a:r>
              <a:rPr lang="en-US" sz="2800" b="1" dirty="0" smtClean="0">
                <a:solidFill>
                  <a:srgbClr val="000000"/>
                </a:solidFill>
              </a:rPr>
              <a:t> for the qualifications given in </a:t>
            </a:r>
            <a:r>
              <a:rPr lang="en-US" sz="2800" b="1" u="sng" dirty="0" smtClean="0">
                <a:solidFill>
                  <a:srgbClr val="800000"/>
                </a:solidFill>
              </a:rPr>
              <a:t>1Tim.3:2-7</a:t>
            </a:r>
            <a:r>
              <a:rPr lang="en-US" sz="2800" b="1" dirty="0" smtClean="0">
                <a:solidFill>
                  <a:srgbClr val="000000"/>
                </a:solidFill>
              </a:rPr>
              <a:t> and </a:t>
            </a:r>
            <a:r>
              <a:rPr lang="en-US" sz="2800" b="1" u="sng" dirty="0" smtClean="0">
                <a:solidFill>
                  <a:srgbClr val="800000"/>
                </a:solidFill>
              </a:rPr>
              <a:t>Titus 1:6-9</a:t>
            </a:r>
            <a:r>
              <a:rPr lang="en-US" sz="2800" b="1" dirty="0">
                <a:solidFill>
                  <a:srgbClr val="000000"/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2681102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4570" y="-1041"/>
            <a:ext cx="9148570" cy="798888"/>
          </a:xfrm>
        </p:spPr>
        <p:txBody>
          <a:bodyPr>
            <a:noAutofit/>
          </a:bodyPr>
          <a:lstStyle/>
          <a:p>
            <a:r>
              <a:rPr lang="en-US" sz="4600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God’s </a:t>
            </a:r>
            <a:r>
              <a:rPr lang="en-US" sz="4600" b="1" dirty="0" smtClean="0">
                <a:ln>
                  <a:solidFill>
                    <a:schemeClr val="accent6">
                      <a:lumMod val="20000"/>
                      <a:lumOff val="80000"/>
                    </a:schemeClr>
                  </a:solidFill>
                </a:ln>
                <a:solidFill>
                  <a:srgbClr val="0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Purpose</a:t>
            </a:r>
            <a:r>
              <a:rPr lang="en-US" sz="4600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for the </a:t>
            </a:r>
            <a:r>
              <a:rPr lang="en-US" sz="4600" b="1" dirty="0" smtClean="0">
                <a:ln>
                  <a:solidFill>
                    <a:schemeClr val="accent6">
                      <a:lumMod val="20000"/>
                      <a:lumOff val="80000"/>
                    </a:schemeClr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Qualifications</a:t>
            </a:r>
            <a:endParaRPr lang="en-US" sz="4600" b="1" dirty="0">
              <a:ln>
                <a:solidFill>
                  <a:schemeClr val="accent6">
                    <a:lumMod val="20000"/>
                    <a:lumOff val="80000"/>
                  </a:schemeClr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2358" y="919963"/>
            <a:ext cx="8661666" cy="5796582"/>
          </a:xfrm>
          <a:solidFill>
            <a:schemeClr val="bg1">
              <a:alpha val="80000"/>
            </a:schemeClr>
          </a:solidFill>
        </p:spPr>
        <p:txBody>
          <a:bodyPr>
            <a:noAutofit/>
          </a:bodyPr>
          <a:lstStyle/>
          <a:p>
            <a:pPr marL="0" indent="0" algn="ctr">
              <a:lnSpc>
                <a:spcPct val="80000"/>
              </a:lnSpc>
              <a:spcBef>
                <a:spcPts val="0"/>
              </a:spcBef>
              <a:spcAft>
                <a:spcPts val="1800"/>
              </a:spcAft>
              <a:buNone/>
            </a:pPr>
            <a:r>
              <a:rPr lang="en-US" sz="3600" b="1" dirty="0" smtClean="0"/>
              <a:t>To enable His people to </a:t>
            </a:r>
            <a:r>
              <a:rPr lang="en-US" sz="3600" b="1" i="1" dirty="0" smtClean="0">
                <a:solidFill>
                  <a:schemeClr val="tx2"/>
                </a:solidFill>
              </a:rPr>
              <a:t>identify</a:t>
            </a:r>
            <a:r>
              <a:rPr lang="en-US" sz="3600" b="1" i="1" dirty="0" smtClean="0"/>
              <a:t>, </a:t>
            </a:r>
            <a:r>
              <a:rPr lang="en-US" sz="3600" b="1" i="1" dirty="0" smtClean="0">
                <a:solidFill>
                  <a:srgbClr val="1F497D"/>
                </a:solidFill>
              </a:rPr>
              <a:t>select</a:t>
            </a:r>
            <a:r>
              <a:rPr lang="en-US" sz="3600" b="1" i="1" dirty="0" smtClean="0"/>
              <a:t>, </a:t>
            </a:r>
            <a:r>
              <a:rPr lang="en-US" sz="3600" b="1" dirty="0" smtClean="0"/>
              <a:t>and </a:t>
            </a:r>
            <a:r>
              <a:rPr lang="en-US" sz="3600" b="1" i="1" dirty="0" smtClean="0">
                <a:solidFill>
                  <a:srgbClr val="1F497D"/>
                </a:solidFill>
              </a:rPr>
              <a:t>appoint </a:t>
            </a:r>
            <a:r>
              <a:rPr lang="en-US" sz="3600" b="1" i="1" dirty="0" smtClean="0">
                <a:solidFill>
                  <a:schemeClr val="tx2"/>
                </a:solidFill>
              </a:rPr>
              <a:t>capable leaders in/for their local congregations</a:t>
            </a:r>
            <a:r>
              <a:rPr lang="en-US" sz="3600" b="1" dirty="0" smtClean="0"/>
              <a:t>.</a:t>
            </a:r>
          </a:p>
          <a:p>
            <a:pPr>
              <a:lnSpc>
                <a:spcPct val="8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600" b="1" i="1" dirty="0" smtClean="0">
                <a:solidFill>
                  <a:schemeClr val="tx2"/>
                </a:solidFill>
              </a:rPr>
              <a:t>Identify</a:t>
            </a:r>
            <a:r>
              <a:rPr lang="en-US" sz="2600" b="1" i="1" dirty="0" smtClean="0"/>
              <a:t>- recognize, distinguish, detect, discover, </a:t>
            </a:r>
            <a:r>
              <a:rPr lang="en-US" sz="2600" b="1" u="sng" dirty="0" smtClean="0">
                <a:solidFill>
                  <a:srgbClr val="800000"/>
                </a:solidFill>
              </a:rPr>
              <a:t>Acts 6:3a</a:t>
            </a:r>
            <a:endParaRPr lang="en-US" sz="2600" b="1" i="1" dirty="0" smtClean="0">
              <a:solidFill>
                <a:srgbClr val="800000"/>
              </a:solidFill>
            </a:endParaRPr>
          </a:p>
          <a:p>
            <a:pPr>
              <a:lnSpc>
                <a:spcPct val="8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600" b="1" i="1" dirty="0" smtClean="0">
                <a:solidFill>
                  <a:srgbClr val="1F497D"/>
                </a:solidFill>
              </a:rPr>
              <a:t>Select</a:t>
            </a:r>
            <a:r>
              <a:rPr lang="en-US" sz="2600" b="1" i="1" dirty="0" smtClean="0"/>
              <a:t> </a:t>
            </a:r>
            <a:r>
              <a:rPr lang="en-US" sz="2600" b="1" dirty="0" smtClean="0"/>
              <a:t>and </a:t>
            </a:r>
            <a:r>
              <a:rPr lang="en-US" sz="2600" b="1" i="1" dirty="0" smtClean="0">
                <a:solidFill>
                  <a:srgbClr val="1F497D"/>
                </a:solidFill>
              </a:rPr>
              <a:t>Appoint</a:t>
            </a:r>
            <a:r>
              <a:rPr lang="en-US" sz="2600" b="1" i="1" dirty="0" smtClean="0"/>
              <a:t>- choose </a:t>
            </a:r>
            <a:r>
              <a:rPr lang="en-US" sz="2600" b="1" dirty="0" smtClean="0"/>
              <a:t>and </a:t>
            </a:r>
            <a:r>
              <a:rPr lang="en-US" sz="2600" b="1" i="1" dirty="0" smtClean="0"/>
              <a:t>charge (officially commission), </a:t>
            </a:r>
            <a:r>
              <a:rPr lang="en-US" sz="2600" b="1" u="sng" dirty="0" smtClean="0">
                <a:solidFill>
                  <a:srgbClr val="800000"/>
                </a:solidFill>
              </a:rPr>
              <a:t>Acts 6:3b</a:t>
            </a:r>
            <a:r>
              <a:rPr lang="en-US" sz="2600" b="1" dirty="0" smtClean="0"/>
              <a:t>; </a:t>
            </a:r>
            <a:r>
              <a:rPr lang="en-US" sz="2600" b="1" u="sng" dirty="0" smtClean="0">
                <a:solidFill>
                  <a:srgbClr val="800000"/>
                </a:solidFill>
              </a:rPr>
              <a:t>1Pet.5:2b-3</a:t>
            </a:r>
            <a:endParaRPr lang="en-US" sz="2600" b="1" dirty="0">
              <a:solidFill>
                <a:srgbClr val="800000"/>
              </a:solidFill>
            </a:endParaRPr>
          </a:p>
          <a:p>
            <a:pPr>
              <a:lnSpc>
                <a:spcPct val="8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600" b="1" i="1" dirty="0" smtClean="0">
                <a:solidFill>
                  <a:schemeClr val="tx2"/>
                </a:solidFill>
              </a:rPr>
              <a:t>Capable</a:t>
            </a:r>
            <a:r>
              <a:rPr lang="en-US" sz="2600" b="1" i="1" dirty="0" smtClean="0"/>
              <a:t>- qualified, competent, able to perform </a:t>
            </a:r>
            <a:r>
              <a:rPr lang="en-US" sz="2600" b="1" dirty="0" smtClean="0"/>
              <a:t>a </a:t>
            </a:r>
            <a:r>
              <a:rPr lang="en-US" sz="2600" b="1" i="1" dirty="0" smtClean="0"/>
              <a:t>specified task,</a:t>
            </a:r>
            <a:r>
              <a:rPr lang="en-US" sz="2600" b="1" dirty="0" smtClean="0"/>
              <a:t> </a:t>
            </a:r>
            <a:r>
              <a:rPr lang="en-US" sz="2600" b="1" u="sng" dirty="0" smtClean="0">
                <a:solidFill>
                  <a:srgbClr val="800000"/>
                </a:solidFill>
              </a:rPr>
              <a:t>Acts 20:28-32,35</a:t>
            </a:r>
            <a:r>
              <a:rPr lang="en-US" sz="2600" b="1" dirty="0" smtClean="0"/>
              <a:t>; </a:t>
            </a:r>
            <a:r>
              <a:rPr lang="en-US" sz="2600" b="1" u="sng" dirty="0" smtClean="0">
                <a:solidFill>
                  <a:srgbClr val="800000"/>
                </a:solidFill>
              </a:rPr>
              <a:t>Titus 1:9-13</a:t>
            </a:r>
            <a:endParaRPr lang="en-US" sz="2600" b="1" dirty="0" smtClean="0">
              <a:solidFill>
                <a:srgbClr val="800000"/>
              </a:solidFill>
            </a:endParaRPr>
          </a:p>
          <a:p>
            <a:pPr>
              <a:lnSpc>
                <a:spcPct val="8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600" b="1" i="1" dirty="0" smtClean="0">
                <a:solidFill>
                  <a:srgbClr val="1F497D"/>
                </a:solidFill>
              </a:rPr>
              <a:t>Leaders</a:t>
            </a:r>
            <a:r>
              <a:rPr lang="en-US" sz="2600" b="1" i="1" dirty="0" smtClean="0"/>
              <a:t>- </a:t>
            </a:r>
            <a:r>
              <a:rPr lang="en-US" sz="2600" b="1" dirty="0" smtClean="0"/>
              <a:t>to </a:t>
            </a:r>
            <a:r>
              <a:rPr lang="en-US" sz="2600" b="1" i="1" dirty="0" smtClean="0"/>
              <a:t>guide </a:t>
            </a:r>
            <a:r>
              <a:rPr lang="en-US" sz="2600" b="1" dirty="0" smtClean="0"/>
              <a:t>(educationally and correctively)</a:t>
            </a:r>
            <a:r>
              <a:rPr lang="en-US" sz="2600" b="1" i="1" dirty="0" smtClean="0"/>
              <a:t>, provide, </a:t>
            </a:r>
            <a:r>
              <a:rPr lang="en-US" sz="2600" b="1" dirty="0" smtClean="0"/>
              <a:t>and </a:t>
            </a:r>
            <a:r>
              <a:rPr lang="en-US" sz="2600" b="1" i="1" dirty="0" smtClean="0"/>
              <a:t>protect </a:t>
            </a:r>
            <a:r>
              <a:rPr lang="en-US" sz="2600" b="1" dirty="0" smtClean="0"/>
              <a:t>(even from themselves occasionally),           </a:t>
            </a:r>
            <a:r>
              <a:rPr lang="en-US" sz="2600" b="1" u="sng" dirty="0" smtClean="0">
                <a:solidFill>
                  <a:srgbClr val="800000"/>
                </a:solidFill>
              </a:rPr>
              <a:t>Eph.4:11-16</a:t>
            </a:r>
            <a:r>
              <a:rPr lang="en-US" sz="2600" b="1" dirty="0" smtClean="0"/>
              <a:t>; </a:t>
            </a:r>
            <a:r>
              <a:rPr lang="en-US" sz="2600" b="1" u="sng" dirty="0" smtClean="0">
                <a:solidFill>
                  <a:srgbClr val="800000"/>
                </a:solidFill>
              </a:rPr>
              <a:t>Matt.18:17</a:t>
            </a:r>
            <a:r>
              <a:rPr lang="en-US" sz="2600" b="1" dirty="0" smtClean="0"/>
              <a:t>; </a:t>
            </a:r>
            <a:r>
              <a:rPr lang="en-US" sz="2600" b="1" u="sng" dirty="0" smtClean="0">
                <a:solidFill>
                  <a:srgbClr val="800000"/>
                </a:solidFill>
              </a:rPr>
              <a:t>Ps.23</a:t>
            </a:r>
            <a:endParaRPr lang="en-US" sz="2600" b="1" dirty="0" smtClean="0">
              <a:solidFill>
                <a:srgbClr val="800000"/>
              </a:solidFill>
            </a:endParaRPr>
          </a:p>
          <a:p>
            <a:pPr>
              <a:lnSpc>
                <a:spcPct val="8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600" b="1" i="1" dirty="0" smtClean="0">
                <a:solidFill>
                  <a:srgbClr val="1F497D"/>
                </a:solidFill>
              </a:rPr>
              <a:t>Their Local Congregations</a:t>
            </a:r>
            <a:r>
              <a:rPr lang="en-US" sz="2600" b="1" i="1" dirty="0" smtClean="0"/>
              <a:t>- in </a:t>
            </a:r>
            <a:r>
              <a:rPr lang="en-US" sz="2600" b="1" dirty="0" smtClean="0"/>
              <a:t>and </a:t>
            </a:r>
            <a:r>
              <a:rPr lang="en-US" sz="2600" b="1" i="1" dirty="0" smtClean="0"/>
              <a:t>for </a:t>
            </a:r>
            <a:r>
              <a:rPr lang="en-US" sz="2600" b="1" u="sng" dirty="0" smtClean="0"/>
              <a:t>onl</a:t>
            </a:r>
            <a:r>
              <a:rPr lang="en-US" sz="2600" b="1" dirty="0" smtClean="0"/>
              <a:t>y the local flock, </a:t>
            </a:r>
            <a:r>
              <a:rPr lang="en-US" sz="2600" b="1" u="sng" dirty="0" smtClean="0">
                <a:solidFill>
                  <a:srgbClr val="800000"/>
                </a:solidFill>
              </a:rPr>
              <a:t>1Pet.5:2a</a:t>
            </a:r>
            <a:r>
              <a:rPr lang="en-US" sz="2600" b="1" dirty="0" smtClean="0">
                <a:solidFill>
                  <a:srgbClr val="800000"/>
                </a:solidFill>
              </a:rPr>
              <a:t>; </a:t>
            </a:r>
            <a:r>
              <a:rPr lang="en-US" sz="2600" b="1" u="sng" dirty="0" smtClean="0">
                <a:solidFill>
                  <a:srgbClr val="800000"/>
                </a:solidFill>
              </a:rPr>
              <a:t>Acts 14:23; 20:28</a:t>
            </a:r>
            <a:endParaRPr lang="en-US" sz="2600" b="1" dirty="0" smtClean="0">
              <a:solidFill>
                <a:srgbClr val="800000"/>
              </a:solidFill>
            </a:endParaRPr>
          </a:p>
          <a:p>
            <a:pPr>
              <a:lnSpc>
                <a:spcPct val="80000"/>
              </a:lnSpc>
              <a:spcBef>
                <a:spcPts val="0"/>
              </a:spcBef>
              <a:spcAft>
                <a:spcPts val="1800"/>
              </a:spcAft>
            </a:pPr>
            <a:endParaRPr lang="en-US" sz="2800" b="1" dirty="0" smtClean="0"/>
          </a:p>
        </p:txBody>
      </p:sp>
    </p:spTree>
    <p:extLst>
      <p:ext uri="{BB962C8B-B14F-4D97-AF65-F5344CB8AC3E}">
        <p14:creationId xmlns:p14="http://schemas.microsoft.com/office/powerpoint/2010/main" val="16237903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4570" y="-1041"/>
            <a:ext cx="9148570" cy="798888"/>
          </a:xfrm>
        </p:spPr>
        <p:txBody>
          <a:bodyPr>
            <a:noAutofit/>
          </a:bodyPr>
          <a:lstStyle/>
          <a:p>
            <a:r>
              <a:rPr lang="en-US" sz="4600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God’s </a:t>
            </a:r>
            <a:r>
              <a:rPr lang="en-US" sz="4600" b="1" dirty="0" smtClean="0">
                <a:ln>
                  <a:solidFill>
                    <a:schemeClr val="accent6">
                      <a:lumMod val="20000"/>
                      <a:lumOff val="80000"/>
                    </a:schemeClr>
                  </a:solidFill>
                </a:ln>
                <a:solidFill>
                  <a:srgbClr val="0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Purpose</a:t>
            </a:r>
            <a:r>
              <a:rPr lang="en-US" sz="4600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for the </a:t>
            </a:r>
            <a:r>
              <a:rPr lang="en-US" sz="4600" b="1" dirty="0" smtClean="0">
                <a:ln>
                  <a:solidFill>
                    <a:schemeClr val="accent6">
                      <a:lumMod val="20000"/>
                      <a:lumOff val="80000"/>
                    </a:schemeClr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Qualifications</a:t>
            </a:r>
            <a:endParaRPr lang="en-US" sz="4600" b="1" dirty="0">
              <a:ln>
                <a:solidFill>
                  <a:schemeClr val="accent6">
                    <a:lumMod val="20000"/>
                    <a:lumOff val="80000"/>
                  </a:schemeClr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2358" y="919963"/>
            <a:ext cx="8661666" cy="5698887"/>
          </a:xfrm>
          <a:solidFill>
            <a:schemeClr val="bg1">
              <a:alpha val="80000"/>
            </a:schemeClr>
          </a:solidFill>
        </p:spPr>
        <p:txBody>
          <a:bodyPr>
            <a:noAutofit/>
          </a:bodyPr>
          <a:lstStyle/>
          <a:p>
            <a:pPr marL="0" indent="0" algn="ctr">
              <a:lnSpc>
                <a:spcPct val="80000"/>
              </a:lnSpc>
              <a:spcBef>
                <a:spcPts val="0"/>
              </a:spcBef>
              <a:spcAft>
                <a:spcPts val="1800"/>
              </a:spcAft>
              <a:buNone/>
            </a:pPr>
            <a:r>
              <a:rPr lang="en-US" sz="3600" b="1" dirty="0" smtClean="0"/>
              <a:t>To enable His people to </a:t>
            </a:r>
            <a:r>
              <a:rPr lang="en-US" sz="3600" b="1" i="1" dirty="0" smtClean="0">
                <a:solidFill>
                  <a:schemeClr val="tx2"/>
                </a:solidFill>
              </a:rPr>
              <a:t>identify</a:t>
            </a:r>
            <a:r>
              <a:rPr lang="en-US" sz="3600" b="1" i="1" dirty="0" smtClean="0"/>
              <a:t>, </a:t>
            </a:r>
            <a:r>
              <a:rPr lang="en-US" sz="3600" b="1" i="1" dirty="0" smtClean="0">
                <a:solidFill>
                  <a:srgbClr val="1F497D"/>
                </a:solidFill>
              </a:rPr>
              <a:t>select</a:t>
            </a:r>
            <a:r>
              <a:rPr lang="en-US" sz="3600" b="1" i="1" dirty="0" smtClean="0"/>
              <a:t>, </a:t>
            </a:r>
            <a:r>
              <a:rPr lang="en-US" sz="3600" b="1" dirty="0" smtClean="0"/>
              <a:t>and </a:t>
            </a:r>
            <a:r>
              <a:rPr lang="en-US" sz="3600" b="1" i="1" dirty="0" smtClean="0">
                <a:solidFill>
                  <a:srgbClr val="1F497D"/>
                </a:solidFill>
              </a:rPr>
              <a:t>appoint capable leaders in/for their local congregations.</a:t>
            </a:r>
          </a:p>
          <a:p>
            <a:pPr>
              <a:lnSpc>
                <a:spcPct val="8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800" b="1" dirty="0" smtClean="0"/>
              <a:t>Initially, inspired men assisted local congregations since the revelation of God’s word was not yet completed, </a:t>
            </a:r>
            <a:r>
              <a:rPr lang="en-US" sz="2800" b="1" u="sng" dirty="0" smtClean="0">
                <a:solidFill>
                  <a:srgbClr val="800000"/>
                </a:solidFill>
              </a:rPr>
              <a:t>cf. Acts 14:23</a:t>
            </a:r>
            <a:r>
              <a:rPr lang="en-US" sz="2800" b="1" dirty="0" smtClean="0"/>
              <a:t>.</a:t>
            </a:r>
          </a:p>
          <a:p>
            <a:pPr>
              <a:lnSpc>
                <a:spcPct val="8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800" b="1" dirty="0" smtClean="0"/>
              <a:t>Note that these are </a:t>
            </a:r>
            <a:r>
              <a:rPr lang="en-US" sz="2800" b="1" i="1" u="sng" dirty="0" smtClean="0">
                <a:solidFill>
                  <a:srgbClr val="1F497D"/>
                </a:solidFill>
              </a:rPr>
              <a:t>qua</a:t>
            </a:r>
            <a:r>
              <a:rPr lang="en-US" sz="2800" b="1" i="1" dirty="0" smtClean="0">
                <a:solidFill>
                  <a:srgbClr val="1F497D"/>
                </a:solidFill>
              </a:rPr>
              <a:t>lifications</a:t>
            </a:r>
            <a:r>
              <a:rPr lang="en-US" sz="2800" b="1" i="1" dirty="0" smtClean="0"/>
              <a:t> </a:t>
            </a:r>
            <a:r>
              <a:rPr lang="en-US" sz="2800" b="1" dirty="0" smtClean="0"/>
              <a:t>rather than </a:t>
            </a:r>
            <a:r>
              <a:rPr lang="en-US" sz="2800" b="1" i="1" u="sng" dirty="0" smtClean="0">
                <a:solidFill>
                  <a:srgbClr val="800000"/>
                </a:solidFill>
              </a:rPr>
              <a:t>dis</a:t>
            </a:r>
            <a:r>
              <a:rPr lang="en-US" sz="2800" b="1" i="1" dirty="0" smtClean="0">
                <a:solidFill>
                  <a:srgbClr val="800000"/>
                </a:solidFill>
              </a:rPr>
              <a:t>qualifications</a:t>
            </a:r>
            <a:r>
              <a:rPr lang="en-US" sz="2800" b="1" i="1" dirty="0"/>
              <a:t>;</a:t>
            </a:r>
            <a:r>
              <a:rPr lang="en-US" sz="2800" b="1" i="1" dirty="0" smtClean="0"/>
              <a:t> </a:t>
            </a:r>
            <a:r>
              <a:rPr lang="en-US" sz="2800" b="1" dirty="0" smtClean="0"/>
              <a:t>they are meant to be utilized to </a:t>
            </a:r>
            <a:r>
              <a:rPr lang="en-US" sz="2800" b="1" i="1" dirty="0" smtClean="0">
                <a:solidFill>
                  <a:schemeClr val="tx2"/>
                </a:solidFill>
              </a:rPr>
              <a:t>identify, select</a:t>
            </a:r>
            <a:r>
              <a:rPr lang="en-US" sz="2800" b="1" i="1" dirty="0" smtClean="0"/>
              <a:t>, </a:t>
            </a:r>
            <a:r>
              <a:rPr lang="en-US" sz="2800" b="1" dirty="0" smtClean="0"/>
              <a:t>and </a:t>
            </a:r>
            <a:r>
              <a:rPr lang="en-US" sz="2800" b="1" i="1" dirty="0" smtClean="0">
                <a:solidFill>
                  <a:srgbClr val="1F497D"/>
                </a:solidFill>
              </a:rPr>
              <a:t>appoint </a:t>
            </a:r>
            <a:r>
              <a:rPr lang="en-US" sz="2800" b="1" dirty="0" smtClean="0">
                <a:solidFill>
                  <a:srgbClr val="1F497D"/>
                </a:solidFill>
              </a:rPr>
              <a:t>capable leaders </a:t>
            </a:r>
            <a:r>
              <a:rPr lang="en-US" sz="2800" b="1" dirty="0" smtClean="0"/>
              <a:t>rather than just to </a:t>
            </a:r>
            <a:r>
              <a:rPr lang="en-US" sz="2800" b="1" i="1" dirty="0" smtClean="0">
                <a:solidFill>
                  <a:srgbClr val="800000"/>
                </a:solidFill>
              </a:rPr>
              <a:t>eliminate</a:t>
            </a:r>
            <a:r>
              <a:rPr lang="en-US" sz="2800" b="1" i="1" dirty="0" smtClean="0"/>
              <a:t> </a:t>
            </a:r>
            <a:r>
              <a:rPr lang="en-US" sz="2800" b="1" dirty="0" smtClean="0">
                <a:solidFill>
                  <a:srgbClr val="800000"/>
                </a:solidFill>
              </a:rPr>
              <a:t>them</a:t>
            </a:r>
            <a:r>
              <a:rPr lang="en-US" sz="2800" b="1" dirty="0" smtClean="0"/>
              <a:t> </a:t>
            </a:r>
            <a:r>
              <a:rPr lang="en-US" sz="2800" dirty="0" smtClean="0"/>
              <a:t>(as is unfortunately sometimes the custom)</a:t>
            </a:r>
            <a:r>
              <a:rPr lang="en-US" sz="2800" b="1" dirty="0" smtClean="0"/>
              <a:t>, </a:t>
            </a:r>
            <a:r>
              <a:rPr lang="en-US" sz="2800" b="1" u="sng" dirty="0" smtClean="0">
                <a:solidFill>
                  <a:srgbClr val="800000"/>
                </a:solidFill>
              </a:rPr>
              <a:t>cp. 3John 9-10</a:t>
            </a:r>
            <a:r>
              <a:rPr lang="en-US" sz="2800" b="1" dirty="0" smtClean="0"/>
              <a:t>; </a:t>
            </a:r>
            <a:r>
              <a:rPr lang="en-US" sz="2800" b="1" u="sng" dirty="0" smtClean="0">
                <a:solidFill>
                  <a:srgbClr val="800000"/>
                </a:solidFill>
              </a:rPr>
              <a:t>John 11:47-48</a:t>
            </a:r>
            <a:r>
              <a:rPr lang="en-US" sz="2800" b="1" dirty="0" smtClean="0"/>
              <a:t>  </a:t>
            </a:r>
          </a:p>
          <a:p>
            <a:pPr>
              <a:lnSpc>
                <a:spcPct val="8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800" b="1" dirty="0" smtClean="0"/>
              <a:t>This is </a:t>
            </a:r>
            <a:r>
              <a:rPr lang="en-US" sz="2800" b="1" dirty="0" smtClean="0">
                <a:solidFill>
                  <a:srgbClr val="1F497D"/>
                </a:solidFill>
              </a:rPr>
              <a:t>God’s purpose </a:t>
            </a:r>
            <a:r>
              <a:rPr lang="en-US" sz="2800" b="1" dirty="0" smtClean="0"/>
              <a:t>for the qualifications, and must be both </a:t>
            </a:r>
            <a:r>
              <a:rPr lang="en-US" sz="2800" b="1" dirty="0" smtClean="0">
                <a:solidFill>
                  <a:schemeClr val="tx2"/>
                </a:solidFill>
              </a:rPr>
              <a:t>our purpose </a:t>
            </a:r>
            <a:r>
              <a:rPr lang="en-US" sz="2800" b="1" dirty="0" smtClean="0"/>
              <a:t>and </a:t>
            </a:r>
            <a:r>
              <a:rPr lang="en-US" sz="2800" b="1" dirty="0" smtClean="0">
                <a:solidFill>
                  <a:srgbClr val="1F497D"/>
                </a:solidFill>
              </a:rPr>
              <a:t>mindset</a:t>
            </a:r>
            <a:r>
              <a:rPr lang="en-US" sz="2800" b="1" dirty="0" smtClean="0"/>
              <a:t> regarding them.</a:t>
            </a:r>
          </a:p>
          <a:p>
            <a:pPr>
              <a:lnSpc>
                <a:spcPct val="80000"/>
              </a:lnSpc>
              <a:spcBef>
                <a:spcPts val="0"/>
              </a:spcBef>
              <a:spcAft>
                <a:spcPts val="1800"/>
              </a:spcAft>
            </a:pPr>
            <a:endParaRPr lang="en-US" sz="2800" b="1" dirty="0" smtClean="0"/>
          </a:p>
          <a:p>
            <a:pPr>
              <a:lnSpc>
                <a:spcPct val="80000"/>
              </a:lnSpc>
              <a:spcBef>
                <a:spcPts val="0"/>
              </a:spcBef>
              <a:spcAft>
                <a:spcPts val="1800"/>
              </a:spcAft>
            </a:pPr>
            <a:endParaRPr lang="en-US" sz="2800" b="1" dirty="0" smtClean="0"/>
          </a:p>
        </p:txBody>
      </p:sp>
    </p:spTree>
    <p:extLst>
      <p:ext uri="{BB962C8B-B14F-4D97-AF65-F5344CB8AC3E}">
        <p14:creationId xmlns:p14="http://schemas.microsoft.com/office/powerpoint/2010/main" val="29506257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4570" y="-1041"/>
            <a:ext cx="9148570" cy="798888"/>
          </a:xfrm>
        </p:spPr>
        <p:txBody>
          <a:bodyPr>
            <a:noAutofit/>
          </a:bodyPr>
          <a:lstStyle/>
          <a:p>
            <a:r>
              <a:rPr lang="en-US" sz="4600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The </a:t>
            </a:r>
            <a:r>
              <a:rPr lang="en-US" sz="4600" b="1" dirty="0" smtClean="0">
                <a:ln>
                  <a:solidFill>
                    <a:schemeClr val="accent6">
                      <a:lumMod val="20000"/>
                      <a:lumOff val="80000"/>
                    </a:schemeClr>
                  </a:solidFill>
                </a:ln>
                <a:solidFill>
                  <a:srgbClr val="0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Nature</a:t>
            </a:r>
            <a:r>
              <a:rPr lang="en-US" sz="4600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of the </a:t>
            </a:r>
            <a:r>
              <a:rPr lang="en-US" sz="4600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Qualifications</a:t>
            </a:r>
            <a:endParaRPr lang="en-US" sz="4600" b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2358" y="919963"/>
            <a:ext cx="8661666" cy="5698887"/>
          </a:xfrm>
          <a:solidFill>
            <a:schemeClr val="bg1">
              <a:alpha val="80000"/>
            </a:schemeClr>
          </a:solidFill>
        </p:spPr>
        <p:txBody>
          <a:bodyPr>
            <a:noAutofit/>
          </a:bodyPr>
          <a:lstStyle/>
          <a:p>
            <a:pPr marL="0" indent="0" algn="ctr">
              <a:lnSpc>
                <a:spcPct val="80000"/>
              </a:lnSpc>
              <a:spcBef>
                <a:spcPts val="0"/>
              </a:spcBef>
              <a:spcAft>
                <a:spcPts val="1800"/>
              </a:spcAft>
              <a:buNone/>
            </a:pPr>
            <a:r>
              <a:rPr lang="en-US" b="1" dirty="0" smtClean="0"/>
              <a:t>When you look at the lists of qualifications in </a:t>
            </a:r>
            <a:r>
              <a:rPr lang="en-US" b="1" u="sng" dirty="0" smtClean="0">
                <a:solidFill>
                  <a:srgbClr val="800000"/>
                </a:solidFill>
              </a:rPr>
              <a:t>1Tim.3:2-7</a:t>
            </a:r>
            <a:r>
              <a:rPr lang="en-US" b="1" dirty="0" smtClean="0"/>
              <a:t> and </a:t>
            </a:r>
            <a:r>
              <a:rPr lang="en-US" b="1" u="sng" dirty="0" smtClean="0">
                <a:solidFill>
                  <a:srgbClr val="800000"/>
                </a:solidFill>
              </a:rPr>
              <a:t>Titus 1:6-9</a:t>
            </a:r>
            <a:r>
              <a:rPr lang="en-US" b="1" dirty="0" smtClean="0"/>
              <a:t> you should notice that:</a:t>
            </a:r>
          </a:p>
          <a:p>
            <a:pPr>
              <a:lnSpc>
                <a:spcPct val="8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700" b="1" dirty="0" smtClean="0"/>
              <a:t>Some of them are </a:t>
            </a:r>
            <a:r>
              <a:rPr lang="en-US" sz="2700" b="1" i="1" u="sng" dirty="0" smtClean="0">
                <a:solidFill>
                  <a:schemeClr val="tx2"/>
                </a:solidFill>
              </a:rPr>
              <a:t>o</a:t>
            </a:r>
            <a:r>
              <a:rPr lang="en-US" sz="2700" b="1" i="1" dirty="0" smtClean="0">
                <a:solidFill>
                  <a:schemeClr val="tx2"/>
                </a:solidFill>
              </a:rPr>
              <a:t>bj</a:t>
            </a:r>
            <a:r>
              <a:rPr lang="en-US" sz="2700" b="1" i="1" u="sng" dirty="0" smtClean="0">
                <a:solidFill>
                  <a:schemeClr val="tx2"/>
                </a:solidFill>
              </a:rPr>
              <a:t>ectiv</a:t>
            </a:r>
            <a:r>
              <a:rPr lang="en-US" sz="2700" b="1" i="1" dirty="0" smtClean="0">
                <a:solidFill>
                  <a:schemeClr val="tx2"/>
                </a:solidFill>
              </a:rPr>
              <a:t>e: free of bias, based on facts</a:t>
            </a:r>
            <a:r>
              <a:rPr lang="en-US" sz="2700" b="1" i="1" dirty="0" smtClean="0"/>
              <a:t>, </a:t>
            </a:r>
            <a:r>
              <a:rPr lang="en-US" sz="2700" b="1" dirty="0" smtClean="0"/>
              <a:t>and</a:t>
            </a:r>
            <a:r>
              <a:rPr lang="en-US" sz="2700" b="1" i="1" dirty="0" smtClean="0"/>
              <a:t> </a:t>
            </a:r>
            <a:r>
              <a:rPr lang="en-US" sz="2700" b="1" i="1" dirty="0" smtClean="0">
                <a:solidFill>
                  <a:srgbClr val="1F497D"/>
                </a:solidFill>
              </a:rPr>
              <a:t>observable;</a:t>
            </a:r>
            <a:r>
              <a:rPr lang="en-US" sz="2700" b="1" i="1" dirty="0" smtClean="0"/>
              <a:t> </a:t>
            </a:r>
            <a:r>
              <a:rPr lang="en-US" sz="2700" b="1" dirty="0" smtClean="0"/>
              <a:t>such as </a:t>
            </a:r>
            <a:r>
              <a:rPr lang="en-US" sz="2700" b="1" i="1" dirty="0" smtClean="0">
                <a:solidFill>
                  <a:srgbClr val="1F497D"/>
                </a:solidFill>
              </a:rPr>
              <a:t>“the husband of one wife,” </a:t>
            </a:r>
            <a:r>
              <a:rPr lang="en-US" sz="2700" b="1" u="sng" dirty="0" smtClean="0">
                <a:solidFill>
                  <a:srgbClr val="800000"/>
                </a:solidFill>
              </a:rPr>
              <a:t>1Tim.3:2</a:t>
            </a:r>
            <a:r>
              <a:rPr lang="en-US" sz="2700" b="1" dirty="0" smtClean="0"/>
              <a:t>; and </a:t>
            </a:r>
            <a:r>
              <a:rPr lang="en-US" sz="2700" b="1" i="1" dirty="0" smtClean="0">
                <a:solidFill>
                  <a:srgbClr val="1F497D"/>
                </a:solidFill>
              </a:rPr>
              <a:t>“having faithful children,” </a:t>
            </a:r>
            <a:r>
              <a:rPr lang="en-US" sz="2700" b="1" u="sng" dirty="0" smtClean="0">
                <a:solidFill>
                  <a:srgbClr val="800000"/>
                </a:solidFill>
              </a:rPr>
              <a:t>Titus 1:6</a:t>
            </a:r>
            <a:r>
              <a:rPr lang="en-US" sz="2700" b="1" dirty="0" smtClean="0">
                <a:solidFill>
                  <a:srgbClr val="800000"/>
                </a:solidFill>
              </a:rPr>
              <a:t> </a:t>
            </a:r>
            <a:r>
              <a:rPr lang="en-US" sz="2700" b="1" dirty="0" smtClean="0"/>
              <a:t>(</a:t>
            </a:r>
            <a:r>
              <a:rPr lang="en-US" sz="2700" b="1" dirty="0" smtClean="0">
                <a:solidFill>
                  <a:srgbClr val="800000"/>
                </a:solidFill>
              </a:rPr>
              <a:t>KJV</a:t>
            </a:r>
            <a:r>
              <a:rPr lang="en-US" sz="2700" b="1" dirty="0" smtClean="0"/>
              <a:t>). </a:t>
            </a:r>
          </a:p>
          <a:p>
            <a:pPr>
              <a:lnSpc>
                <a:spcPct val="8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700" b="1" dirty="0" smtClean="0"/>
              <a:t>And some of them are </a:t>
            </a:r>
            <a:r>
              <a:rPr lang="en-US" sz="2700" b="1" i="1" u="sng" dirty="0" smtClean="0">
                <a:solidFill>
                  <a:schemeClr val="tx2"/>
                </a:solidFill>
              </a:rPr>
              <a:t>su</a:t>
            </a:r>
            <a:r>
              <a:rPr lang="en-US" sz="2700" b="1" i="1" dirty="0" smtClean="0">
                <a:solidFill>
                  <a:schemeClr val="tx2"/>
                </a:solidFill>
              </a:rPr>
              <a:t>bj</a:t>
            </a:r>
            <a:r>
              <a:rPr lang="en-US" sz="2700" b="1" i="1" u="sng" dirty="0" smtClean="0">
                <a:solidFill>
                  <a:schemeClr val="tx2"/>
                </a:solidFill>
              </a:rPr>
              <a:t>ectiv</a:t>
            </a:r>
            <a:r>
              <a:rPr lang="en-US" sz="2700" b="1" i="1" dirty="0" smtClean="0">
                <a:solidFill>
                  <a:schemeClr val="tx2"/>
                </a:solidFill>
              </a:rPr>
              <a:t>e: not impartial, existing by perception</a:t>
            </a:r>
            <a:r>
              <a:rPr lang="en-US" sz="2700" b="1" i="1" dirty="0" smtClean="0"/>
              <a:t>; </a:t>
            </a:r>
            <a:r>
              <a:rPr lang="en-US" sz="2700" b="1" dirty="0" smtClean="0"/>
              <a:t>like </a:t>
            </a:r>
            <a:r>
              <a:rPr lang="en-US" sz="2700" b="1" i="1" dirty="0" smtClean="0">
                <a:solidFill>
                  <a:srgbClr val="1F497D"/>
                </a:solidFill>
              </a:rPr>
              <a:t>“above reproach” </a:t>
            </a:r>
            <a:r>
              <a:rPr lang="en-US" sz="2700" b="1" dirty="0" smtClean="0"/>
              <a:t>or </a:t>
            </a:r>
            <a:r>
              <a:rPr lang="en-US" sz="2700" b="1" i="1" dirty="0" smtClean="0">
                <a:solidFill>
                  <a:srgbClr val="1F497D"/>
                </a:solidFill>
              </a:rPr>
              <a:t>“temperate,” </a:t>
            </a:r>
            <a:r>
              <a:rPr lang="en-US" sz="2700" b="1" u="sng" dirty="0" smtClean="0">
                <a:solidFill>
                  <a:srgbClr val="800000"/>
                </a:solidFill>
              </a:rPr>
              <a:t>1Tim.3:2</a:t>
            </a:r>
            <a:r>
              <a:rPr lang="en-US" sz="2700" b="1" dirty="0" smtClean="0"/>
              <a:t>.  </a:t>
            </a:r>
          </a:p>
          <a:p>
            <a:pPr>
              <a:lnSpc>
                <a:spcPct val="8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700" b="1" dirty="0" smtClean="0"/>
              <a:t>Now think: Over which ones- </a:t>
            </a:r>
            <a:r>
              <a:rPr lang="en-US" sz="2700" b="1" i="1" dirty="0" smtClean="0">
                <a:solidFill>
                  <a:srgbClr val="1F497D"/>
                </a:solidFill>
              </a:rPr>
              <a:t>objective</a:t>
            </a:r>
            <a:r>
              <a:rPr lang="en-US" sz="2700" b="1" i="1" dirty="0" smtClean="0"/>
              <a:t> </a:t>
            </a:r>
            <a:r>
              <a:rPr lang="en-US" sz="2700" b="1" dirty="0" smtClean="0"/>
              <a:t>or </a:t>
            </a:r>
            <a:r>
              <a:rPr lang="en-US" sz="2700" b="1" i="1" dirty="0" smtClean="0">
                <a:solidFill>
                  <a:srgbClr val="1F497D"/>
                </a:solidFill>
              </a:rPr>
              <a:t>subjective</a:t>
            </a:r>
            <a:r>
              <a:rPr lang="en-US" sz="2700" b="1" i="1" dirty="0" smtClean="0"/>
              <a:t>, </a:t>
            </a:r>
            <a:r>
              <a:rPr lang="en-US" sz="2700" b="1" dirty="0" smtClean="0"/>
              <a:t>do we argue, debate, and divide?</a:t>
            </a:r>
          </a:p>
          <a:p>
            <a:pPr>
              <a:lnSpc>
                <a:spcPct val="8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700" b="1" dirty="0" smtClean="0"/>
              <a:t>The </a:t>
            </a:r>
            <a:r>
              <a:rPr lang="en-US" sz="2700" b="1" i="1" dirty="0" smtClean="0">
                <a:solidFill>
                  <a:srgbClr val="1F497D"/>
                </a:solidFill>
              </a:rPr>
              <a:t>objective</a:t>
            </a:r>
            <a:r>
              <a:rPr lang="en-US" sz="2700" b="1" i="1" dirty="0" smtClean="0"/>
              <a:t> </a:t>
            </a:r>
            <a:r>
              <a:rPr lang="en-US" sz="2700" b="1" dirty="0" smtClean="0"/>
              <a:t>ones, right?  Why is this? Perhaps</a:t>
            </a:r>
            <a:r>
              <a:rPr lang="mr-IN" sz="2700" b="1" dirty="0" smtClean="0"/>
              <a:t>…</a:t>
            </a:r>
            <a:endParaRPr lang="en-US" sz="2700" b="1" dirty="0" smtClean="0"/>
          </a:p>
          <a:p>
            <a:pPr>
              <a:lnSpc>
                <a:spcPct val="8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700" b="1" dirty="0" smtClean="0"/>
              <a:t>Because it’s hard to </a:t>
            </a:r>
            <a:r>
              <a:rPr lang="en-US" sz="2700" b="1" i="1" dirty="0" smtClean="0">
                <a:solidFill>
                  <a:srgbClr val="800000"/>
                </a:solidFill>
              </a:rPr>
              <a:t>disqualify</a:t>
            </a:r>
            <a:r>
              <a:rPr lang="en-US" sz="2700" b="1" i="1" dirty="0" smtClean="0"/>
              <a:t> </a:t>
            </a:r>
            <a:r>
              <a:rPr lang="en-US" sz="2700" b="1" dirty="0" smtClean="0"/>
              <a:t>a man with </a:t>
            </a:r>
            <a:r>
              <a:rPr lang="en-US" sz="2700" b="1" i="1" dirty="0" smtClean="0">
                <a:solidFill>
                  <a:schemeClr val="tx2"/>
                </a:solidFill>
              </a:rPr>
              <a:t>subjective</a:t>
            </a:r>
            <a:r>
              <a:rPr lang="en-US" sz="2700" b="1" i="1" dirty="0" smtClean="0"/>
              <a:t> </a:t>
            </a:r>
            <a:r>
              <a:rPr lang="en-US" sz="2700" b="1" dirty="0" smtClean="0"/>
              <a:t>qualifications?  </a:t>
            </a:r>
            <a:r>
              <a:rPr lang="en-US" sz="2000" b="1" dirty="0" smtClean="0"/>
              <a:t>(This is not always the case, but sometimes it is!)</a:t>
            </a:r>
          </a:p>
          <a:p>
            <a:pPr>
              <a:lnSpc>
                <a:spcPct val="80000"/>
              </a:lnSpc>
              <a:spcBef>
                <a:spcPts val="0"/>
              </a:spcBef>
              <a:spcAft>
                <a:spcPts val="1800"/>
              </a:spcAft>
            </a:pPr>
            <a:endParaRPr lang="en-US" sz="2800" b="1" dirty="0" smtClean="0"/>
          </a:p>
          <a:p>
            <a:pPr>
              <a:lnSpc>
                <a:spcPct val="80000"/>
              </a:lnSpc>
              <a:spcBef>
                <a:spcPts val="0"/>
              </a:spcBef>
              <a:spcAft>
                <a:spcPts val="1800"/>
              </a:spcAft>
            </a:pPr>
            <a:endParaRPr lang="en-US" sz="2800" b="1" dirty="0" smtClean="0"/>
          </a:p>
        </p:txBody>
      </p:sp>
    </p:spTree>
    <p:extLst>
      <p:ext uri="{BB962C8B-B14F-4D97-AF65-F5344CB8AC3E}">
        <p14:creationId xmlns:p14="http://schemas.microsoft.com/office/powerpoint/2010/main" val="37880955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4570" y="-1041"/>
            <a:ext cx="9148570" cy="798888"/>
          </a:xfrm>
        </p:spPr>
        <p:txBody>
          <a:bodyPr>
            <a:noAutofit/>
          </a:bodyPr>
          <a:lstStyle/>
          <a:p>
            <a:r>
              <a:rPr lang="en-US" sz="4600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Conclusions for Part 1:</a:t>
            </a:r>
            <a:endParaRPr lang="en-US" sz="4600" b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2358" y="797847"/>
            <a:ext cx="8661666" cy="5934981"/>
          </a:xfrm>
          <a:solidFill>
            <a:schemeClr val="bg1">
              <a:alpha val="80000"/>
            </a:schemeClr>
          </a:solidFill>
        </p:spPr>
        <p:txBody>
          <a:bodyPr>
            <a:noAutofit/>
          </a:bodyPr>
          <a:lstStyle/>
          <a:p>
            <a:pPr marL="514350" indent="-514350">
              <a:lnSpc>
                <a:spcPct val="80000"/>
              </a:lnSpc>
              <a:spcBef>
                <a:spcPts val="0"/>
              </a:spcBef>
              <a:spcAft>
                <a:spcPts val="1800"/>
              </a:spcAft>
              <a:buFont typeface="+mj-lt"/>
              <a:buAutoNum type="arabicPeriod"/>
            </a:pPr>
            <a:r>
              <a:rPr lang="en-US" b="1" dirty="0" smtClean="0"/>
              <a:t>God desires local congregations of His people to be led by </a:t>
            </a:r>
            <a:r>
              <a:rPr lang="en-US" b="1" i="1" dirty="0" smtClean="0">
                <a:solidFill>
                  <a:schemeClr val="tx2"/>
                </a:solidFill>
              </a:rPr>
              <a:t>qualified</a:t>
            </a:r>
            <a:r>
              <a:rPr lang="en-US" b="1" i="1" dirty="0" smtClean="0"/>
              <a:t> </a:t>
            </a:r>
            <a:r>
              <a:rPr lang="en-US" b="1" dirty="0" smtClean="0"/>
              <a:t>and thus </a:t>
            </a:r>
            <a:r>
              <a:rPr lang="en-US" b="1" i="1" dirty="0" smtClean="0">
                <a:solidFill>
                  <a:srgbClr val="1F497D"/>
                </a:solidFill>
              </a:rPr>
              <a:t>capable leaders</a:t>
            </a:r>
            <a:r>
              <a:rPr lang="en-US" b="1" i="1" dirty="0" smtClean="0"/>
              <a:t>.</a:t>
            </a:r>
            <a:endParaRPr lang="en-US" b="1" dirty="0" smtClean="0"/>
          </a:p>
          <a:p>
            <a:pPr marL="514350" indent="-514350">
              <a:lnSpc>
                <a:spcPct val="80000"/>
              </a:lnSpc>
              <a:spcBef>
                <a:spcPts val="0"/>
              </a:spcBef>
              <a:spcAft>
                <a:spcPts val="1800"/>
              </a:spcAft>
              <a:buFont typeface="+mj-lt"/>
              <a:buAutoNum type="arabicPeriod"/>
            </a:pPr>
            <a:r>
              <a:rPr lang="en-US" b="1" dirty="0" smtClean="0"/>
              <a:t>He has entrusted us to </a:t>
            </a:r>
            <a:r>
              <a:rPr lang="en-US" b="1" i="1" dirty="0" smtClean="0">
                <a:solidFill>
                  <a:srgbClr val="1F497D"/>
                </a:solidFill>
              </a:rPr>
              <a:t>identify, select, app</a:t>
            </a:r>
            <a:r>
              <a:rPr lang="en-US" b="1" i="1" dirty="0" smtClean="0">
                <a:solidFill>
                  <a:schemeClr val="tx2"/>
                </a:solidFill>
              </a:rPr>
              <a:t>oint, </a:t>
            </a:r>
            <a:r>
              <a:rPr lang="en-US" b="1" dirty="0" smtClean="0"/>
              <a:t>and then </a:t>
            </a:r>
            <a:r>
              <a:rPr lang="en-US" b="1" i="1" dirty="0" smtClean="0">
                <a:solidFill>
                  <a:srgbClr val="1F497D"/>
                </a:solidFill>
              </a:rPr>
              <a:t>follow</a:t>
            </a:r>
            <a:r>
              <a:rPr lang="en-US" b="1" i="1" dirty="0" smtClean="0"/>
              <a:t> </a:t>
            </a:r>
            <a:r>
              <a:rPr lang="en-US" b="1" dirty="0" smtClean="0"/>
              <a:t>them. </a:t>
            </a:r>
          </a:p>
          <a:p>
            <a:pPr marL="514350" indent="-514350">
              <a:lnSpc>
                <a:spcPct val="80000"/>
              </a:lnSpc>
              <a:spcBef>
                <a:spcPts val="0"/>
              </a:spcBef>
              <a:spcAft>
                <a:spcPts val="1800"/>
              </a:spcAft>
              <a:buFont typeface="+mj-lt"/>
              <a:buAutoNum type="arabicPeriod"/>
            </a:pPr>
            <a:r>
              <a:rPr lang="en-US" b="1" dirty="0" smtClean="0"/>
              <a:t>He has provided us with </a:t>
            </a:r>
            <a:r>
              <a:rPr lang="en-US" b="1" i="1" dirty="0" smtClean="0">
                <a:solidFill>
                  <a:srgbClr val="1F497D"/>
                </a:solidFill>
              </a:rPr>
              <a:t>qualifications</a:t>
            </a:r>
            <a:r>
              <a:rPr lang="en-US" b="1" i="1" dirty="0" smtClean="0"/>
              <a:t> </a:t>
            </a:r>
            <a:r>
              <a:rPr lang="en-US" b="1" dirty="0" smtClean="0"/>
              <a:t>to enable His will to be done in this regard. </a:t>
            </a:r>
          </a:p>
          <a:p>
            <a:pPr marL="514350" indent="-514350">
              <a:lnSpc>
                <a:spcPct val="80000"/>
              </a:lnSpc>
              <a:spcBef>
                <a:spcPts val="0"/>
              </a:spcBef>
              <a:spcAft>
                <a:spcPts val="1800"/>
              </a:spcAft>
              <a:buFont typeface="+mj-lt"/>
              <a:buAutoNum type="arabicPeriod"/>
            </a:pPr>
            <a:r>
              <a:rPr lang="en-US" b="1" dirty="0" smtClean="0"/>
              <a:t>To carry out His will faithfully, </a:t>
            </a:r>
            <a:r>
              <a:rPr lang="en-US" b="1" dirty="0" smtClean="0">
                <a:solidFill>
                  <a:srgbClr val="1F497D"/>
                </a:solidFill>
              </a:rPr>
              <a:t>we must understand His purposes</a:t>
            </a:r>
            <a:r>
              <a:rPr lang="en-US" b="1" dirty="0" smtClean="0"/>
              <a:t> both for the </a:t>
            </a:r>
            <a:r>
              <a:rPr lang="en-US" b="1" i="1" dirty="0" smtClean="0">
                <a:solidFill>
                  <a:srgbClr val="1F497D"/>
                </a:solidFill>
              </a:rPr>
              <a:t>qualifications</a:t>
            </a:r>
            <a:r>
              <a:rPr lang="en-US" b="1" i="1" dirty="0" smtClean="0"/>
              <a:t> </a:t>
            </a:r>
            <a:r>
              <a:rPr lang="en-US" b="1" dirty="0" smtClean="0"/>
              <a:t>and the </a:t>
            </a:r>
            <a:r>
              <a:rPr lang="en-US" b="1" i="1" dirty="0" smtClean="0">
                <a:solidFill>
                  <a:srgbClr val="1F497D"/>
                </a:solidFill>
              </a:rPr>
              <a:t>proper function of the eldership</a:t>
            </a:r>
            <a:r>
              <a:rPr lang="en-US" b="1" i="1" dirty="0" smtClean="0"/>
              <a:t>.</a:t>
            </a:r>
          </a:p>
          <a:p>
            <a:pPr marL="0" indent="0" algn="ctr">
              <a:lnSpc>
                <a:spcPct val="80000"/>
              </a:lnSpc>
              <a:spcBef>
                <a:spcPts val="0"/>
              </a:spcBef>
              <a:spcAft>
                <a:spcPts val="1800"/>
              </a:spcAft>
              <a:buNone/>
            </a:pPr>
            <a:r>
              <a:rPr lang="en-US" sz="2400" b="1" dirty="0" smtClean="0"/>
              <a:t>(Next time we’ll look more at the qualifications generally, and those that tend give us the most trouble specifically.) </a:t>
            </a:r>
          </a:p>
          <a:p>
            <a:pPr>
              <a:lnSpc>
                <a:spcPct val="80000"/>
              </a:lnSpc>
              <a:spcBef>
                <a:spcPts val="0"/>
              </a:spcBef>
              <a:spcAft>
                <a:spcPts val="1800"/>
              </a:spcAft>
            </a:pPr>
            <a:endParaRPr lang="en-US" sz="2800" b="1" dirty="0" smtClean="0"/>
          </a:p>
          <a:p>
            <a:pPr>
              <a:lnSpc>
                <a:spcPct val="80000"/>
              </a:lnSpc>
              <a:spcBef>
                <a:spcPts val="0"/>
              </a:spcBef>
              <a:spcAft>
                <a:spcPts val="1800"/>
              </a:spcAft>
            </a:pPr>
            <a:endParaRPr lang="en-US" sz="2800" b="1" dirty="0" smtClean="0"/>
          </a:p>
        </p:txBody>
      </p:sp>
    </p:spTree>
    <p:extLst>
      <p:ext uri="{BB962C8B-B14F-4D97-AF65-F5344CB8AC3E}">
        <p14:creationId xmlns:p14="http://schemas.microsoft.com/office/powerpoint/2010/main" val="787481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308</TotalTime>
  <Words>1007</Words>
  <Application>Microsoft Macintosh PowerPoint</Application>
  <PresentationFormat>On-screen Show (4:3)</PresentationFormat>
  <Paragraphs>44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Selecting Leaders in the Lord’s Church Part 1</vt:lpstr>
      <vt:lpstr>Scriptural Names for the Office</vt:lpstr>
      <vt:lpstr>God’s Purpose(s) for the Office</vt:lpstr>
      <vt:lpstr>God’s Purpose for the Qualifications</vt:lpstr>
      <vt:lpstr>God’s Purpose for the Qualifications</vt:lpstr>
      <vt:lpstr>God’s Purpose for the Qualifications</vt:lpstr>
      <vt:lpstr>The Nature of the Qualifications</vt:lpstr>
      <vt:lpstr>Conclusions for Part 1:</vt:lpstr>
      <vt:lpstr>PowerPoint Presentation</vt:lpstr>
    </vt:vector>
  </TitlesOfParts>
  <Company>Southside Church of Christ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Philip Strong</dc:creator>
  <cp:lastModifiedBy>Philip Strong</cp:lastModifiedBy>
  <cp:revision>31</cp:revision>
  <dcterms:created xsi:type="dcterms:W3CDTF">2022-11-11T15:22:18Z</dcterms:created>
  <dcterms:modified xsi:type="dcterms:W3CDTF">2022-11-11T20:30:40Z</dcterms:modified>
</cp:coreProperties>
</file>