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7" r:id="rId2"/>
    <p:sldId id="256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58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62" d="100"/>
          <a:sy n="162" d="100"/>
        </p:scale>
        <p:origin x="-112" y="-11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1C52E8-30A7-454E-A603-D9457134D7B1}" type="datetimeFigureOut">
              <a:rPr lang="en-US" smtClean="0"/>
              <a:t>11/25/22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5CFEFF-C975-6445-85E3-C5BB877E77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1416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7FAE4A-1B9D-DF49-8F1B-9C404302FCEA}" type="datetimeFigureOut">
              <a:rPr lang="en-US" smtClean="0"/>
              <a:t>11/25/22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63E25E-59AA-254E-B116-CAEEAFD640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4519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*Obviously, it could be that you grew up in a congregation that didn’t have Elders; or that you didn’t have </a:t>
            </a:r>
            <a:r>
              <a:rPr lang="en-US" i="1" dirty="0" smtClean="0"/>
              <a:t>anyone </a:t>
            </a:r>
            <a:r>
              <a:rPr lang="en-US" i="0" dirty="0" smtClean="0"/>
              <a:t>that taught you the word.</a:t>
            </a:r>
            <a:r>
              <a:rPr lang="en-US" i="0" baseline="0" dirty="0" smtClean="0"/>
              <a:t>  But it is likely that </a:t>
            </a:r>
            <a:r>
              <a:rPr lang="en-US" i="1" baseline="0" dirty="0" smtClean="0"/>
              <a:t>someone </a:t>
            </a:r>
            <a:r>
              <a:rPr lang="en-US" i="0" baseline="0" dirty="0" smtClean="0"/>
              <a:t>led you to faith in Christ.  Was it an Elder?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63E25E-59AA-254E-B116-CAEEAFD6406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3371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*Likely</a:t>
            </a:r>
            <a:r>
              <a:rPr lang="en-US" baseline="0" dirty="0" smtClean="0"/>
              <a:t> devote an entire lesson to </a:t>
            </a:r>
            <a:r>
              <a:rPr lang="en-US" u="sng" baseline="0" dirty="0" smtClean="0"/>
              <a:t>vv.13-20</a:t>
            </a:r>
            <a:r>
              <a:rPr lang="en-US" u="none" baseline="0" dirty="0" smtClean="0"/>
              <a:t> at some point, but for now will just deal with matters specific to Elders duties.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63E25E-59AA-254E-B116-CAEEAFD6406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3371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63E25E-59AA-254E-B116-CAEEAFD6406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3371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63E25E-59AA-254E-B116-CAEEAFD6406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3371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63E25E-59AA-254E-B116-CAEEAFD6406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3371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63E25E-59AA-254E-B116-CAEEAFD6406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3371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A4EFF-4488-E947-961A-E3167A3E7C6B}" type="datetimeFigureOut">
              <a:rPr lang="en-US" smtClean="0"/>
              <a:t>11/25/22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6D660-4453-ED4E-A2A2-F53C1234B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574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A4EFF-4488-E947-961A-E3167A3E7C6B}" type="datetimeFigureOut">
              <a:rPr lang="en-US" smtClean="0"/>
              <a:t>11/25/22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6D660-4453-ED4E-A2A2-F53C1234B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924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A4EFF-4488-E947-961A-E3167A3E7C6B}" type="datetimeFigureOut">
              <a:rPr lang="en-US" smtClean="0"/>
              <a:t>11/25/22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6D660-4453-ED4E-A2A2-F53C1234B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531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A4EFF-4488-E947-961A-E3167A3E7C6B}" type="datetimeFigureOut">
              <a:rPr lang="en-US" smtClean="0"/>
              <a:t>11/25/22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6D660-4453-ED4E-A2A2-F53C1234B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686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A4EFF-4488-E947-961A-E3167A3E7C6B}" type="datetimeFigureOut">
              <a:rPr lang="en-US" smtClean="0"/>
              <a:t>11/25/22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6D660-4453-ED4E-A2A2-F53C1234B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682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A4EFF-4488-E947-961A-E3167A3E7C6B}" type="datetimeFigureOut">
              <a:rPr lang="en-US" smtClean="0"/>
              <a:t>11/25/22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6D660-4453-ED4E-A2A2-F53C1234B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017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A4EFF-4488-E947-961A-E3167A3E7C6B}" type="datetimeFigureOut">
              <a:rPr lang="en-US" smtClean="0"/>
              <a:t>11/25/22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6D660-4453-ED4E-A2A2-F53C1234B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826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A4EFF-4488-E947-961A-E3167A3E7C6B}" type="datetimeFigureOut">
              <a:rPr lang="en-US" smtClean="0"/>
              <a:t>11/25/22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6D660-4453-ED4E-A2A2-F53C1234B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611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A4EFF-4488-E947-961A-E3167A3E7C6B}" type="datetimeFigureOut">
              <a:rPr lang="en-US" smtClean="0"/>
              <a:t>11/25/22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6D660-4453-ED4E-A2A2-F53C1234B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503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A4EFF-4488-E947-961A-E3167A3E7C6B}" type="datetimeFigureOut">
              <a:rPr lang="en-US" smtClean="0"/>
              <a:t>11/25/22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6D660-4453-ED4E-A2A2-F53C1234B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018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A4EFF-4488-E947-961A-E3167A3E7C6B}" type="datetimeFigureOut">
              <a:rPr lang="en-US" smtClean="0"/>
              <a:t>11/25/22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6D660-4453-ED4E-A2A2-F53C1234B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059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7A4EFF-4488-E947-961A-E3167A3E7C6B}" type="datetimeFigureOut">
              <a:rPr lang="en-US" smtClean="0"/>
              <a:t>11/25/22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36D660-4453-ED4E-A2A2-F53C1234B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791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897568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luffy-sheep-12830756.jpg"/>
          <p:cNvPicPr>
            <a:picLocks noChangeAspect="1"/>
          </p:cNvPicPr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16"/>
          <a:stretch/>
        </p:blipFill>
        <p:spPr>
          <a:xfrm>
            <a:off x="0" y="2203821"/>
            <a:ext cx="9144000" cy="465417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1217"/>
            <a:ext cx="9144000" cy="888064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chemeClr val="tx2">
                    <a:lumMod val="75000"/>
                  </a:schemeClr>
                </a:solidFill>
              </a:rPr>
              <a:t>As you can clearly see</a:t>
            </a:r>
            <a:r>
              <a:rPr lang="mr-IN" sz="4800" b="1" dirty="0" smtClean="0">
                <a:solidFill>
                  <a:schemeClr val="tx2">
                    <a:lumMod val="75000"/>
                  </a:schemeClr>
                </a:solidFill>
              </a:rPr>
              <a:t>…</a:t>
            </a:r>
            <a:endParaRPr lang="en-US" sz="4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9281" y="1837773"/>
            <a:ext cx="8433872" cy="4645869"/>
          </a:xfrm>
          <a:solidFill>
            <a:schemeClr val="accent1">
              <a:lumMod val="20000"/>
              <a:lumOff val="80000"/>
              <a:alpha val="90000"/>
            </a:schemeClr>
          </a:solidFill>
        </p:spPr>
        <p:txBody>
          <a:bodyPr>
            <a:normAutofit/>
          </a:bodyPr>
          <a:lstStyle/>
          <a:p>
            <a:pPr marL="457200" indent="-457200" algn="l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Arial"/>
              <a:buChar char="•"/>
            </a:pPr>
            <a:r>
              <a:rPr lang="en-US" sz="2800" b="1" dirty="0" smtClean="0">
                <a:solidFill>
                  <a:srgbClr val="17375E"/>
                </a:solidFill>
              </a:rPr>
              <a:t>Being a</a:t>
            </a:r>
            <a:r>
              <a:rPr lang="en-US" sz="2800" b="1" dirty="0" smtClean="0">
                <a:solidFill>
                  <a:srgbClr val="4F6228"/>
                </a:solidFill>
              </a:rPr>
              <a:t> </a:t>
            </a:r>
            <a:r>
              <a:rPr lang="en-US" sz="2800" b="1" i="1" dirty="0" smtClean="0">
                <a:solidFill>
                  <a:srgbClr val="4F6228"/>
                </a:solidFill>
              </a:rPr>
              <a:t>scriptural </a:t>
            </a:r>
            <a:r>
              <a:rPr lang="en-US" sz="2800" b="1" dirty="0" smtClean="0">
                <a:solidFill>
                  <a:srgbClr val="4F6228"/>
                </a:solidFill>
              </a:rPr>
              <a:t>Presbyter/Elder, Bishop/Overseer, Shepherd/Pastor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is not only a </a:t>
            </a:r>
            <a:r>
              <a:rPr lang="en-US" sz="2800" b="1" i="1" dirty="0" smtClean="0">
                <a:solidFill>
                  <a:schemeClr val="tx2">
                    <a:lumMod val="75000"/>
                  </a:schemeClr>
                </a:solidFill>
              </a:rPr>
              <a:t>BIG 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job, but one that comes with </a:t>
            </a:r>
            <a:r>
              <a:rPr lang="en-US" sz="2800" b="1" i="1" dirty="0" smtClean="0">
                <a:solidFill>
                  <a:schemeClr val="tx2">
                    <a:lumMod val="75000"/>
                  </a:schemeClr>
                </a:solidFill>
              </a:rPr>
              <a:t>IMPORTANT 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responsibilities! </a:t>
            </a:r>
            <a:r>
              <a:rPr lang="en-US" sz="2800" b="1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  <a:p>
            <a:pPr marL="457200" indent="-457200" algn="l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Arial"/>
              <a:buChar char="•"/>
            </a:pPr>
            <a:r>
              <a:rPr lang="en-US" sz="2800" b="1" dirty="0" smtClean="0">
                <a:solidFill>
                  <a:srgbClr val="17375E"/>
                </a:solidFill>
              </a:rPr>
              <a:t>But it is also the most 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</a:rPr>
              <a:t>noble</a:t>
            </a:r>
            <a:r>
              <a:rPr lang="en-US" sz="2800" b="1" i="1" dirty="0" smtClean="0">
                <a:solidFill>
                  <a:srgbClr val="17375E"/>
                </a:solidFill>
              </a:rPr>
              <a:t> </a:t>
            </a:r>
            <a:r>
              <a:rPr lang="en-US" sz="2800" b="1" dirty="0" smtClean="0">
                <a:solidFill>
                  <a:srgbClr val="17375E"/>
                </a:solidFill>
              </a:rPr>
              <a:t>and </a:t>
            </a:r>
            <a:r>
              <a:rPr lang="en-US" sz="2800" b="1" i="1" dirty="0" smtClean="0">
                <a:solidFill>
                  <a:srgbClr val="4F6228"/>
                </a:solidFill>
              </a:rPr>
              <a:t>needed </a:t>
            </a:r>
            <a:r>
              <a:rPr lang="en-US" sz="2800" b="1" dirty="0" smtClean="0">
                <a:solidFill>
                  <a:srgbClr val="4F6228"/>
                </a:solidFill>
              </a:rPr>
              <a:t>task </a:t>
            </a:r>
            <a:r>
              <a:rPr lang="en-US" sz="2800" b="1" dirty="0" smtClean="0">
                <a:solidFill>
                  <a:srgbClr val="17375E"/>
                </a:solidFill>
              </a:rPr>
              <a:t>to which any man may aspire. </a:t>
            </a:r>
          </a:p>
          <a:p>
            <a:pPr marL="457200" indent="-457200" algn="l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Arial"/>
              <a:buChar char="•"/>
            </a:pPr>
            <a:r>
              <a:rPr lang="en-US" sz="2800" b="1" dirty="0" smtClean="0">
                <a:solidFill>
                  <a:srgbClr val="17375E"/>
                </a:solidFill>
              </a:rPr>
              <a:t>Those who do deserve our </a:t>
            </a:r>
            <a:r>
              <a:rPr lang="en-US" sz="2800" b="1" i="1" dirty="0" smtClean="0">
                <a:solidFill>
                  <a:srgbClr val="4F6228"/>
                </a:solidFill>
              </a:rPr>
              <a:t>respect</a:t>
            </a:r>
            <a:r>
              <a:rPr lang="en-US" sz="2800" b="1" i="1" dirty="0" smtClean="0">
                <a:solidFill>
                  <a:srgbClr val="17375E"/>
                </a:solidFill>
              </a:rPr>
              <a:t>, </a:t>
            </a:r>
            <a:r>
              <a:rPr lang="en-US" sz="2800" b="1" i="1" dirty="0" smtClean="0">
                <a:solidFill>
                  <a:srgbClr val="4F6228"/>
                </a:solidFill>
              </a:rPr>
              <a:t>support</a:t>
            </a:r>
            <a:r>
              <a:rPr lang="en-US" sz="2800" b="1" i="1" dirty="0" smtClean="0">
                <a:solidFill>
                  <a:srgbClr val="17375E"/>
                </a:solidFill>
              </a:rPr>
              <a:t>, </a:t>
            </a:r>
            <a:r>
              <a:rPr lang="en-US" sz="2800" b="1" i="1" dirty="0" smtClean="0">
                <a:solidFill>
                  <a:srgbClr val="4F6228"/>
                </a:solidFill>
              </a:rPr>
              <a:t>encouragement</a:t>
            </a:r>
            <a:r>
              <a:rPr lang="en-US" sz="2800" b="1" i="1" dirty="0" smtClean="0">
                <a:solidFill>
                  <a:srgbClr val="17375E"/>
                </a:solidFill>
              </a:rPr>
              <a:t>, </a:t>
            </a:r>
            <a:r>
              <a:rPr lang="en-US" sz="2800" b="1" i="1" dirty="0" smtClean="0">
                <a:solidFill>
                  <a:srgbClr val="4F6228"/>
                </a:solidFill>
              </a:rPr>
              <a:t>thanks</a:t>
            </a:r>
            <a:r>
              <a:rPr lang="en-US" sz="2800" b="1" i="1" dirty="0" smtClean="0">
                <a:solidFill>
                  <a:srgbClr val="17375E"/>
                </a:solidFill>
              </a:rPr>
              <a:t>, </a:t>
            </a:r>
            <a:r>
              <a:rPr lang="en-US" sz="2800" b="1" dirty="0" smtClean="0">
                <a:solidFill>
                  <a:srgbClr val="17375E"/>
                </a:solidFill>
              </a:rPr>
              <a:t>and </a:t>
            </a:r>
            <a:r>
              <a:rPr lang="en-US" sz="2800" b="1" i="1" dirty="0" smtClean="0">
                <a:solidFill>
                  <a:srgbClr val="4F6228"/>
                </a:solidFill>
              </a:rPr>
              <a:t>prayers</a:t>
            </a:r>
            <a:r>
              <a:rPr lang="en-US" sz="2800" b="1" i="1" dirty="0" smtClean="0">
                <a:solidFill>
                  <a:srgbClr val="17375E"/>
                </a:solidFill>
              </a:rPr>
              <a:t> </a:t>
            </a:r>
            <a:r>
              <a:rPr lang="en-US" sz="2800" b="1" dirty="0" smtClean="0">
                <a:solidFill>
                  <a:srgbClr val="800000"/>
                </a:solidFill>
              </a:rPr>
              <a:t>always</a:t>
            </a:r>
            <a:r>
              <a:rPr lang="en-US" sz="2800" b="1" dirty="0" smtClean="0">
                <a:solidFill>
                  <a:srgbClr val="17375E"/>
                </a:solidFill>
              </a:rPr>
              <a:t>! </a:t>
            </a:r>
          </a:p>
          <a:p>
            <a:pPr marL="457200" indent="-457200" algn="l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Arial"/>
              <a:buChar char="•"/>
            </a:pPr>
            <a:r>
              <a:rPr lang="en-US" sz="2800" b="1" dirty="0" smtClean="0">
                <a:solidFill>
                  <a:srgbClr val="17375E"/>
                </a:solidFill>
              </a:rPr>
              <a:t>Next time, we will wrap up this series by considering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800" b="1" dirty="0" smtClean="0">
                <a:solidFill>
                  <a:srgbClr val="800000"/>
                </a:solidFill>
              </a:rPr>
              <a:t>“What Elders </a:t>
            </a:r>
            <a:r>
              <a:rPr lang="en-US" sz="2800" b="1" i="1" u="sng" dirty="0" smtClean="0">
                <a:solidFill>
                  <a:srgbClr val="800000"/>
                </a:solidFill>
              </a:rPr>
              <a:t>Can’t</a:t>
            </a:r>
            <a:r>
              <a:rPr lang="en-US" sz="2800" b="1" dirty="0" smtClean="0">
                <a:solidFill>
                  <a:srgbClr val="800000"/>
                </a:solidFill>
              </a:rPr>
              <a:t> (and </a:t>
            </a:r>
            <a:r>
              <a:rPr lang="en-US" sz="2800" b="1" i="1" dirty="0" smtClean="0">
                <a:solidFill>
                  <a:srgbClr val="800000"/>
                </a:solidFill>
              </a:rPr>
              <a:t>shouldn’t be expected to</a:t>
            </a:r>
            <a:r>
              <a:rPr lang="en-US" sz="2800" b="1" dirty="0" smtClean="0">
                <a:solidFill>
                  <a:srgbClr val="800000"/>
                </a:solidFill>
              </a:rPr>
              <a:t>)      Do For You/Us.” </a:t>
            </a:r>
          </a:p>
        </p:txBody>
      </p:sp>
    </p:spTree>
    <p:extLst>
      <p:ext uri="{BB962C8B-B14F-4D97-AF65-F5344CB8AC3E}">
        <p14:creationId xmlns:p14="http://schemas.microsoft.com/office/powerpoint/2010/main" val="41817285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293468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luffy-sheep-12830756.jpg"/>
          <p:cNvPicPr>
            <a:picLocks noChangeAspect="1"/>
          </p:cNvPicPr>
          <p:nvPr/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16"/>
          <a:stretch/>
        </p:blipFill>
        <p:spPr>
          <a:xfrm>
            <a:off x="0" y="2203821"/>
            <a:ext cx="9144000" cy="465417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1217"/>
            <a:ext cx="9144000" cy="888064"/>
          </a:xfrm>
        </p:spPr>
        <p:txBody>
          <a:bodyPr>
            <a:normAutofit/>
          </a:bodyPr>
          <a:lstStyle/>
          <a:p>
            <a:r>
              <a:rPr lang="en-US" sz="4800" b="1" i="1" dirty="0" smtClean="0">
                <a:solidFill>
                  <a:schemeClr val="accent3">
                    <a:lumMod val="50000"/>
                  </a:schemeClr>
                </a:solidFill>
              </a:rPr>
              <a:t>Duties</a:t>
            </a:r>
            <a:r>
              <a:rPr lang="en-US" sz="4800" b="1" dirty="0" smtClean="0">
                <a:solidFill>
                  <a:schemeClr val="accent3">
                    <a:lumMod val="50000"/>
                  </a:schemeClr>
                </a:solidFill>
              </a:rPr>
              <a:t> of Shepherds</a:t>
            </a:r>
            <a:endParaRPr lang="en-US" sz="48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9281" y="1437936"/>
            <a:ext cx="8369905" cy="5030551"/>
          </a:xfrm>
          <a:solidFill>
            <a:schemeClr val="accent1">
              <a:lumMod val="20000"/>
              <a:lumOff val="80000"/>
              <a:alpha val="93000"/>
            </a:schemeClr>
          </a:solidFill>
        </p:spPr>
        <p:txBody>
          <a:bodyPr>
            <a:normAutofit lnSpcReduction="10000"/>
          </a:bodyPr>
          <a:lstStyle/>
          <a:p>
            <a:pPr algn="l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Having considered the 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</a:rPr>
              <a:t>qualifications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, it only seems fair to examine what’s expected of those who 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</a:rPr>
              <a:t>desire the office</a:t>
            </a:r>
            <a:r>
              <a:rPr lang="en-US" sz="2800" b="1" i="1" dirty="0" smtClean="0">
                <a:solidFill>
                  <a:schemeClr val="tx2">
                    <a:lumMod val="75000"/>
                  </a:schemeClr>
                </a:solidFill>
              </a:rPr>
              <a:t>.  </a:t>
            </a:r>
          </a:p>
          <a:p>
            <a:pPr algn="l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Generally, and as implied by the </a:t>
            </a:r>
            <a:r>
              <a:rPr lang="en-US" sz="2800" b="1" i="1" dirty="0" smtClean="0">
                <a:solidFill>
                  <a:srgbClr val="4F6228"/>
                </a:solidFill>
              </a:rPr>
              <a:t>descriptive names</a:t>
            </a:r>
            <a:r>
              <a:rPr lang="mr-IN" sz="2800" b="1" dirty="0" smtClean="0">
                <a:solidFill>
                  <a:schemeClr val="tx2">
                    <a:lumMod val="75000"/>
                  </a:schemeClr>
                </a:solidFill>
              </a:rPr>
              <a:t>…</a:t>
            </a:r>
            <a:endParaRPr lang="en-US" sz="28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457200" indent="-457200" algn="l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Arial"/>
              <a:buChar char="•"/>
            </a:pPr>
            <a:r>
              <a:rPr lang="en-US" sz="2800" b="1" i="1" dirty="0" smtClean="0">
                <a:solidFill>
                  <a:srgbClr val="4F6228"/>
                </a:solidFill>
              </a:rPr>
              <a:t>Elders 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(</a:t>
            </a:r>
            <a:r>
              <a:rPr lang="en-US" sz="2800" b="1" i="1" dirty="0" err="1" smtClean="0">
                <a:solidFill>
                  <a:schemeClr val="tx2">
                    <a:lumMod val="75000"/>
                  </a:schemeClr>
                </a:solidFill>
              </a:rPr>
              <a:t>presbuteros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) use their wisdom and experience to </a:t>
            </a:r>
            <a:r>
              <a:rPr lang="en-US" sz="2800" b="1" i="1" dirty="0" smtClean="0">
                <a:solidFill>
                  <a:srgbClr val="4F6228"/>
                </a:solidFill>
              </a:rPr>
              <a:t>teach</a:t>
            </a:r>
            <a:r>
              <a:rPr lang="en-US" sz="2800" b="1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and </a:t>
            </a:r>
            <a:r>
              <a:rPr lang="en-US" sz="2800" b="1" i="1" dirty="0" smtClean="0">
                <a:solidFill>
                  <a:srgbClr val="4F6228"/>
                </a:solidFill>
              </a:rPr>
              <a:t>lead</a:t>
            </a:r>
            <a:r>
              <a:rPr lang="en-US" sz="2800" b="1" i="1" dirty="0" smtClean="0">
                <a:solidFill>
                  <a:schemeClr val="tx2">
                    <a:lumMod val="75000"/>
                  </a:schemeClr>
                </a:solidFill>
              </a:rPr>
              <a:t>;</a:t>
            </a:r>
          </a:p>
          <a:p>
            <a:pPr marL="457200" indent="-457200" algn="l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Arial"/>
              <a:buChar char="•"/>
            </a:pPr>
            <a:r>
              <a:rPr lang="en-US" sz="2800" b="1" i="1" dirty="0" smtClean="0">
                <a:solidFill>
                  <a:srgbClr val="4F6228"/>
                </a:solidFill>
              </a:rPr>
              <a:t>Overseers</a:t>
            </a:r>
            <a:r>
              <a:rPr lang="en-US" sz="2800" b="1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(</a:t>
            </a:r>
            <a:r>
              <a:rPr lang="en-US" sz="2800" b="1" i="1" dirty="0" err="1" smtClean="0">
                <a:solidFill>
                  <a:schemeClr val="tx2">
                    <a:lumMod val="75000"/>
                  </a:schemeClr>
                </a:solidFill>
              </a:rPr>
              <a:t>episkopos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) </a:t>
            </a:r>
            <a:r>
              <a:rPr lang="en-US" sz="2800" b="1" i="1" dirty="0" smtClean="0">
                <a:solidFill>
                  <a:srgbClr val="4F6228"/>
                </a:solidFill>
              </a:rPr>
              <a:t>look at/over</a:t>
            </a:r>
            <a:r>
              <a:rPr lang="en-US" sz="2800" b="1" i="1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en-US" sz="2800" b="1" i="1" dirty="0" smtClean="0">
                <a:solidFill>
                  <a:srgbClr val="4F6228"/>
                </a:solidFill>
              </a:rPr>
              <a:t>conside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</a:rPr>
              <a:t>r</a:t>
            </a:r>
            <a:r>
              <a:rPr lang="en-US" sz="2800" b="1" i="1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en-US" sz="2800" b="1" i="1" dirty="0" smtClean="0">
                <a:solidFill>
                  <a:srgbClr val="4F6228"/>
                </a:solidFill>
              </a:rPr>
              <a:t>superintend</a:t>
            </a:r>
            <a:r>
              <a:rPr lang="en-US" sz="2800" b="1" i="1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and </a:t>
            </a:r>
            <a:r>
              <a:rPr lang="en-US" sz="2800" b="1" i="1" dirty="0" smtClean="0">
                <a:solidFill>
                  <a:srgbClr val="4F6228"/>
                </a:solidFill>
              </a:rPr>
              <a:t>govern</a:t>
            </a:r>
            <a:r>
              <a:rPr lang="en-US" sz="2800" b="1" i="1" dirty="0" smtClean="0">
                <a:solidFill>
                  <a:schemeClr val="tx2">
                    <a:lumMod val="75000"/>
                  </a:schemeClr>
                </a:solidFill>
              </a:rPr>
              <a:t>; 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and,</a:t>
            </a:r>
          </a:p>
          <a:p>
            <a:pPr marL="457200" indent="-457200" algn="l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Arial"/>
              <a:buChar char="•"/>
            </a:pPr>
            <a:r>
              <a:rPr lang="en-US" sz="2800" b="1" i="1" dirty="0" smtClean="0">
                <a:solidFill>
                  <a:srgbClr val="4F6228"/>
                </a:solidFill>
              </a:rPr>
              <a:t>Shepherds</a:t>
            </a:r>
            <a:r>
              <a:rPr lang="en-US" sz="2800" b="1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(</a:t>
            </a:r>
            <a:r>
              <a:rPr lang="en-US" sz="2800" b="1" i="1" dirty="0" err="1" smtClean="0">
                <a:solidFill>
                  <a:schemeClr val="tx2">
                    <a:lumMod val="75000"/>
                  </a:schemeClr>
                </a:solidFill>
              </a:rPr>
              <a:t>poimen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) </a:t>
            </a:r>
            <a:r>
              <a:rPr lang="en-US" sz="2800" b="1" i="1" dirty="0" smtClean="0">
                <a:solidFill>
                  <a:srgbClr val="4F6228"/>
                </a:solidFill>
              </a:rPr>
              <a:t>guide</a:t>
            </a:r>
            <a:r>
              <a:rPr lang="en-US" sz="2800" b="1" i="1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en-US" sz="2800" b="1" i="1" dirty="0" smtClean="0">
                <a:solidFill>
                  <a:srgbClr val="4F6228"/>
                </a:solidFill>
              </a:rPr>
              <a:t>provide</a:t>
            </a:r>
            <a:r>
              <a:rPr lang="en-US" sz="2800" b="1" i="1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and </a:t>
            </a:r>
            <a:r>
              <a:rPr lang="en-US" sz="2800" b="1" i="1" dirty="0" smtClean="0">
                <a:solidFill>
                  <a:srgbClr val="4F6228"/>
                </a:solidFill>
              </a:rPr>
              <a:t>protect</a:t>
            </a:r>
            <a:r>
              <a:rPr lang="en-US" sz="2800" b="1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the flock. </a:t>
            </a: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</a:p>
          <a:p>
            <a:pPr algn="l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But let’s look more specifically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at 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</a:rPr>
              <a:t>what it means 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to be an </a:t>
            </a:r>
            <a:r>
              <a:rPr lang="en-US" sz="2800" b="1" i="1" dirty="0" smtClean="0">
                <a:solidFill>
                  <a:schemeClr val="tx2">
                    <a:lumMod val="75000"/>
                  </a:schemeClr>
                </a:solidFill>
              </a:rPr>
              <a:t>Elder, Overseer, 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and </a:t>
            </a:r>
            <a:r>
              <a:rPr lang="en-US" sz="2800" b="1" i="1" dirty="0" smtClean="0">
                <a:solidFill>
                  <a:schemeClr val="tx2">
                    <a:lumMod val="75000"/>
                  </a:schemeClr>
                </a:solidFill>
              </a:rPr>
              <a:t>Shepherd</a:t>
            </a:r>
            <a:r>
              <a:rPr lang="mr-IN" sz="2800" b="1" i="1" dirty="0" smtClean="0">
                <a:solidFill>
                  <a:schemeClr val="tx2">
                    <a:lumMod val="75000"/>
                  </a:schemeClr>
                </a:solidFill>
              </a:rPr>
              <a:t>…</a:t>
            </a:r>
            <a:endParaRPr lang="en-US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28304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luffy-sheep-12830756.jpg"/>
          <p:cNvPicPr>
            <a:picLocks noChangeAspect="1"/>
          </p:cNvPicPr>
          <p:nvPr/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16"/>
          <a:stretch/>
        </p:blipFill>
        <p:spPr>
          <a:xfrm>
            <a:off x="0" y="2203821"/>
            <a:ext cx="9144000" cy="465417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1217"/>
            <a:ext cx="9144000" cy="888064"/>
          </a:xfrm>
        </p:spPr>
        <p:txBody>
          <a:bodyPr>
            <a:normAutofit/>
          </a:bodyPr>
          <a:lstStyle/>
          <a:p>
            <a:r>
              <a:rPr lang="en-US" sz="4800" b="1" i="1" dirty="0" smtClean="0">
                <a:solidFill>
                  <a:schemeClr val="accent3">
                    <a:lumMod val="50000"/>
                  </a:schemeClr>
                </a:solidFill>
              </a:rPr>
              <a:t>Duties</a:t>
            </a:r>
            <a:r>
              <a:rPr lang="en-US" sz="4800" b="1" dirty="0" smtClean="0">
                <a:solidFill>
                  <a:schemeClr val="accent3">
                    <a:lumMod val="50000"/>
                  </a:schemeClr>
                </a:solidFill>
              </a:rPr>
              <a:t> of Shepherds</a:t>
            </a:r>
            <a:endParaRPr lang="en-US" sz="48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9281" y="1437936"/>
            <a:ext cx="8369905" cy="5030551"/>
          </a:xfrm>
          <a:solidFill>
            <a:schemeClr val="accent1">
              <a:lumMod val="20000"/>
              <a:lumOff val="80000"/>
              <a:alpha val="90000"/>
            </a:schemeClr>
          </a:solidFill>
        </p:spPr>
        <p:txBody>
          <a:bodyPr>
            <a:normAutofit lnSpcReduction="10000"/>
          </a:bodyPr>
          <a:lstStyle/>
          <a:p>
            <a:pPr algn="l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The Elder’s Duties can be broken down into Categories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</a:rPr>
              <a:t>:</a:t>
            </a:r>
            <a:r>
              <a:rPr lang="en-US" sz="2800" b="1" i="1" dirty="0" smtClean="0">
                <a:solidFill>
                  <a:schemeClr val="tx2">
                    <a:lumMod val="75000"/>
                  </a:schemeClr>
                </a:solidFill>
              </a:rPr>
              <a:t>  </a:t>
            </a:r>
          </a:p>
          <a:p>
            <a:pPr algn="l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800" b="1" i="1" dirty="0" smtClean="0">
                <a:solidFill>
                  <a:srgbClr val="4F6228"/>
                </a:solidFill>
              </a:rPr>
              <a:t>Personal 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Duties:</a:t>
            </a:r>
            <a:endParaRPr lang="en-US" sz="2800" b="1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457200" indent="-457200" algn="l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Arial"/>
              <a:buChar char="•"/>
            </a:pPr>
            <a:r>
              <a:rPr lang="en-US" sz="2800" b="1" u="sng" dirty="0" smtClean="0">
                <a:solidFill>
                  <a:srgbClr val="800000"/>
                </a:solidFill>
              </a:rPr>
              <a:t>Acts 20:28a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</a:rPr>
              <a:t>,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 He must first use his wisdom and experience to</a:t>
            </a:r>
            <a:r>
              <a:rPr lang="en-US" sz="2800" b="1" dirty="0" smtClean="0">
                <a:solidFill>
                  <a:srgbClr val="17375E"/>
                </a:solidFill>
              </a:rPr>
              <a:t> continually </a:t>
            </a:r>
            <a:r>
              <a:rPr lang="en-US" sz="2800" b="1" i="1" dirty="0" smtClean="0">
                <a:solidFill>
                  <a:srgbClr val="4F6228"/>
                </a:solidFill>
              </a:rPr>
              <a:t>teach, oversee, </a:t>
            </a:r>
            <a:r>
              <a:rPr lang="en-US" sz="2800" b="1" dirty="0" smtClean="0">
                <a:solidFill>
                  <a:srgbClr val="17375E"/>
                </a:solidFill>
              </a:rPr>
              <a:t>and </a:t>
            </a:r>
            <a:r>
              <a:rPr lang="en-US" sz="2800" b="1" i="1" dirty="0" smtClean="0">
                <a:solidFill>
                  <a:srgbClr val="4F6228"/>
                </a:solidFill>
              </a:rPr>
              <a:t>shepherd </a:t>
            </a: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</a:rPr>
              <a:t>HIMSELF </a:t>
            </a:r>
            <a:r>
              <a:rPr lang="en-US" sz="2800" b="1" dirty="0" smtClean="0">
                <a:solidFill>
                  <a:srgbClr val="17375E"/>
                </a:solidFill>
              </a:rPr>
              <a:t>in order to help others, </a:t>
            </a:r>
            <a:r>
              <a:rPr lang="en-US" sz="2800" b="1" u="sng" dirty="0" smtClean="0">
                <a:solidFill>
                  <a:srgbClr val="800000"/>
                </a:solidFill>
              </a:rPr>
              <a:t>Matt.7:3-5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;</a:t>
            </a:r>
            <a:r>
              <a:rPr lang="en-US" sz="2800" b="1" dirty="0" smtClean="0">
                <a:solidFill>
                  <a:srgbClr val="4F6228"/>
                </a:solidFill>
              </a:rPr>
              <a:t> </a:t>
            </a:r>
            <a:r>
              <a:rPr lang="en-US" sz="2800" b="1" u="sng" dirty="0" smtClean="0">
                <a:solidFill>
                  <a:srgbClr val="800000"/>
                </a:solidFill>
              </a:rPr>
              <a:t>2Cor.13:5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r>
              <a:rPr lang="en-US" sz="2800" b="1" dirty="0" smtClean="0">
                <a:solidFill>
                  <a:srgbClr val="4F6228"/>
                </a:solidFill>
              </a:rPr>
              <a:t> </a:t>
            </a:r>
            <a:endParaRPr lang="en-US" sz="2800" b="1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457200" indent="-457200" algn="l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Arial"/>
              <a:buChar char="•"/>
            </a:pPr>
            <a:r>
              <a:rPr lang="en-US" sz="2800" b="1" u="sng" dirty="0" smtClean="0">
                <a:solidFill>
                  <a:srgbClr val="800000"/>
                </a:solidFill>
              </a:rPr>
              <a:t>Jas.1:22-25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</a:rPr>
              <a:t>,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 He must also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</a:rPr>
              <a:t> constantly 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</a:rPr>
              <a:t>compare and correct</a:t>
            </a: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</a:rPr>
              <a:t> HIMSELF 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with the </a:t>
            </a:r>
            <a:r>
              <a:rPr lang="en-US" sz="2800" b="1" i="1" dirty="0" smtClean="0">
                <a:solidFill>
                  <a:srgbClr val="4F6228"/>
                </a:solidFill>
              </a:rPr>
              <a:t>perfect mirror 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of God’s Word in order to be able to help others.  </a:t>
            </a:r>
          </a:p>
          <a:p>
            <a:pPr marL="457200" indent="-457200" algn="l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Arial"/>
              <a:buChar char="•"/>
            </a:pPr>
            <a:r>
              <a:rPr lang="en-US" sz="2800" b="1" u="sng" dirty="0" smtClean="0">
                <a:solidFill>
                  <a:srgbClr val="800000"/>
                </a:solidFill>
              </a:rPr>
              <a:t>Acts 20:32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</a:rPr>
              <a:t>,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 And he must continue to </a:t>
            </a:r>
            <a:r>
              <a:rPr lang="en-US" sz="2800" b="1" i="1" dirty="0" smtClean="0">
                <a:solidFill>
                  <a:srgbClr val="4F6228"/>
                </a:solidFill>
              </a:rPr>
              <a:t>personally grow 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in order to be an </a:t>
            </a:r>
            <a:r>
              <a:rPr lang="en-US" sz="2800" b="1" i="1" dirty="0" smtClean="0">
                <a:solidFill>
                  <a:srgbClr val="4F6228"/>
                </a:solidFill>
              </a:rPr>
              <a:t>example to 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(</a:t>
            </a:r>
            <a:r>
              <a:rPr lang="en-US" sz="2800" b="1" u="sng" dirty="0" smtClean="0">
                <a:solidFill>
                  <a:srgbClr val="800000"/>
                </a:solidFill>
              </a:rPr>
              <a:t>1Pet.5:3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) and help others grow.  </a:t>
            </a: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030332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luffy-sheep-12830756.jpg"/>
          <p:cNvPicPr>
            <a:picLocks noChangeAspect="1"/>
          </p:cNvPicPr>
          <p:nvPr/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16"/>
          <a:stretch/>
        </p:blipFill>
        <p:spPr>
          <a:xfrm>
            <a:off x="0" y="2203821"/>
            <a:ext cx="9144000" cy="465417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1217"/>
            <a:ext cx="9144000" cy="888064"/>
          </a:xfrm>
        </p:spPr>
        <p:txBody>
          <a:bodyPr>
            <a:normAutofit/>
          </a:bodyPr>
          <a:lstStyle/>
          <a:p>
            <a:r>
              <a:rPr lang="en-US" sz="4800" b="1" i="1" dirty="0" smtClean="0">
                <a:solidFill>
                  <a:schemeClr val="accent3">
                    <a:lumMod val="50000"/>
                  </a:schemeClr>
                </a:solidFill>
              </a:rPr>
              <a:t>Duties</a:t>
            </a:r>
            <a:r>
              <a:rPr lang="en-US" sz="4800" b="1" dirty="0" smtClean="0">
                <a:solidFill>
                  <a:schemeClr val="accent3">
                    <a:lumMod val="50000"/>
                  </a:schemeClr>
                </a:solidFill>
              </a:rPr>
              <a:t> of Shepherds</a:t>
            </a:r>
            <a:endParaRPr lang="en-US" sz="48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9281" y="1437936"/>
            <a:ext cx="8433872" cy="5030551"/>
          </a:xfrm>
          <a:solidFill>
            <a:schemeClr val="accent1">
              <a:lumMod val="20000"/>
              <a:lumOff val="80000"/>
              <a:alpha val="90000"/>
            </a:schemeClr>
          </a:solidFill>
        </p:spPr>
        <p:txBody>
          <a:bodyPr>
            <a:normAutofit/>
          </a:bodyPr>
          <a:lstStyle/>
          <a:p>
            <a:pPr algn="l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The Elder’s Duties can be broken down into Categories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</a:rPr>
              <a:t>:</a:t>
            </a:r>
            <a:r>
              <a:rPr lang="en-US" sz="2800" b="1" i="1" dirty="0" smtClean="0">
                <a:solidFill>
                  <a:schemeClr val="tx2">
                    <a:lumMod val="75000"/>
                  </a:schemeClr>
                </a:solidFill>
              </a:rPr>
              <a:t>  </a:t>
            </a:r>
          </a:p>
          <a:p>
            <a:pPr algn="l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800" b="1" i="1" dirty="0" smtClean="0">
                <a:solidFill>
                  <a:srgbClr val="4F6228"/>
                </a:solidFill>
              </a:rPr>
              <a:t>Oversight 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Duties:</a:t>
            </a:r>
            <a:endParaRPr lang="en-US" sz="2800" b="1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457200" indent="-457200" algn="l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Arial"/>
              <a:buChar char="•"/>
            </a:pPr>
            <a:r>
              <a:rPr lang="en-US" sz="2800" b="1" u="sng" dirty="0" smtClean="0">
                <a:solidFill>
                  <a:srgbClr val="800000"/>
                </a:solidFill>
              </a:rPr>
              <a:t>1Pet.5:4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, His oversight must be </a:t>
            </a:r>
            <a:r>
              <a:rPr lang="en-US" sz="2800" b="1" i="1" dirty="0" smtClean="0">
                <a:solidFill>
                  <a:srgbClr val="17375E"/>
                </a:solidFill>
              </a:rPr>
              <a:t>properly understood</a:t>
            </a:r>
            <a:r>
              <a:rPr lang="en-US" sz="2800" b="1" i="1" dirty="0" smtClean="0">
                <a:solidFill>
                  <a:schemeClr val="tx2">
                    <a:lumMod val="75000"/>
                  </a:schemeClr>
                </a:solidFill>
              </a:rPr>
              <a:t>-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 he is an 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</a:rPr>
              <a:t>overseer</a:t>
            </a:r>
            <a:r>
              <a:rPr lang="en-US" sz="2800" b="1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not the </a:t>
            </a:r>
            <a:r>
              <a:rPr lang="en-US" sz="2800" b="1" i="1" dirty="0" smtClean="0">
                <a:solidFill>
                  <a:srgbClr val="4F6228"/>
                </a:solidFill>
              </a:rPr>
              <a:t>Owner</a:t>
            </a:r>
            <a:r>
              <a:rPr lang="en-US" sz="2800" b="1" i="1" dirty="0" smtClean="0">
                <a:solidFill>
                  <a:schemeClr val="tx2">
                    <a:lumMod val="75000"/>
                  </a:schemeClr>
                </a:solidFill>
              </a:rPr>
              <a:t>;</a:t>
            </a:r>
            <a:r>
              <a:rPr lang="en-US" sz="2800" b="1" i="1" dirty="0" smtClean="0">
                <a:solidFill>
                  <a:srgbClr val="4F6228"/>
                </a:solidFill>
              </a:rPr>
              <a:t> </a:t>
            </a:r>
            <a:r>
              <a:rPr lang="en-US" sz="2800" b="1" u="sng" dirty="0" smtClean="0">
                <a:solidFill>
                  <a:srgbClr val="800000"/>
                </a:solidFill>
              </a:rPr>
              <a:t>Titus 1:7a</a:t>
            </a:r>
            <a:r>
              <a:rPr lang="en-US" sz="2800" b="1" dirty="0">
                <a:solidFill>
                  <a:srgbClr val="17375E"/>
                </a:solidFill>
              </a:rPr>
              <a:t>,</a:t>
            </a:r>
            <a:r>
              <a:rPr lang="en-US" sz="2800" b="1" dirty="0" smtClean="0">
                <a:solidFill>
                  <a:srgbClr val="17375E"/>
                </a:solidFill>
              </a:rPr>
              <a:t> </a:t>
            </a:r>
            <a:r>
              <a:rPr lang="en-US" sz="2800" b="1" i="1" dirty="0" smtClean="0">
                <a:solidFill>
                  <a:srgbClr val="4F6228"/>
                </a:solidFill>
              </a:rPr>
              <a:t>“as God’s steward,”</a:t>
            </a:r>
            <a:r>
              <a:rPr lang="en-US" sz="2800" b="1" dirty="0">
                <a:solidFill>
                  <a:srgbClr val="4F6228"/>
                </a:solidFill>
              </a:rPr>
              <a:t> </a:t>
            </a:r>
            <a:r>
              <a:rPr lang="en-US" sz="2800" b="1" dirty="0" smtClean="0">
                <a:solidFill>
                  <a:srgbClr val="4F6228"/>
                </a:solidFill>
              </a:rPr>
              <a:t> </a:t>
            </a:r>
            <a:r>
              <a:rPr lang="en-US" sz="2800" b="1" u="sng" dirty="0" smtClean="0">
                <a:solidFill>
                  <a:srgbClr val="800000"/>
                </a:solidFill>
              </a:rPr>
              <a:t>cf. John 10:12-13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 and </a:t>
            </a:r>
            <a:r>
              <a:rPr lang="en-US" sz="2800" b="1" u="sng" dirty="0" smtClean="0">
                <a:solidFill>
                  <a:srgbClr val="800000"/>
                </a:solidFill>
              </a:rPr>
              <a:t>1Cor.4:1-2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</a:rPr>
              <a:t>;</a:t>
            </a:r>
            <a:endParaRPr lang="en-US" sz="2800" b="1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457200" indent="-457200" algn="l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Arial"/>
              <a:buChar char="•"/>
            </a:pPr>
            <a:r>
              <a:rPr lang="en-US" sz="2800" b="1" u="sng" dirty="0" smtClean="0">
                <a:solidFill>
                  <a:srgbClr val="800000"/>
                </a:solidFill>
              </a:rPr>
              <a:t>1Pet.5:2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</a:rPr>
              <a:t>,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 His oversight must be </a:t>
            </a:r>
            <a:r>
              <a:rPr lang="en-US" sz="2800" b="1" i="1" dirty="0" smtClean="0">
                <a:solidFill>
                  <a:srgbClr val="17375E"/>
                </a:solidFill>
              </a:rPr>
              <a:t>properly motivated- </a:t>
            </a:r>
            <a:r>
              <a:rPr lang="en-US" sz="2800" b="1" i="1" dirty="0" smtClean="0">
                <a:solidFill>
                  <a:srgbClr val="4F6228"/>
                </a:solidFill>
              </a:rPr>
              <a:t>“not under compulsion” 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and </a:t>
            </a:r>
            <a:r>
              <a:rPr lang="en-US" sz="2800" b="1" i="1" dirty="0" smtClean="0">
                <a:solidFill>
                  <a:srgbClr val="4F6228"/>
                </a:solidFill>
              </a:rPr>
              <a:t>“not for sordid gain” 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but </a:t>
            </a:r>
            <a:r>
              <a:rPr lang="en-US" sz="2800" b="1" i="1" dirty="0" smtClean="0">
                <a:solidFill>
                  <a:srgbClr val="4F6228"/>
                </a:solidFill>
              </a:rPr>
              <a:t>“voluntarily, according to the will of God” 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and </a:t>
            </a:r>
            <a:r>
              <a:rPr lang="en-US" sz="2800" b="1" i="1" dirty="0" smtClean="0">
                <a:solidFill>
                  <a:srgbClr val="4F6228"/>
                </a:solidFill>
              </a:rPr>
              <a:t>“with eagerness;” 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and,</a:t>
            </a:r>
            <a:r>
              <a:rPr lang="en-US" sz="2800" b="1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  <a:p>
            <a:pPr marL="457200" indent="-457200" algn="l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Arial"/>
              <a:buChar char="•"/>
            </a:pPr>
            <a:r>
              <a:rPr lang="en-US" sz="2800" b="1" u="sng" dirty="0" smtClean="0">
                <a:solidFill>
                  <a:srgbClr val="800000"/>
                </a:solidFill>
              </a:rPr>
              <a:t>1Pet.5:3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</a:rPr>
              <a:t>,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 His oversight must be </a:t>
            </a:r>
            <a:r>
              <a:rPr lang="en-US" sz="2800" b="1" i="1" dirty="0" smtClean="0">
                <a:solidFill>
                  <a:srgbClr val="17375E"/>
                </a:solidFill>
              </a:rPr>
              <a:t>properly administered</a:t>
            </a:r>
            <a:r>
              <a:rPr lang="en-US" sz="2800" b="1" i="1" dirty="0" smtClean="0">
                <a:solidFill>
                  <a:schemeClr val="tx2">
                    <a:lumMod val="75000"/>
                  </a:schemeClr>
                </a:solidFill>
              </a:rPr>
              <a:t>- </a:t>
            </a:r>
            <a:r>
              <a:rPr lang="en-US" sz="2800" b="1" i="1" dirty="0" smtClean="0">
                <a:solidFill>
                  <a:srgbClr val="4F6228"/>
                </a:solidFill>
              </a:rPr>
              <a:t>“not lording over” 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but </a:t>
            </a:r>
            <a:r>
              <a:rPr lang="en-US" sz="2800" b="1" i="1" dirty="0" smtClean="0">
                <a:solidFill>
                  <a:srgbClr val="4F6228"/>
                </a:solidFill>
              </a:rPr>
              <a:t>exemplary</a:t>
            </a:r>
            <a:r>
              <a:rPr lang="en-US" sz="2800" b="1" i="1" dirty="0" smtClean="0">
                <a:solidFill>
                  <a:schemeClr val="tx2">
                    <a:lumMod val="75000"/>
                  </a:schemeClr>
                </a:solidFill>
              </a:rPr>
              <a:t>. 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  </a:t>
            </a: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09024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luffy-sheep-12830756.jpg"/>
          <p:cNvPicPr>
            <a:picLocks noChangeAspect="1"/>
          </p:cNvPicPr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16"/>
          <a:stretch/>
        </p:blipFill>
        <p:spPr>
          <a:xfrm>
            <a:off x="0" y="2203821"/>
            <a:ext cx="9144000" cy="465417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1217"/>
            <a:ext cx="9144000" cy="888064"/>
          </a:xfrm>
        </p:spPr>
        <p:txBody>
          <a:bodyPr>
            <a:normAutofit/>
          </a:bodyPr>
          <a:lstStyle/>
          <a:p>
            <a:r>
              <a:rPr lang="en-US" sz="4800" b="1" i="1" dirty="0" smtClean="0">
                <a:solidFill>
                  <a:schemeClr val="accent3">
                    <a:lumMod val="50000"/>
                  </a:schemeClr>
                </a:solidFill>
              </a:rPr>
              <a:t>Duties</a:t>
            </a:r>
            <a:r>
              <a:rPr lang="en-US" sz="4800" b="1" dirty="0" smtClean="0">
                <a:solidFill>
                  <a:schemeClr val="accent3">
                    <a:lumMod val="50000"/>
                  </a:schemeClr>
                </a:solidFill>
              </a:rPr>
              <a:t> of Shepherds</a:t>
            </a:r>
            <a:endParaRPr lang="en-US" sz="48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9281" y="1437936"/>
            <a:ext cx="8433872" cy="5030551"/>
          </a:xfrm>
          <a:solidFill>
            <a:schemeClr val="accent1">
              <a:lumMod val="20000"/>
              <a:lumOff val="80000"/>
              <a:alpha val="90000"/>
            </a:schemeClr>
          </a:solidFill>
        </p:spPr>
        <p:txBody>
          <a:bodyPr>
            <a:normAutofit/>
          </a:bodyPr>
          <a:lstStyle/>
          <a:p>
            <a:pPr algn="l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The Elder’s Duties can be broken down into Categories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</a:rPr>
              <a:t>:</a:t>
            </a:r>
            <a:r>
              <a:rPr lang="en-US" sz="2800" b="1" i="1" dirty="0" smtClean="0">
                <a:solidFill>
                  <a:schemeClr val="tx2">
                    <a:lumMod val="75000"/>
                  </a:schemeClr>
                </a:solidFill>
              </a:rPr>
              <a:t>  </a:t>
            </a:r>
          </a:p>
          <a:p>
            <a:pPr algn="l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800" b="1" i="1" dirty="0" smtClean="0">
                <a:solidFill>
                  <a:srgbClr val="4F6228"/>
                </a:solidFill>
              </a:rPr>
              <a:t>Teaching 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Duties:</a:t>
            </a:r>
            <a:endParaRPr lang="en-US" sz="2800" b="1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457200" indent="-457200" algn="l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Arial"/>
              <a:buChar char="•"/>
            </a:pPr>
            <a:r>
              <a:rPr lang="en-US" sz="2800" b="1" dirty="0" smtClean="0">
                <a:solidFill>
                  <a:srgbClr val="17375E"/>
                </a:solidFill>
              </a:rPr>
              <a:t>Quick Question: “Who, besides your parents, do you remember 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</a:rPr>
              <a:t>teaching</a:t>
            </a:r>
            <a:r>
              <a:rPr lang="en-US" sz="2800" b="1" i="1" dirty="0" smtClean="0">
                <a:solidFill>
                  <a:srgbClr val="17375E"/>
                </a:solidFill>
              </a:rPr>
              <a:t> </a:t>
            </a:r>
            <a:r>
              <a:rPr lang="en-US" sz="2800" b="1" dirty="0" smtClean="0">
                <a:solidFill>
                  <a:srgbClr val="17375E"/>
                </a:solidFill>
              </a:rPr>
              <a:t>and </a:t>
            </a:r>
            <a:r>
              <a:rPr lang="en-US" sz="2800" b="1" i="1" dirty="0" smtClean="0">
                <a:solidFill>
                  <a:srgbClr val="4F6228"/>
                </a:solidFill>
              </a:rPr>
              <a:t>influencing</a:t>
            </a:r>
            <a:r>
              <a:rPr lang="en-US" sz="2800" b="1" i="1" dirty="0" smtClean="0">
                <a:solidFill>
                  <a:srgbClr val="17375E"/>
                </a:solidFill>
              </a:rPr>
              <a:t> </a:t>
            </a:r>
            <a:r>
              <a:rPr lang="en-US" sz="2800" b="1" dirty="0" smtClean="0">
                <a:solidFill>
                  <a:srgbClr val="17375E"/>
                </a:solidFill>
              </a:rPr>
              <a:t>you </a:t>
            </a:r>
            <a:r>
              <a:rPr lang="en-US" sz="2800" b="1" i="1" dirty="0" smtClean="0">
                <a:solidFill>
                  <a:srgbClr val="4F6228"/>
                </a:solidFill>
              </a:rPr>
              <a:t>in</a:t>
            </a:r>
            <a:r>
              <a:rPr lang="en-US" sz="2800" b="1" i="1" dirty="0" smtClean="0">
                <a:solidFill>
                  <a:srgbClr val="17375E"/>
                </a:solidFill>
              </a:rPr>
              <a:t> </a:t>
            </a:r>
            <a:r>
              <a:rPr lang="en-US" sz="2800" b="1" dirty="0" smtClean="0">
                <a:solidFill>
                  <a:srgbClr val="17375E"/>
                </a:solidFill>
              </a:rPr>
              <a:t>and </a:t>
            </a:r>
            <a:r>
              <a:rPr lang="en-US" sz="2800" b="1" i="1" dirty="0" smtClean="0">
                <a:solidFill>
                  <a:srgbClr val="4F6228"/>
                </a:solidFill>
              </a:rPr>
              <a:t>with</a:t>
            </a:r>
            <a:r>
              <a:rPr lang="en-US" sz="2800" b="1" i="1" dirty="0" smtClean="0">
                <a:solidFill>
                  <a:srgbClr val="17375E"/>
                </a:solidFill>
              </a:rPr>
              <a:t> </a:t>
            </a:r>
            <a:r>
              <a:rPr lang="en-US" sz="2800" b="1" dirty="0" smtClean="0">
                <a:solidFill>
                  <a:srgbClr val="17375E"/>
                </a:solidFill>
              </a:rPr>
              <a:t>God’s Word?”  </a:t>
            </a:r>
            <a:endParaRPr lang="en-US" sz="2800" b="1" i="1" dirty="0" smtClean="0">
              <a:solidFill>
                <a:srgbClr val="17375E"/>
              </a:solidFill>
            </a:endParaRPr>
          </a:p>
          <a:p>
            <a:pPr marL="457200" indent="-457200" algn="l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Arial"/>
              <a:buChar char="•"/>
            </a:pPr>
            <a:r>
              <a:rPr lang="en-US" sz="2800" b="1" dirty="0" smtClean="0">
                <a:solidFill>
                  <a:srgbClr val="17375E"/>
                </a:solidFill>
              </a:rPr>
              <a:t>Did any 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</a:rPr>
              <a:t>Elders</a:t>
            </a:r>
            <a:r>
              <a:rPr lang="en-US" sz="2800" b="1" i="1" dirty="0" smtClean="0">
                <a:solidFill>
                  <a:srgbClr val="800000"/>
                </a:solidFill>
              </a:rPr>
              <a:t> </a:t>
            </a:r>
            <a:r>
              <a:rPr lang="en-US" sz="2800" b="1" dirty="0" smtClean="0">
                <a:solidFill>
                  <a:srgbClr val="17375E"/>
                </a:solidFill>
              </a:rPr>
              <a:t>come to mind? If not, “Why not?”*</a:t>
            </a:r>
            <a:r>
              <a:rPr lang="en-US" sz="2800" b="1" i="1" dirty="0" smtClean="0">
                <a:solidFill>
                  <a:srgbClr val="17375E"/>
                </a:solidFill>
              </a:rPr>
              <a:t> </a:t>
            </a:r>
          </a:p>
          <a:p>
            <a:pPr marL="457200" indent="-457200" algn="l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Arial"/>
              <a:buChar char="•"/>
            </a:pPr>
            <a:r>
              <a:rPr lang="en-US" sz="2800" b="1" dirty="0" smtClean="0">
                <a:solidFill>
                  <a:srgbClr val="17375E"/>
                </a:solidFill>
              </a:rPr>
              <a:t> </a:t>
            </a:r>
            <a:r>
              <a:rPr lang="en-US" sz="2800" b="1" u="sng" dirty="0" smtClean="0">
                <a:solidFill>
                  <a:srgbClr val="800000"/>
                </a:solidFill>
              </a:rPr>
              <a:t>Heb.13:7,17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, Perhaps they should have!</a:t>
            </a:r>
            <a:endParaRPr lang="en-US" sz="2800" b="1" i="1" dirty="0">
              <a:solidFill>
                <a:schemeClr val="tx2">
                  <a:lumMod val="75000"/>
                </a:schemeClr>
              </a:solidFill>
            </a:endParaRPr>
          </a:p>
          <a:p>
            <a:pPr marL="457200" indent="-457200" algn="l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Arial"/>
              <a:buChar char="•"/>
            </a:pP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Being </a:t>
            </a:r>
            <a:r>
              <a:rPr lang="en-US" sz="2800" b="1" i="1" dirty="0" smtClean="0">
                <a:solidFill>
                  <a:srgbClr val="4F6228"/>
                </a:solidFill>
              </a:rPr>
              <a:t>“able to teach” 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(</a:t>
            </a:r>
            <a:r>
              <a:rPr lang="en-US" sz="2800" b="1" u="sng" dirty="0" smtClean="0">
                <a:solidFill>
                  <a:srgbClr val="800000"/>
                </a:solidFill>
              </a:rPr>
              <a:t>1Tim.3:2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) is not just a </a:t>
            </a:r>
            <a:r>
              <a:rPr lang="en-US" sz="2800" b="1" i="1" dirty="0" smtClean="0">
                <a:solidFill>
                  <a:srgbClr val="4F6228"/>
                </a:solidFill>
              </a:rPr>
              <a:t>qualification</a:t>
            </a:r>
            <a:r>
              <a:rPr lang="en-US" sz="2800" b="1" i="1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it’s part of the </a:t>
            </a:r>
            <a:r>
              <a:rPr lang="en-US" sz="2800" b="1" dirty="0" smtClean="0">
                <a:solidFill>
                  <a:srgbClr val="4F6228"/>
                </a:solidFill>
              </a:rPr>
              <a:t>job 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for an Elder, </a:t>
            </a:r>
            <a:r>
              <a:rPr lang="en-US" sz="2800" b="1" u="sng" dirty="0" smtClean="0">
                <a:solidFill>
                  <a:srgbClr val="800000"/>
                </a:solidFill>
              </a:rPr>
              <a:t>cf. 1Thess.5:12-13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; </a:t>
            </a:r>
            <a:r>
              <a:rPr lang="en-US" sz="2800" b="1" u="sng" dirty="0" smtClean="0">
                <a:solidFill>
                  <a:srgbClr val="800000"/>
                </a:solidFill>
              </a:rPr>
              <a:t>Titus 1:9-11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. </a:t>
            </a:r>
            <a:r>
              <a:rPr lang="en-US" sz="2800" b="1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  </a:t>
            </a: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717136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luffy-sheep-12830756.jpg"/>
          <p:cNvPicPr>
            <a:picLocks noChangeAspect="1"/>
          </p:cNvPicPr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16"/>
          <a:stretch/>
        </p:blipFill>
        <p:spPr>
          <a:xfrm>
            <a:off x="0" y="2203821"/>
            <a:ext cx="9144000" cy="465417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1217"/>
            <a:ext cx="9144000" cy="888064"/>
          </a:xfrm>
        </p:spPr>
        <p:txBody>
          <a:bodyPr>
            <a:normAutofit/>
          </a:bodyPr>
          <a:lstStyle/>
          <a:p>
            <a:r>
              <a:rPr lang="en-US" sz="4800" b="1" i="1" dirty="0" smtClean="0">
                <a:solidFill>
                  <a:schemeClr val="accent3">
                    <a:lumMod val="50000"/>
                  </a:schemeClr>
                </a:solidFill>
              </a:rPr>
              <a:t>Duties</a:t>
            </a:r>
            <a:r>
              <a:rPr lang="en-US" sz="4800" b="1" dirty="0" smtClean="0">
                <a:solidFill>
                  <a:schemeClr val="accent3">
                    <a:lumMod val="50000"/>
                  </a:schemeClr>
                </a:solidFill>
              </a:rPr>
              <a:t> of Shepherds</a:t>
            </a:r>
            <a:endParaRPr lang="en-US" sz="48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9281" y="1437936"/>
            <a:ext cx="8433872" cy="5030551"/>
          </a:xfrm>
          <a:solidFill>
            <a:schemeClr val="accent1">
              <a:lumMod val="20000"/>
              <a:lumOff val="80000"/>
              <a:alpha val="90000"/>
            </a:schemeClr>
          </a:solidFill>
        </p:spPr>
        <p:txBody>
          <a:bodyPr>
            <a:normAutofit lnSpcReduction="10000"/>
          </a:bodyPr>
          <a:lstStyle/>
          <a:p>
            <a:pPr algn="l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The Elder’s Duties can be broken down into Categories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</a:rPr>
              <a:t>:</a:t>
            </a:r>
            <a:r>
              <a:rPr lang="en-US" sz="2800" b="1" i="1" dirty="0" smtClean="0">
                <a:solidFill>
                  <a:schemeClr val="tx2">
                    <a:lumMod val="75000"/>
                  </a:schemeClr>
                </a:solidFill>
              </a:rPr>
              <a:t>  </a:t>
            </a:r>
          </a:p>
          <a:p>
            <a:pPr algn="l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800" b="1" i="1" dirty="0" smtClean="0">
                <a:solidFill>
                  <a:srgbClr val="4F6228"/>
                </a:solidFill>
              </a:rPr>
              <a:t>Ministering 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Duties:</a:t>
            </a:r>
            <a:endParaRPr lang="en-US" sz="2800" b="1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457200" indent="-457200" algn="l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Arial"/>
              <a:buChar char="•"/>
            </a:pPr>
            <a:r>
              <a:rPr lang="en-US" sz="2800" b="1" dirty="0" smtClean="0">
                <a:solidFill>
                  <a:srgbClr val="17375E"/>
                </a:solidFill>
              </a:rPr>
              <a:t>The idea of </a:t>
            </a:r>
            <a:r>
              <a:rPr lang="en-US" sz="2800" b="1" i="1" dirty="0" smtClean="0">
                <a:solidFill>
                  <a:srgbClr val="4F6228"/>
                </a:solidFill>
              </a:rPr>
              <a:t>ministering</a:t>
            </a:r>
            <a:r>
              <a:rPr lang="en-US" sz="2800" b="1" i="1" dirty="0" smtClean="0">
                <a:solidFill>
                  <a:srgbClr val="17375E"/>
                </a:solidFill>
              </a:rPr>
              <a:t> </a:t>
            </a:r>
            <a:r>
              <a:rPr lang="en-US" sz="2800" b="1" dirty="0" smtClean="0">
                <a:solidFill>
                  <a:srgbClr val="17375E"/>
                </a:solidFill>
              </a:rPr>
              <a:t>is that of </a:t>
            </a:r>
            <a:r>
              <a:rPr lang="en-US" sz="2800" b="1" i="1" dirty="0" smtClean="0">
                <a:solidFill>
                  <a:srgbClr val="4F6228"/>
                </a:solidFill>
              </a:rPr>
              <a:t>meeting needs</a:t>
            </a:r>
            <a:r>
              <a:rPr lang="en-US" sz="2800" b="1" dirty="0">
                <a:solidFill>
                  <a:srgbClr val="17375E"/>
                </a:solidFill>
              </a:rPr>
              <a:t>;</a:t>
            </a:r>
            <a:r>
              <a:rPr lang="en-US" sz="2800" b="1" dirty="0" smtClean="0">
                <a:solidFill>
                  <a:srgbClr val="17375E"/>
                </a:solidFill>
              </a:rPr>
              <a:t>  </a:t>
            </a:r>
            <a:endParaRPr lang="en-US" sz="2800" b="1" i="1" dirty="0" smtClean="0">
              <a:solidFill>
                <a:srgbClr val="17375E"/>
              </a:solidFill>
            </a:endParaRPr>
          </a:p>
          <a:p>
            <a:pPr marL="457200" indent="-457200" algn="l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Arial"/>
              <a:buChar char="•"/>
            </a:pPr>
            <a:r>
              <a:rPr lang="en-US" sz="2800" b="1" dirty="0" smtClean="0">
                <a:solidFill>
                  <a:srgbClr val="17375E"/>
                </a:solidFill>
              </a:rPr>
              <a:t>Not “wash my car/pickup” needs!  </a:t>
            </a:r>
            <a:r>
              <a:rPr lang="en-US" sz="2800" b="1" u="sng" dirty="0" smtClean="0">
                <a:solidFill>
                  <a:srgbClr val="800000"/>
                </a:solidFill>
              </a:rPr>
              <a:t>c</a:t>
            </a:r>
            <a:r>
              <a:rPr lang="en-US" sz="2800" b="1" dirty="0" smtClean="0">
                <a:solidFill>
                  <a:srgbClr val="800000"/>
                </a:solidFill>
              </a:rPr>
              <a:t>p</a:t>
            </a:r>
            <a:r>
              <a:rPr lang="en-US" sz="2800" b="1" u="sng" dirty="0" smtClean="0">
                <a:solidFill>
                  <a:srgbClr val="800000"/>
                </a:solidFill>
              </a:rPr>
              <a:t>. Acts 6:2,4</a:t>
            </a:r>
            <a:r>
              <a:rPr lang="en-US" sz="2800" b="1" i="1" dirty="0" smtClean="0">
                <a:solidFill>
                  <a:srgbClr val="17375E"/>
                </a:solidFill>
              </a:rPr>
              <a:t> </a:t>
            </a:r>
          </a:p>
          <a:p>
            <a:pPr marL="457200" indent="-457200" algn="l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Arial"/>
              <a:buChar char="•"/>
            </a:pP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But </a:t>
            </a:r>
            <a:r>
              <a:rPr lang="en-US" sz="2800" b="1" i="1" dirty="0" smtClean="0">
                <a:solidFill>
                  <a:schemeClr val="tx2">
                    <a:lumMod val="75000"/>
                  </a:schemeClr>
                </a:solidFill>
              </a:rPr>
              <a:t>spiritual needs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en-US" sz="2800" b="1" u="sng" dirty="0" smtClean="0">
                <a:solidFill>
                  <a:srgbClr val="800000"/>
                </a:solidFill>
              </a:rPr>
              <a:t>Acts 20:35</a:t>
            </a:r>
            <a:r>
              <a:rPr lang="en-US" sz="2800" b="1" dirty="0" smtClean="0">
                <a:solidFill>
                  <a:srgbClr val="800000"/>
                </a:solidFill>
              </a:rPr>
              <a:t>; </a:t>
            </a:r>
            <a:r>
              <a:rPr lang="en-US" sz="2800" b="1" u="sng" dirty="0" smtClean="0">
                <a:solidFill>
                  <a:srgbClr val="800000"/>
                </a:solidFill>
              </a:rPr>
              <a:t>Heb.12:1-11,12-16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r>
              <a:rPr lang="en-US" sz="2800" b="1" dirty="0" smtClean="0">
                <a:solidFill>
                  <a:srgbClr val="800000"/>
                </a:solidFill>
              </a:rPr>
              <a:t> </a:t>
            </a:r>
            <a:endParaRPr lang="en-US" sz="2800" b="1" i="1" dirty="0">
              <a:solidFill>
                <a:schemeClr val="tx2">
                  <a:lumMod val="75000"/>
                </a:schemeClr>
              </a:solidFill>
            </a:endParaRPr>
          </a:p>
          <a:p>
            <a:pPr marL="457200" indent="-457200" algn="l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Arial"/>
              <a:buChar char="•"/>
            </a:pP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Please understand from </a:t>
            </a:r>
            <a:r>
              <a:rPr lang="en-US" sz="2800" b="1" u="sng" dirty="0" smtClean="0">
                <a:solidFill>
                  <a:srgbClr val="800000"/>
                </a:solidFill>
              </a:rPr>
              <a:t>Jas.5:14-15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*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: 1) </a:t>
            </a:r>
            <a:r>
              <a:rPr lang="en-US" sz="2800" b="1" i="1" dirty="0" smtClean="0">
                <a:solidFill>
                  <a:schemeClr val="tx2">
                    <a:lumMod val="75000"/>
                  </a:schemeClr>
                </a:solidFill>
              </a:rPr>
              <a:t>“sick” 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probably includes if not pertains to 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</a:rPr>
              <a:t>spiritual</a:t>
            </a:r>
            <a:r>
              <a:rPr lang="en-US" sz="2800" b="1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</a:rPr>
              <a:t>condition</a:t>
            </a:r>
            <a:r>
              <a:rPr lang="en-US" sz="2800" b="1" i="1" dirty="0" smtClean="0">
                <a:solidFill>
                  <a:schemeClr val="tx2">
                    <a:lumMod val="75000"/>
                  </a:schemeClr>
                </a:solidFill>
              </a:rPr>
              <a:t>;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 2) supposed to </a:t>
            </a:r>
            <a:r>
              <a:rPr lang="en-US" sz="2800" b="1" i="1" dirty="0" smtClean="0">
                <a:solidFill>
                  <a:srgbClr val="4F6228"/>
                </a:solidFill>
              </a:rPr>
              <a:t>“call for the elders;” 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3) Elders at this time typically possessed </a:t>
            </a:r>
            <a:r>
              <a:rPr lang="en-US" sz="2800" b="1" i="1" dirty="0" smtClean="0">
                <a:solidFill>
                  <a:srgbClr val="4F6228"/>
                </a:solidFill>
              </a:rPr>
              <a:t>miraculous power</a:t>
            </a:r>
            <a:r>
              <a:rPr lang="en-US" sz="2800" b="1" i="1" dirty="0" smtClean="0">
                <a:solidFill>
                  <a:schemeClr val="tx2">
                    <a:lumMod val="75000"/>
                  </a:schemeClr>
                </a:solidFill>
              </a:rPr>
              <a:t>;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 4) Elder today </a:t>
            </a:r>
            <a:r>
              <a:rPr lang="en-US" sz="2800" b="1" i="1" dirty="0" smtClean="0">
                <a:solidFill>
                  <a:srgbClr val="4F6228"/>
                </a:solidFill>
              </a:rPr>
              <a:t>do not possess this power</a:t>
            </a:r>
            <a:r>
              <a:rPr lang="en-US" sz="2800" b="1" i="1" dirty="0" smtClean="0">
                <a:solidFill>
                  <a:schemeClr val="tx2">
                    <a:lumMod val="75000"/>
                  </a:schemeClr>
                </a:solidFill>
              </a:rPr>
              <a:t>;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 and, 5) Elders today should still </a:t>
            </a:r>
            <a:r>
              <a:rPr lang="en-US" sz="2800" b="1" i="1" dirty="0" smtClean="0">
                <a:solidFill>
                  <a:srgbClr val="4F6228"/>
                </a:solidFill>
              </a:rPr>
              <a:t>minister to 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and </a:t>
            </a:r>
            <a:r>
              <a:rPr lang="en-US" sz="2800" b="1" i="1" dirty="0" smtClean="0">
                <a:solidFill>
                  <a:schemeClr val="tx2">
                    <a:lumMod val="75000"/>
                  </a:schemeClr>
                </a:solidFill>
              </a:rPr>
              <a:t>pray for 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the </a:t>
            </a:r>
            <a:r>
              <a:rPr lang="en-US" sz="2800" b="1" i="1" dirty="0" smtClean="0">
                <a:solidFill>
                  <a:srgbClr val="4F6228"/>
                </a:solidFill>
              </a:rPr>
              <a:t>“sick”</a:t>
            </a:r>
            <a:r>
              <a:rPr lang="en-US" sz="2800" b="1" i="1" dirty="0" smtClean="0">
                <a:solidFill>
                  <a:schemeClr val="tx2">
                    <a:lumMod val="75000"/>
                  </a:schemeClr>
                </a:solidFill>
              </a:rPr>
              <a:t>- 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especially those </a:t>
            </a:r>
            <a:r>
              <a:rPr lang="en-US" sz="2800" b="1" i="1" dirty="0" smtClean="0">
                <a:solidFill>
                  <a:srgbClr val="4F6228"/>
                </a:solidFill>
              </a:rPr>
              <a:t>spiritually “sick”</a:t>
            </a:r>
            <a:r>
              <a:rPr lang="en-US" sz="2800" b="1" i="1" dirty="0" smtClean="0">
                <a:solidFill>
                  <a:schemeClr val="tx2">
                    <a:lumMod val="75000"/>
                  </a:schemeClr>
                </a:solidFill>
              </a:rPr>
              <a:t>! </a:t>
            </a: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893710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luffy-sheep-12830756.jpg"/>
          <p:cNvPicPr>
            <a:picLocks noChangeAspect="1"/>
          </p:cNvPicPr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16"/>
          <a:stretch/>
        </p:blipFill>
        <p:spPr>
          <a:xfrm>
            <a:off x="0" y="2203821"/>
            <a:ext cx="9144000" cy="465417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1217"/>
            <a:ext cx="9144000" cy="888064"/>
          </a:xfrm>
        </p:spPr>
        <p:txBody>
          <a:bodyPr>
            <a:normAutofit/>
          </a:bodyPr>
          <a:lstStyle/>
          <a:p>
            <a:r>
              <a:rPr lang="en-US" sz="4800" b="1" i="1" dirty="0" smtClean="0">
                <a:solidFill>
                  <a:schemeClr val="accent3">
                    <a:lumMod val="50000"/>
                  </a:schemeClr>
                </a:solidFill>
              </a:rPr>
              <a:t>Duties</a:t>
            </a:r>
            <a:r>
              <a:rPr lang="en-US" sz="4800" b="1" dirty="0" smtClean="0">
                <a:solidFill>
                  <a:schemeClr val="accent3">
                    <a:lumMod val="50000"/>
                  </a:schemeClr>
                </a:solidFill>
              </a:rPr>
              <a:t> of Shepherds</a:t>
            </a:r>
            <a:endParaRPr lang="en-US" sz="48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9281" y="1437936"/>
            <a:ext cx="8433872" cy="5030551"/>
          </a:xfrm>
          <a:solidFill>
            <a:schemeClr val="accent1">
              <a:lumMod val="20000"/>
              <a:lumOff val="80000"/>
              <a:alpha val="90000"/>
            </a:schemeClr>
          </a:solidFill>
        </p:spPr>
        <p:txBody>
          <a:bodyPr>
            <a:normAutofit/>
          </a:bodyPr>
          <a:lstStyle/>
          <a:p>
            <a:pPr algn="l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The Elder’s Duties can be broken down into Categories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</a:rPr>
              <a:t>:</a:t>
            </a:r>
            <a:r>
              <a:rPr lang="en-US" sz="2800" b="1" i="1" dirty="0" smtClean="0">
                <a:solidFill>
                  <a:schemeClr val="tx2">
                    <a:lumMod val="75000"/>
                  </a:schemeClr>
                </a:solidFill>
              </a:rPr>
              <a:t>  </a:t>
            </a:r>
          </a:p>
          <a:p>
            <a:pPr algn="l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800" b="1" i="1" dirty="0" smtClean="0">
                <a:solidFill>
                  <a:srgbClr val="4F6228"/>
                </a:solidFill>
              </a:rPr>
              <a:t>Shepherding 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Duties:</a:t>
            </a:r>
            <a:endParaRPr lang="en-US" sz="2800" b="1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457200" indent="-457200" algn="l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Arial"/>
              <a:buChar char="•"/>
            </a:pPr>
            <a:r>
              <a:rPr lang="en-US" sz="2800" b="1" dirty="0" smtClean="0">
                <a:solidFill>
                  <a:srgbClr val="17375E"/>
                </a:solidFill>
              </a:rPr>
              <a:t> </a:t>
            </a:r>
            <a:r>
              <a:rPr lang="en-US" sz="2800" b="1" u="sng" dirty="0" smtClean="0">
                <a:solidFill>
                  <a:srgbClr val="800000"/>
                </a:solidFill>
              </a:rPr>
              <a:t>Acts 20:28</a:t>
            </a:r>
            <a:r>
              <a:rPr lang="en-US" sz="2800" b="1" dirty="0" smtClean="0">
                <a:solidFill>
                  <a:srgbClr val="17375E"/>
                </a:solidFill>
              </a:rPr>
              <a:t>, 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</a:rPr>
              <a:t>“be on guard for </a:t>
            </a:r>
            <a:r>
              <a:rPr lang="en-US" sz="2800" b="1" i="1" u="sng" dirty="0" smtClean="0">
                <a:solidFill>
                  <a:schemeClr val="accent3">
                    <a:lumMod val="50000"/>
                  </a:schemeClr>
                </a:solidFill>
              </a:rPr>
              <a:t>al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</a:rPr>
              <a:t>l</a:t>
            </a:r>
            <a:r>
              <a:rPr lang="en-US" sz="2800" b="1" i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</a:rPr>
              <a:t>the flock” </a:t>
            </a:r>
            <a:r>
              <a:rPr lang="en-US" sz="2800" b="1" dirty="0" smtClean="0">
                <a:solidFill>
                  <a:srgbClr val="17375E"/>
                </a:solidFill>
              </a:rPr>
              <a:t>requires</a:t>
            </a:r>
            <a:r>
              <a:rPr lang="mr-IN" sz="2800" b="1" dirty="0" smtClean="0">
                <a:solidFill>
                  <a:srgbClr val="17375E"/>
                </a:solidFill>
              </a:rPr>
              <a:t>…</a:t>
            </a:r>
            <a:r>
              <a:rPr lang="en-US" sz="2800" b="1" dirty="0" smtClean="0">
                <a:solidFill>
                  <a:srgbClr val="17375E"/>
                </a:solidFill>
              </a:rPr>
              <a:t>  </a:t>
            </a:r>
            <a:endParaRPr lang="en-US" sz="2800" b="1" i="1" dirty="0" smtClean="0">
              <a:solidFill>
                <a:srgbClr val="17375E"/>
              </a:solidFill>
            </a:endParaRPr>
          </a:p>
          <a:p>
            <a:pPr lvl="1" algn="l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b="1" dirty="0" smtClean="0">
                <a:solidFill>
                  <a:srgbClr val="17375E"/>
                </a:solidFill>
              </a:rPr>
              <a:t>Him to </a:t>
            </a:r>
            <a:r>
              <a:rPr lang="en-US" b="1" i="1" dirty="0" smtClean="0">
                <a:solidFill>
                  <a:srgbClr val="4F6228"/>
                </a:solidFill>
              </a:rPr>
              <a:t>know the flock</a:t>
            </a:r>
            <a:r>
              <a:rPr lang="en-US" b="1" i="1" dirty="0" smtClean="0">
                <a:solidFill>
                  <a:srgbClr val="17375E"/>
                </a:solidFill>
              </a:rPr>
              <a:t>, </a:t>
            </a:r>
            <a:r>
              <a:rPr lang="en-US" b="1" u="sng" dirty="0" smtClean="0">
                <a:solidFill>
                  <a:srgbClr val="800000"/>
                </a:solidFill>
              </a:rPr>
              <a:t>cp. John 10:3-4a</a:t>
            </a:r>
            <a:r>
              <a:rPr lang="en-US" b="1" dirty="0" smtClean="0">
                <a:solidFill>
                  <a:srgbClr val="17375E"/>
                </a:solidFill>
              </a:rPr>
              <a:t>; their individual </a:t>
            </a:r>
            <a:r>
              <a:rPr lang="en-US" b="1" i="1" dirty="0" smtClean="0">
                <a:solidFill>
                  <a:srgbClr val="4F6228"/>
                </a:solidFill>
              </a:rPr>
              <a:t>needs</a:t>
            </a:r>
            <a:r>
              <a:rPr lang="en-US" b="1" i="1" dirty="0" smtClean="0">
                <a:solidFill>
                  <a:srgbClr val="17375E"/>
                </a:solidFill>
              </a:rPr>
              <a:t>, </a:t>
            </a:r>
            <a:r>
              <a:rPr lang="en-US" b="1" i="1" dirty="0" smtClean="0">
                <a:solidFill>
                  <a:srgbClr val="4F6228"/>
                </a:solidFill>
              </a:rPr>
              <a:t>weaknesse</a:t>
            </a:r>
            <a:r>
              <a:rPr lang="en-US" b="1" i="1" dirty="0" smtClean="0">
                <a:solidFill>
                  <a:srgbClr val="17375E"/>
                </a:solidFill>
              </a:rPr>
              <a:t>s, </a:t>
            </a:r>
            <a:r>
              <a:rPr lang="en-US" b="1" dirty="0" smtClean="0">
                <a:solidFill>
                  <a:srgbClr val="17375E"/>
                </a:solidFill>
              </a:rPr>
              <a:t>and </a:t>
            </a:r>
            <a:r>
              <a:rPr lang="en-US" b="1" i="1" dirty="0" smtClean="0">
                <a:solidFill>
                  <a:srgbClr val="4F6228"/>
                </a:solidFill>
              </a:rPr>
              <a:t>abilities</a:t>
            </a:r>
            <a:r>
              <a:rPr lang="en-US" b="1" i="1" dirty="0" smtClean="0">
                <a:solidFill>
                  <a:srgbClr val="17375E"/>
                </a:solidFill>
              </a:rPr>
              <a:t>; </a:t>
            </a:r>
            <a:r>
              <a:rPr lang="en-US" b="1" dirty="0" smtClean="0">
                <a:solidFill>
                  <a:srgbClr val="17375E"/>
                </a:solidFill>
              </a:rPr>
              <a:t>and,</a:t>
            </a:r>
          </a:p>
          <a:p>
            <a:pPr lvl="1" algn="l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b="1" dirty="0" smtClean="0">
                <a:solidFill>
                  <a:srgbClr val="17375E"/>
                </a:solidFill>
              </a:rPr>
              <a:t>The </a:t>
            </a:r>
            <a:r>
              <a:rPr lang="en-US" b="1" i="1" dirty="0" smtClean="0">
                <a:solidFill>
                  <a:srgbClr val="4F6228"/>
                </a:solidFill>
              </a:rPr>
              <a:t>flock</a:t>
            </a:r>
            <a:r>
              <a:rPr lang="en-US" b="1" i="1" dirty="0" smtClean="0">
                <a:solidFill>
                  <a:srgbClr val="17375E"/>
                </a:solidFill>
              </a:rPr>
              <a:t> </a:t>
            </a:r>
            <a:r>
              <a:rPr lang="en-US" b="1" dirty="0" smtClean="0">
                <a:solidFill>
                  <a:srgbClr val="17375E"/>
                </a:solidFill>
              </a:rPr>
              <a:t>must </a:t>
            </a:r>
            <a:r>
              <a:rPr lang="en-US" b="1" i="1" dirty="0" smtClean="0">
                <a:solidFill>
                  <a:srgbClr val="4F6228"/>
                </a:solidFill>
              </a:rPr>
              <a:t>let themselves be known</a:t>
            </a:r>
            <a:r>
              <a:rPr lang="en-US" b="1" i="1" dirty="0" smtClean="0">
                <a:solidFill>
                  <a:srgbClr val="17375E"/>
                </a:solidFill>
              </a:rPr>
              <a:t>- </a:t>
            </a:r>
            <a:r>
              <a:rPr lang="en-US" b="1" dirty="0" smtClean="0">
                <a:solidFill>
                  <a:srgbClr val="17375E"/>
                </a:solidFill>
              </a:rPr>
              <a:t>can’t </a:t>
            </a:r>
            <a:r>
              <a:rPr lang="en-US" b="1" i="1" dirty="0" smtClean="0">
                <a:solidFill>
                  <a:srgbClr val="4F6228"/>
                </a:solidFill>
              </a:rPr>
              <a:t>hide</a:t>
            </a:r>
            <a:r>
              <a:rPr lang="en-US" b="1" i="1" dirty="0" smtClean="0">
                <a:solidFill>
                  <a:srgbClr val="17375E"/>
                </a:solidFill>
              </a:rPr>
              <a:t>, </a:t>
            </a:r>
            <a:r>
              <a:rPr lang="en-US" b="1" i="1" dirty="0" smtClean="0">
                <a:solidFill>
                  <a:srgbClr val="4F6228"/>
                </a:solidFill>
              </a:rPr>
              <a:t>shy away</a:t>
            </a:r>
            <a:r>
              <a:rPr lang="en-US" b="1" i="1" dirty="0" smtClean="0">
                <a:solidFill>
                  <a:srgbClr val="17375E"/>
                </a:solidFill>
              </a:rPr>
              <a:t>, </a:t>
            </a:r>
            <a:r>
              <a:rPr lang="en-US" b="1" dirty="0" smtClean="0">
                <a:solidFill>
                  <a:srgbClr val="17375E"/>
                </a:solidFill>
              </a:rPr>
              <a:t>and </a:t>
            </a:r>
            <a:r>
              <a:rPr lang="en-US" b="1" i="1" dirty="0" smtClean="0">
                <a:solidFill>
                  <a:srgbClr val="4F6228"/>
                </a:solidFill>
              </a:rPr>
              <a:t>refuse the time </a:t>
            </a:r>
            <a:r>
              <a:rPr lang="en-US" b="1" dirty="0" smtClean="0">
                <a:solidFill>
                  <a:srgbClr val="17375E"/>
                </a:solidFill>
              </a:rPr>
              <a:t>and </a:t>
            </a:r>
            <a:r>
              <a:rPr lang="en-US" b="1" i="1" dirty="0" smtClean="0">
                <a:solidFill>
                  <a:srgbClr val="4F6228"/>
                </a:solidFill>
              </a:rPr>
              <a:t>abili</a:t>
            </a:r>
            <a:r>
              <a:rPr lang="en-US" b="1" i="1" dirty="0" smtClean="0">
                <a:solidFill>
                  <a:srgbClr val="17375E"/>
                </a:solidFill>
              </a:rPr>
              <a:t>ty </a:t>
            </a:r>
            <a:r>
              <a:rPr lang="en-US" b="1" dirty="0" smtClean="0">
                <a:solidFill>
                  <a:srgbClr val="17375E"/>
                </a:solidFill>
              </a:rPr>
              <a:t>to </a:t>
            </a:r>
            <a:r>
              <a:rPr lang="en-US" b="1" i="1" dirty="0" smtClean="0">
                <a:solidFill>
                  <a:srgbClr val="4F6228"/>
                </a:solidFill>
              </a:rPr>
              <a:t>be known </a:t>
            </a:r>
            <a:r>
              <a:rPr lang="en-US" b="1" dirty="0" smtClean="0">
                <a:solidFill>
                  <a:srgbClr val="17375E"/>
                </a:solidFill>
              </a:rPr>
              <a:t>by him; they must </a:t>
            </a:r>
            <a:r>
              <a:rPr lang="en-US" b="1" i="1" dirty="0" smtClean="0">
                <a:solidFill>
                  <a:srgbClr val="4F6228"/>
                </a:solidFill>
              </a:rPr>
              <a:t>trust</a:t>
            </a:r>
            <a:r>
              <a:rPr lang="en-US" b="1" i="1" dirty="0" smtClean="0">
                <a:solidFill>
                  <a:srgbClr val="17375E"/>
                </a:solidFill>
              </a:rPr>
              <a:t>,</a:t>
            </a:r>
            <a:r>
              <a:rPr lang="en-US" b="1" dirty="0" smtClean="0">
                <a:solidFill>
                  <a:srgbClr val="17375E"/>
                </a:solidFill>
              </a:rPr>
              <a:t> </a:t>
            </a:r>
            <a:r>
              <a:rPr lang="en-US" b="1" i="1" dirty="0" smtClean="0">
                <a:solidFill>
                  <a:srgbClr val="4F6228"/>
                </a:solidFill>
              </a:rPr>
              <a:t>provide access</a:t>
            </a:r>
            <a:r>
              <a:rPr lang="en-US" b="1" i="1" dirty="0" smtClean="0">
                <a:solidFill>
                  <a:srgbClr val="17375E"/>
                </a:solidFill>
              </a:rPr>
              <a:t>, </a:t>
            </a:r>
            <a:r>
              <a:rPr lang="en-US" b="1" dirty="0" smtClean="0">
                <a:solidFill>
                  <a:srgbClr val="17375E"/>
                </a:solidFill>
              </a:rPr>
              <a:t>and be willing to </a:t>
            </a:r>
            <a:r>
              <a:rPr lang="en-US" b="1" i="1" dirty="0" smtClean="0">
                <a:solidFill>
                  <a:srgbClr val="4F6228"/>
                </a:solidFill>
              </a:rPr>
              <a:t>hear</a:t>
            </a:r>
            <a:r>
              <a:rPr lang="en-US" b="1" i="1" dirty="0" smtClean="0">
                <a:solidFill>
                  <a:srgbClr val="17375E"/>
                </a:solidFill>
              </a:rPr>
              <a:t> </a:t>
            </a:r>
            <a:r>
              <a:rPr lang="en-US" b="1" dirty="0" smtClean="0">
                <a:solidFill>
                  <a:srgbClr val="17375E"/>
                </a:solidFill>
              </a:rPr>
              <a:t>and </a:t>
            </a:r>
            <a:r>
              <a:rPr lang="en-US" b="1" i="1" dirty="0" smtClean="0">
                <a:solidFill>
                  <a:srgbClr val="4F6228"/>
                </a:solidFill>
              </a:rPr>
              <a:t>follow</a:t>
            </a:r>
            <a:r>
              <a:rPr lang="en-US" b="1" i="1" dirty="0" smtClean="0">
                <a:solidFill>
                  <a:srgbClr val="17375E"/>
                </a:solidFill>
              </a:rPr>
              <a:t>,  </a:t>
            </a:r>
            <a:r>
              <a:rPr lang="en-US" b="1" u="sng" dirty="0" smtClean="0">
                <a:solidFill>
                  <a:srgbClr val="800000"/>
                </a:solidFill>
              </a:rPr>
              <a:t>cp. John 10:4b-5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. </a:t>
            </a:r>
            <a:endParaRPr lang="en-US" b="1" dirty="0">
              <a:solidFill>
                <a:schemeClr val="accent3">
                  <a:lumMod val="50000"/>
                </a:schemeClr>
              </a:solidFill>
            </a:endParaRPr>
          </a:p>
          <a:p>
            <a:pPr lvl="1" algn="l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How else can he be a </a:t>
            </a:r>
            <a:r>
              <a:rPr lang="en-US" b="1" i="1" dirty="0" smtClean="0">
                <a:solidFill>
                  <a:schemeClr val="accent3">
                    <a:lumMod val="50000"/>
                  </a:schemeClr>
                </a:solidFill>
              </a:rPr>
              <a:t>shepherd </a:t>
            </a:r>
            <a:r>
              <a:rPr lang="en-US" b="1" dirty="0" smtClean="0">
                <a:solidFill>
                  <a:srgbClr val="17375E"/>
                </a:solidFill>
              </a:rPr>
              <a:t>to them? </a:t>
            </a:r>
            <a:r>
              <a:rPr lang="en-US" b="1" u="sng" dirty="0" smtClean="0">
                <a:solidFill>
                  <a:srgbClr val="800000"/>
                </a:solidFill>
              </a:rPr>
              <a:t>John 10:14</a:t>
            </a:r>
            <a:endParaRPr lang="en-US" b="1" dirty="0" smtClean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5907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luffy-sheep-12830756.jpg"/>
          <p:cNvPicPr>
            <a:picLocks noChangeAspect="1"/>
          </p:cNvPicPr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16"/>
          <a:stretch/>
        </p:blipFill>
        <p:spPr>
          <a:xfrm>
            <a:off x="0" y="2203821"/>
            <a:ext cx="9144000" cy="465417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1217"/>
            <a:ext cx="9144000" cy="888064"/>
          </a:xfrm>
        </p:spPr>
        <p:txBody>
          <a:bodyPr>
            <a:normAutofit/>
          </a:bodyPr>
          <a:lstStyle/>
          <a:p>
            <a:r>
              <a:rPr lang="en-US" sz="4800" b="1" i="1" dirty="0" smtClean="0">
                <a:solidFill>
                  <a:schemeClr val="accent3">
                    <a:lumMod val="50000"/>
                  </a:schemeClr>
                </a:solidFill>
              </a:rPr>
              <a:t>Duties</a:t>
            </a:r>
            <a:r>
              <a:rPr lang="en-US" sz="4800" b="1" dirty="0" smtClean="0">
                <a:solidFill>
                  <a:schemeClr val="accent3">
                    <a:lumMod val="50000"/>
                  </a:schemeClr>
                </a:solidFill>
              </a:rPr>
              <a:t> of Shepherds</a:t>
            </a:r>
            <a:endParaRPr lang="en-US" sz="48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9281" y="1437936"/>
            <a:ext cx="8433872" cy="5030551"/>
          </a:xfrm>
          <a:solidFill>
            <a:schemeClr val="accent1">
              <a:lumMod val="20000"/>
              <a:lumOff val="80000"/>
              <a:alpha val="90000"/>
            </a:schemeClr>
          </a:solidFill>
        </p:spPr>
        <p:txBody>
          <a:bodyPr>
            <a:normAutofit fontScale="92500" lnSpcReduction="10000"/>
          </a:bodyPr>
          <a:lstStyle/>
          <a:p>
            <a:pPr algn="l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The Elder’s Duties can be broken down into Categories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</a:rPr>
              <a:t>:</a:t>
            </a:r>
            <a:r>
              <a:rPr lang="en-US" sz="2800" b="1" i="1" dirty="0" smtClean="0">
                <a:solidFill>
                  <a:schemeClr val="tx2">
                    <a:lumMod val="75000"/>
                  </a:schemeClr>
                </a:solidFill>
              </a:rPr>
              <a:t>  </a:t>
            </a:r>
          </a:p>
          <a:p>
            <a:pPr algn="l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800" b="1" i="1" dirty="0" smtClean="0">
                <a:solidFill>
                  <a:srgbClr val="4F6228"/>
                </a:solidFill>
              </a:rPr>
              <a:t>Shepherding 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Duties:  (continued)</a:t>
            </a:r>
            <a:endParaRPr lang="en-US" sz="2800" b="1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457200" indent="-457200" algn="l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Arial"/>
              <a:buChar char="•"/>
            </a:pPr>
            <a:r>
              <a:rPr lang="en-US" sz="2800" b="1" dirty="0" smtClean="0">
                <a:solidFill>
                  <a:srgbClr val="17375E"/>
                </a:solidFill>
              </a:rPr>
              <a:t> </a:t>
            </a:r>
            <a:r>
              <a:rPr lang="en-US" sz="2800" b="1" u="sng" dirty="0" smtClean="0">
                <a:solidFill>
                  <a:srgbClr val="800000"/>
                </a:solidFill>
              </a:rPr>
              <a:t>John 21:15-17</a:t>
            </a:r>
            <a:r>
              <a:rPr lang="en-US" sz="2800" b="1" dirty="0" smtClean="0">
                <a:solidFill>
                  <a:srgbClr val="17375E"/>
                </a:solidFill>
              </a:rPr>
              <a:t>, 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</a:rPr>
              <a:t>“</a:t>
            </a:r>
            <a:r>
              <a:rPr lang="en-US" sz="2800" b="1" i="1" dirty="0" err="1" smtClean="0">
                <a:solidFill>
                  <a:schemeClr val="accent3">
                    <a:lumMod val="50000"/>
                  </a:schemeClr>
                </a:solidFill>
              </a:rPr>
              <a:t>Tend”ing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</a:rPr>
              <a:t>/“</a:t>
            </a:r>
            <a:r>
              <a:rPr lang="en-US" sz="2800" b="1" i="1" dirty="0" err="1" smtClean="0">
                <a:solidFill>
                  <a:schemeClr val="accent3">
                    <a:lumMod val="50000"/>
                  </a:schemeClr>
                </a:solidFill>
              </a:rPr>
              <a:t>Shepherd”ing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2800" b="1" dirty="0" smtClean="0">
                <a:solidFill>
                  <a:srgbClr val="17375E"/>
                </a:solidFill>
              </a:rPr>
              <a:t>requires</a:t>
            </a:r>
            <a:r>
              <a:rPr lang="mr-IN" sz="2800" b="1" dirty="0" smtClean="0">
                <a:solidFill>
                  <a:srgbClr val="17375E"/>
                </a:solidFill>
              </a:rPr>
              <a:t>…</a:t>
            </a:r>
            <a:r>
              <a:rPr lang="en-US" sz="2800" b="1" dirty="0" smtClean="0">
                <a:solidFill>
                  <a:srgbClr val="17375E"/>
                </a:solidFill>
              </a:rPr>
              <a:t>  </a:t>
            </a:r>
            <a:endParaRPr lang="en-US" sz="2800" b="1" i="1" dirty="0" smtClean="0">
              <a:solidFill>
                <a:srgbClr val="17375E"/>
              </a:solidFill>
            </a:endParaRPr>
          </a:p>
          <a:p>
            <a:pPr lvl="1" algn="l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b="1" dirty="0" smtClean="0">
                <a:solidFill>
                  <a:srgbClr val="17375E"/>
                </a:solidFill>
              </a:rPr>
              <a:t>Having </a:t>
            </a:r>
            <a:r>
              <a:rPr lang="en-US" b="1" i="1" dirty="0" smtClean="0">
                <a:solidFill>
                  <a:schemeClr val="accent3">
                    <a:lumMod val="50000"/>
                  </a:schemeClr>
                </a:solidFill>
              </a:rPr>
              <a:t>the good of the flock in mind</a:t>
            </a:r>
            <a:r>
              <a:rPr lang="en-US" b="1" dirty="0" smtClean="0">
                <a:solidFill>
                  <a:srgbClr val="17375E"/>
                </a:solidFill>
              </a:rPr>
              <a:t>, </a:t>
            </a:r>
            <a:r>
              <a:rPr lang="en-US" b="1" u="sng" dirty="0" smtClean="0">
                <a:solidFill>
                  <a:srgbClr val="800000"/>
                </a:solidFill>
              </a:rPr>
              <a:t>Jn.10:13</a:t>
            </a:r>
            <a:r>
              <a:rPr lang="en-US" b="1" dirty="0" smtClean="0">
                <a:solidFill>
                  <a:srgbClr val="17375E"/>
                </a:solidFill>
              </a:rPr>
              <a:t>;</a:t>
            </a:r>
          </a:p>
          <a:p>
            <a:pPr lvl="1" algn="l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b="1" dirty="0" smtClean="0">
                <a:solidFill>
                  <a:srgbClr val="17375E"/>
                </a:solidFill>
              </a:rPr>
              <a:t>Making sure they have </a:t>
            </a:r>
            <a:r>
              <a:rPr lang="en-US" b="1" i="1" dirty="0" smtClean="0">
                <a:solidFill>
                  <a:srgbClr val="4F6228"/>
                </a:solidFill>
              </a:rPr>
              <a:t>proper food</a:t>
            </a:r>
            <a:r>
              <a:rPr lang="en-US" b="1" i="1" dirty="0" smtClean="0">
                <a:solidFill>
                  <a:srgbClr val="17375E"/>
                </a:solidFill>
              </a:rPr>
              <a:t>,  </a:t>
            </a:r>
            <a:r>
              <a:rPr lang="en-US" b="1" u="sng" dirty="0" smtClean="0">
                <a:solidFill>
                  <a:srgbClr val="800000"/>
                </a:solidFill>
              </a:rPr>
              <a:t>Ps.23:2</a:t>
            </a:r>
            <a:r>
              <a:rPr lang="en-US" b="1" dirty="0" smtClean="0">
                <a:solidFill>
                  <a:srgbClr val="17375E"/>
                </a:solidFill>
              </a:rPr>
              <a:t>;</a:t>
            </a:r>
            <a:r>
              <a:rPr lang="en-US" b="1" dirty="0" smtClean="0">
                <a:solidFill>
                  <a:srgbClr val="800000"/>
                </a:solidFill>
              </a:rPr>
              <a:t> </a:t>
            </a:r>
            <a:r>
              <a:rPr lang="en-US" b="1" u="sng" dirty="0" smtClean="0">
                <a:solidFill>
                  <a:srgbClr val="800000"/>
                </a:solidFill>
              </a:rPr>
              <a:t>1Pet.2:1-2</a:t>
            </a:r>
            <a:r>
              <a:rPr lang="en-US" b="1" dirty="0" smtClean="0">
                <a:solidFill>
                  <a:srgbClr val="17375E"/>
                </a:solidFill>
              </a:rPr>
              <a:t>;</a:t>
            </a:r>
            <a:r>
              <a:rPr lang="en-US" b="1" dirty="0" smtClean="0">
                <a:solidFill>
                  <a:srgbClr val="800000"/>
                </a:solidFill>
              </a:rPr>
              <a:t> </a:t>
            </a:r>
            <a:r>
              <a:rPr lang="en-US" b="1" u="sng" dirty="0" smtClean="0">
                <a:solidFill>
                  <a:srgbClr val="800000"/>
                </a:solidFill>
              </a:rPr>
              <a:t>Heb.5:12-14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;  </a:t>
            </a:r>
            <a:endParaRPr lang="en-US" b="1" dirty="0">
              <a:solidFill>
                <a:schemeClr val="accent3">
                  <a:lumMod val="50000"/>
                </a:schemeClr>
              </a:solidFill>
            </a:endParaRPr>
          </a:p>
          <a:p>
            <a:pPr lvl="1" algn="l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Seeing</a:t>
            </a:r>
            <a:r>
              <a:rPr lang="en-US" b="1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and caring for </a:t>
            </a:r>
            <a:r>
              <a:rPr lang="en-US" b="1" i="1" dirty="0" smtClean="0">
                <a:solidFill>
                  <a:srgbClr val="4F6228"/>
                </a:solidFill>
              </a:rPr>
              <a:t>individual sheep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as well as </a:t>
            </a:r>
            <a:r>
              <a:rPr lang="en-US" b="1" i="1" dirty="0" smtClean="0">
                <a:solidFill>
                  <a:srgbClr val="4F6228"/>
                </a:solidFill>
              </a:rPr>
              <a:t>the flock</a:t>
            </a:r>
            <a:r>
              <a:rPr lang="en-US" b="1" i="1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en-US" b="1" u="sng" dirty="0" smtClean="0">
                <a:solidFill>
                  <a:srgbClr val="800000"/>
                </a:solidFill>
              </a:rPr>
              <a:t>Luke 15:4-7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;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  <a:p>
            <a:pPr lvl="1" algn="l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Leading </a:t>
            </a:r>
            <a:r>
              <a:rPr lang="en-US" b="1" i="1" dirty="0" smtClean="0">
                <a:solidFill>
                  <a:srgbClr val="4F6228"/>
                </a:solidFill>
              </a:rPr>
              <a:t>from the front</a:t>
            </a:r>
            <a:r>
              <a:rPr lang="en-US" b="1" i="1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en-US" b="1" u="sng" dirty="0" smtClean="0">
                <a:solidFill>
                  <a:srgbClr val="800000"/>
                </a:solidFill>
              </a:rPr>
              <a:t>John 10:27</a:t>
            </a:r>
            <a:r>
              <a:rPr lang="en-US" b="1" dirty="0">
                <a:solidFill>
                  <a:srgbClr val="800000"/>
                </a:solidFill>
              </a:rPr>
              <a:t>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(to be </a:t>
            </a:r>
            <a:r>
              <a:rPr lang="en-US" b="1" i="1" dirty="0" smtClean="0">
                <a:solidFill>
                  <a:srgbClr val="4F6228"/>
                </a:solidFill>
              </a:rPr>
              <a:t>thermostats</a:t>
            </a:r>
            <a:r>
              <a:rPr lang="en-US" b="1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not </a:t>
            </a:r>
            <a:r>
              <a:rPr lang="en-US" b="1" i="1" dirty="0" smtClean="0">
                <a:solidFill>
                  <a:srgbClr val="4F6228"/>
                </a:solidFill>
              </a:rPr>
              <a:t>thermometers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); and,  </a:t>
            </a:r>
          </a:p>
          <a:p>
            <a:pPr lvl="1" algn="l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Protecting</a:t>
            </a:r>
            <a:r>
              <a:rPr lang="en-US" b="1" i="1" dirty="0" smtClean="0">
                <a:solidFill>
                  <a:srgbClr val="4F6228"/>
                </a:solidFill>
              </a:rPr>
              <a:t>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the flock </a:t>
            </a:r>
            <a:r>
              <a:rPr lang="en-US" b="1" dirty="0" smtClean="0">
                <a:solidFill>
                  <a:srgbClr val="17375E"/>
                </a:solidFill>
              </a:rPr>
              <a:t>from wolves- both from </a:t>
            </a:r>
            <a:r>
              <a:rPr lang="en-US" b="1" i="1" dirty="0" smtClean="0">
                <a:solidFill>
                  <a:srgbClr val="4F6228"/>
                </a:solidFill>
              </a:rPr>
              <a:t>within </a:t>
            </a:r>
            <a:r>
              <a:rPr lang="en-US" b="1" dirty="0" smtClean="0">
                <a:solidFill>
                  <a:srgbClr val="17375E"/>
                </a:solidFill>
              </a:rPr>
              <a:t>and </a:t>
            </a:r>
            <a:r>
              <a:rPr lang="en-US" b="1" i="1" dirty="0" smtClean="0">
                <a:solidFill>
                  <a:srgbClr val="4F6228"/>
                </a:solidFill>
              </a:rPr>
              <a:t>without</a:t>
            </a:r>
            <a:r>
              <a:rPr lang="en-US" b="1" i="1" dirty="0" smtClean="0">
                <a:solidFill>
                  <a:srgbClr val="17375E"/>
                </a:solidFill>
              </a:rPr>
              <a:t>,</a:t>
            </a:r>
            <a:r>
              <a:rPr lang="en-US" b="1" i="1" dirty="0" smtClean="0">
                <a:solidFill>
                  <a:srgbClr val="800000"/>
                </a:solidFill>
              </a:rPr>
              <a:t> </a:t>
            </a:r>
            <a:r>
              <a:rPr lang="en-US" b="1" u="sng" dirty="0" smtClean="0">
                <a:solidFill>
                  <a:srgbClr val="800000"/>
                </a:solidFill>
              </a:rPr>
              <a:t>Acts 20:29</a:t>
            </a:r>
            <a:r>
              <a:rPr lang="en-US" b="1" dirty="0" smtClean="0">
                <a:solidFill>
                  <a:srgbClr val="17375E"/>
                </a:solidFill>
              </a:rPr>
              <a:t>;</a:t>
            </a:r>
            <a:r>
              <a:rPr lang="en-US" b="1" dirty="0" smtClean="0">
                <a:solidFill>
                  <a:srgbClr val="800000"/>
                </a:solidFill>
              </a:rPr>
              <a:t> </a:t>
            </a:r>
            <a:r>
              <a:rPr lang="en-US" b="1" u="sng" dirty="0" smtClean="0">
                <a:solidFill>
                  <a:srgbClr val="800000"/>
                </a:solidFill>
              </a:rPr>
              <a:t>John 10:11-13</a:t>
            </a:r>
            <a:r>
              <a:rPr lang="en-US" b="1" dirty="0" smtClean="0">
                <a:solidFill>
                  <a:srgbClr val="17375E"/>
                </a:solidFill>
              </a:rPr>
              <a:t>.</a:t>
            </a:r>
            <a:r>
              <a:rPr lang="en-US" b="1" dirty="0" smtClean="0">
                <a:solidFill>
                  <a:srgbClr val="800000"/>
                </a:solidFill>
              </a:rPr>
              <a:t> </a:t>
            </a:r>
            <a:endParaRPr lang="en-US" b="1" i="1" dirty="0" smtClean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75727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luffy-sheep-12830756.jpg"/>
          <p:cNvPicPr>
            <a:picLocks noChangeAspect="1"/>
          </p:cNvPicPr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16"/>
          <a:stretch/>
        </p:blipFill>
        <p:spPr>
          <a:xfrm>
            <a:off x="0" y="2203821"/>
            <a:ext cx="9144000" cy="465417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1217"/>
            <a:ext cx="9144000" cy="888064"/>
          </a:xfrm>
        </p:spPr>
        <p:txBody>
          <a:bodyPr>
            <a:normAutofit/>
          </a:bodyPr>
          <a:lstStyle/>
          <a:p>
            <a:r>
              <a:rPr lang="en-US" sz="4800" b="1" i="1" dirty="0" smtClean="0">
                <a:solidFill>
                  <a:schemeClr val="accent3">
                    <a:lumMod val="50000"/>
                  </a:schemeClr>
                </a:solidFill>
              </a:rPr>
              <a:t>Duties</a:t>
            </a:r>
            <a:r>
              <a:rPr lang="en-US" sz="4800" b="1" dirty="0" smtClean="0">
                <a:solidFill>
                  <a:schemeClr val="accent3">
                    <a:lumMod val="50000"/>
                  </a:schemeClr>
                </a:solidFill>
              </a:rPr>
              <a:t> of Shepherds</a:t>
            </a:r>
            <a:endParaRPr lang="en-US" sz="48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9281" y="1437936"/>
            <a:ext cx="8433872" cy="5030551"/>
          </a:xfrm>
          <a:solidFill>
            <a:schemeClr val="accent1">
              <a:lumMod val="20000"/>
              <a:lumOff val="80000"/>
              <a:alpha val="90000"/>
            </a:schemeClr>
          </a:solidFill>
        </p:spPr>
        <p:txBody>
          <a:bodyPr>
            <a:normAutofit lnSpcReduction="10000"/>
          </a:bodyPr>
          <a:lstStyle/>
          <a:p>
            <a:pPr algn="l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The Elder’s Duties can be broken down into Categories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</a:rPr>
              <a:t>:</a:t>
            </a:r>
            <a:r>
              <a:rPr lang="en-US" sz="2800" b="1" i="1" dirty="0" smtClean="0">
                <a:solidFill>
                  <a:schemeClr val="tx2">
                    <a:lumMod val="75000"/>
                  </a:schemeClr>
                </a:solidFill>
              </a:rPr>
              <a:t>  </a:t>
            </a:r>
          </a:p>
          <a:p>
            <a:pPr algn="l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800" b="1" i="1" dirty="0" smtClean="0">
                <a:solidFill>
                  <a:srgbClr val="4F6228"/>
                </a:solidFill>
              </a:rPr>
              <a:t>Exemplary 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Duties:</a:t>
            </a:r>
            <a:endParaRPr lang="en-US" sz="2800" b="1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457200" indent="-457200" algn="l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Arial"/>
              <a:buChar char="•"/>
            </a:pPr>
            <a:r>
              <a:rPr lang="en-US" sz="2800" b="1" dirty="0" smtClean="0">
                <a:solidFill>
                  <a:srgbClr val="17375E"/>
                </a:solidFill>
              </a:rPr>
              <a:t> </a:t>
            </a:r>
            <a:r>
              <a:rPr lang="en-US" sz="2800" b="1" u="sng" dirty="0" smtClean="0">
                <a:solidFill>
                  <a:srgbClr val="800000"/>
                </a:solidFill>
              </a:rPr>
              <a:t>1Pet.5:3b</a:t>
            </a:r>
            <a:r>
              <a:rPr lang="en-US" sz="2800" b="1" dirty="0" smtClean="0">
                <a:solidFill>
                  <a:srgbClr val="17375E"/>
                </a:solidFill>
              </a:rPr>
              <a:t>, To be an 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</a:rPr>
              <a:t>“example to the flock”</a:t>
            </a:r>
            <a:r>
              <a:rPr lang="en-US" sz="2800" b="1" dirty="0" smtClean="0">
                <a:solidFill>
                  <a:srgbClr val="17375E"/>
                </a:solidFill>
              </a:rPr>
              <a:t> </a:t>
            </a:r>
            <a:r>
              <a:rPr lang="mr-IN" sz="2800" b="1" dirty="0" smtClean="0">
                <a:solidFill>
                  <a:srgbClr val="17375E"/>
                </a:solidFill>
              </a:rPr>
              <a:t>…</a:t>
            </a:r>
            <a:endParaRPr lang="en-US" sz="2800" b="1" i="1" dirty="0" smtClean="0">
              <a:solidFill>
                <a:srgbClr val="17375E"/>
              </a:solidFill>
            </a:endParaRPr>
          </a:p>
          <a:p>
            <a:pPr lvl="1" algn="l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b="1" dirty="0" smtClean="0">
                <a:solidFill>
                  <a:srgbClr val="17375E"/>
                </a:solidFill>
              </a:rPr>
              <a:t>Of a</a:t>
            </a:r>
            <a:r>
              <a:rPr lang="en-US" b="1" i="1" dirty="0" smtClean="0">
                <a:solidFill>
                  <a:schemeClr val="accent3">
                    <a:lumMod val="50000"/>
                  </a:schemeClr>
                </a:solidFill>
              </a:rPr>
              <a:t> husband</a:t>
            </a:r>
            <a:r>
              <a:rPr lang="en-US" b="1" dirty="0" smtClean="0">
                <a:solidFill>
                  <a:srgbClr val="17375E"/>
                </a:solidFill>
              </a:rPr>
              <a:t>, </a:t>
            </a:r>
            <a:r>
              <a:rPr lang="en-US" b="1" u="sng" dirty="0" smtClean="0">
                <a:solidFill>
                  <a:srgbClr val="800000"/>
                </a:solidFill>
              </a:rPr>
              <a:t>Eph.5:23,25</a:t>
            </a:r>
            <a:r>
              <a:rPr lang="en-US" b="1" dirty="0" smtClean="0">
                <a:solidFill>
                  <a:srgbClr val="17375E"/>
                </a:solidFill>
              </a:rPr>
              <a:t>;</a:t>
            </a:r>
          </a:p>
          <a:p>
            <a:pPr lvl="1" algn="l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b="1" dirty="0" smtClean="0">
                <a:solidFill>
                  <a:srgbClr val="17375E"/>
                </a:solidFill>
              </a:rPr>
              <a:t>Of a</a:t>
            </a:r>
            <a:r>
              <a:rPr lang="en-US" b="1" i="1" dirty="0" smtClean="0">
                <a:solidFill>
                  <a:srgbClr val="4F6228"/>
                </a:solidFill>
              </a:rPr>
              <a:t> father</a:t>
            </a:r>
            <a:r>
              <a:rPr lang="en-US" b="1" i="1" dirty="0" smtClean="0">
                <a:solidFill>
                  <a:srgbClr val="17375E"/>
                </a:solidFill>
              </a:rPr>
              <a:t>,  </a:t>
            </a:r>
            <a:r>
              <a:rPr lang="en-US" b="1" u="sng" dirty="0" smtClean="0">
                <a:solidFill>
                  <a:srgbClr val="800000"/>
                </a:solidFill>
              </a:rPr>
              <a:t>Eph.6:4</a:t>
            </a:r>
            <a:r>
              <a:rPr lang="en-US" b="1" dirty="0" smtClean="0">
                <a:solidFill>
                  <a:srgbClr val="17375E"/>
                </a:solidFill>
              </a:rPr>
              <a:t>;</a:t>
            </a:r>
            <a:r>
              <a:rPr lang="en-US" b="1" dirty="0" smtClean="0">
                <a:solidFill>
                  <a:srgbClr val="800000"/>
                </a:solidFill>
              </a:rPr>
              <a:t> </a:t>
            </a:r>
            <a:r>
              <a:rPr lang="en-US" b="1" u="sng" dirty="0" smtClean="0">
                <a:solidFill>
                  <a:srgbClr val="800000"/>
                </a:solidFill>
              </a:rPr>
              <a:t>Col.3:21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;  </a:t>
            </a:r>
            <a:endParaRPr lang="en-US" b="1" dirty="0">
              <a:solidFill>
                <a:schemeClr val="accent3">
                  <a:lumMod val="50000"/>
                </a:schemeClr>
              </a:solidFill>
            </a:endParaRPr>
          </a:p>
          <a:p>
            <a:pPr lvl="1" algn="l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Of a </a:t>
            </a:r>
            <a:r>
              <a:rPr lang="en-US" b="1" i="1" dirty="0" smtClean="0">
                <a:solidFill>
                  <a:srgbClr val="4F6228"/>
                </a:solidFill>
              </a:rPr>
              <a:t>neighbor</a:t>
            </a:r>
            <a:r>
              <a:rPr lang="en-US" b="1" i="1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en-US" b="1" u="sng" dirty="0" smtClean="0">
                <a:solidFill>
                  <a:srgbClr val="800000"/>
                </a:solidFill>
              </a:rPr>
              <a:t>Luke 10:30ff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; </a:t>
            </a:r>
          </a:p>
          <a:p>
            <a:pPr lvl="1" algn="l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Of a </a:t>
            </a:r>
            <a:r>
              <a:rPr lang="en-US" b="1" i="1" dirty="0" smtClean="0">
                <a:solidFill>
                  <a:srgbClr val="4F6228"/>
                </a:solidFill>
              </a:rPr>
              <a:t>teacher</a:t>
            </a:r>
            <a:r>
              <a:rPr lang="en-US" b="1" i="1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en-US" b="1" u="sng" dirty="0" smtClean="0">
                <a:solidFill>
                  <a:srgbClr val="800000"/>
                </a:solidFill>
              </a:rPr>
              <a:t>2Tim.2:24-26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;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  </a:t>
            </a:r>
          </a:p>
          <a:p>
            <a:pPr lvl="1" algn="l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Of a </a:t>
            </a:r>
            <a:r>
              <a:rPr lang="en-US" b="1" i="1" dirty="0" smtClean="0">
                <a:solidFill>
                  <a:schemeClr val="accent3">
                    <a:lumMod val="50000"/>
                  </a:schemeClr>
                </a:solidFill>
              </a:rPr>
              <a:t>business man</a:t>
            </a:r>
            <a:r>
              <a:rPr lang="en-US" b="1" i="1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en-US" b="1" u="sng" dirty="0" smtClean="0">
                <a:solidFill>
                  <a:srgbClr val="800000"/>
                </a:solidFill>
              </a:rPr>
              <a:t>Col.3:22 </a:t>
            </a:r>
            <a:r>
              <a:rPr lang="mr-IN" b="1" u="sng" dirty="0" smtClean="0">
                <a:solidFill>
                  <a:srgbClr val="800000"/>
                </a:solidFill>
              </a:rPr>
              <a:t>–</a:t>
            </a:r>
            <a:r>
              <a:rPr lang="en-US" b="1" u="sng" dirty="0" smtClean="0">
                <a:solidFill>
                  <a:srgbClr val="800000"/>
                </a:solidFill>
              </a:rPr>
              <a:t> 4:1</a:t>
            </a:r>
            <a:r>
              <a:rPr lang="en-US" b="1" dirty="0" smtClean="0">
                <a:solidFill>
                  <a:srgbClr val="17375E"/>
                </a:solidFill>
              </a:rPr>
              <a:t>; </a:t>
            </a:r>
          </a:p>
          <a:p>
            <a:pPr lvl="1" algn="l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b="1" dirty="0" smtClean="0">
                <a:solidFill>
                  <a:srgbClr val="17375E"/>
                </a:solidFill>
              </a:rPr>
              <a:t>Of a </a:t>
            </a:r>
            <a:r>
              <a:rPr lang="en-US" b="1" i="1" dirty="0" smtClean="0">
                <a:solidFill>
                  <a:srgbClr val="4F6228"/>
                </a:solidFill>
              </a:rPr>
              <a:t>Christian</a:t>
            </a:r>
            <a:r>
              <a:rPr lang="en-US" b="1" i="1" dirty="0" smtClean="0">
                <a:solidFill>
                  <a:srgbClr val="17375E"/>
                </a:solidFill>
              </a:rPr>
              <a:t>, </a:t>
            </a:r>
            <a:r>
              <a:rPr lang="en-US" b="1" u="sng" dirty="0" smtClean="0">
                <a:solidFill>
                  <a:srgbClr val="800000"/>
                </a:solidFill>
              </a:rPr>
              <a:t>1Tim.4:12b</a:t>
            </a:r>
            <a:r>
              <a:rPr lang="en-US" b="1" dirty="0" smtClean="0">
                <a:solidFill>
                  <a:srgbClr val="17375E"/>
                </a:solidFill>
              </a:rPr>
              <a:t>; and, </a:t>
            </a:r>
          </a:p>
          <a:p>
            <a:pPr lvl="1" algn="l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b="1" dirty="0" smtClean="0">
                <a:solidFill>
                  <a:srgbClr val="17375E"/>
                </a:solidFill>
              </a:rPr>
              <a:t>Of a </a:t>
            </a:r>
            <a:r>
              <a:rPr lang="en-US" b="1" i="1" dirty="0" smtClean="0">
                <a:solidFill>
                  <a:srgbClr val="4F6228"/>
                </a:solidFill>
              </a:rPr>
              <a:t>worker in the kingdom</a:t>
            </a:r>
            <a:r>
              <a:rPr lang="en-US" b="1" i="1" dirty="0" smtClean="0">
                <a:solidFill>
                  <a:srgbClr val="17375E"/>
                </a:solidFill>
              </a:rPr>
              <a:t>, </a:t>
            </a:r>
            <a:r>
              <a:rPr lang="en-US" b="1" u="sng" dirty="0" smtClean="0">
                <a:solidFill>
                  <a:srgbClr val="800000"/>
                </a:solidFill>
              </a:rPr>
              <a:t>John 15:8</a:t>
            </a:r>
            <a:r>
              <a:rPr lang="en-US" b="1" dirty="0" smtClean="0">
                <a:solidFill>
                  <a:srgbClr val="17375E"/>
                </a:solidFill>
              </a:rPr>
              <a:t>. </a:t>
            </a:r>
            <a:r>
              <a:rPr lang="en-US" b="1" dirty="0" smtClean="0">
                <a:solidFill>
                  <a:srgbClr val="800000"/>
                </a:solidFill>
              </a:rPr>
              <a:t> </a:t>
            </a:r>
            <a:endParaRPr lang="en-US" b="1" i="1" dirty="0" smtClean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87476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</TotalTime>
  <Words>1172</Words>
  <Application>Microsoft Macintosh PowerPoint</Application>
  <PresentationFormat>On-screen Show (4:3)</PresentationFormat>
  <Paragraphs>74</Paragraphs>
  <Slides>11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Duties of Shepherds</vt:lpstr>
      <vt:lpstr>Duties of Shepherds</vt:lpstr>
      <vt:lpstr>Duties of Shepherds</vt:lpstr>
      <vt:lpstr>Duties of Shepherds</vt:lpstr>
      <vt:lpstr>Duties of Shepherds</vt:lpstr>
      <vt:lpstr>Duties of Shepherds</vt:lpstr>
      <vt:lpstr>Duties of Shepherds</vt:lpstr>
      <vt:lpstr>Duties of Shepherds</vt:lpstr>
      <vt:lpstr>As you can clearly see…</vt:lpstr>
      <vt:lpstr>PowerPoint Presentation</vt:lpstr>
    </vt:vector>
  </TitlesOfParts>
  <Company>Southside Church of Christ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Philip Strong</dc:creator>
  <cp:lastModifiedBy>Philip Strong</cp:lastModifiedBy>
  <cp:revision>29</cp:revision>
  <cp:lastPrinted>2022-11-25T18:01:05Z</cp:lastPrinted>
  <dcterms:created xsi:type="dcterms:W3CDTF">2022-11-25T14:12:54Z</dcterms:created>
  <dcterms:modified xsi:type="dcterms:W3CDTF">2022-11-25T18:01:14Z</dcterms:modified>
</cp:coreProperties>
</file>