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6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5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5B8EA-4844-0549-A852-18F28A2FEA7F}" type="datetimeFigureOut">
              <a:rPr lang="en-US" smtClean="0"/>
              <a:t>12/11/22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7A798-530C-4348-B84F-1A3C5495B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23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7A798-530C-4348-B84F-1A3C5495B1B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98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E8DD-DC61-AE46-9A3D-E731F5605A69}" type="datetimeFigureOut">
              <a:rPr lang="en-US" smtClean="0"/>
              <a:t>12/11/22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2794-EBDC-874E-BAEE-0521C756B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61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E8DD-DC61-AE46-9A3D-E731F5605A69}" type="datetimeFigureOut">
              <a:rPr lang="en-US" smtClean="0"/>
              <a:t>12/11/22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2794-EBDC-874E-BAEE-0521C756B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26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E8DD-DC61-AE46-9A3D-E731F5605A69}" type="datetimeFigureOut">
              <a:rPr lang="en-US" smtClean="0"/>
              <a:t>12/11/22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2794-EBDC-874E-BAEE-0521C756B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878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E8DD-DC61-AE46-9A3D-E731F5605A69}" type="datetimeFigureOut">
              <a:rPr lang="en-US" smtClean="0"/>
              <a:t>12/11/22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2794-EBDC-874E-BAEE-0521C756B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58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E8DD-DC61-AE46-9A3D-E731F5605A69}" type="datetimeFigureOut">
              <a:rPr lang="en-US" smtClean="0"/>
              <a:t>12/11/22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2794-EBDC-874E-BAEE-0521C756B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32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E8DD-DC61-AE46-9A3D-E731F5605A69}" type="datetimeFigureOut">
              <a:rPr lang="en-US" smtClean="0"/>
              <a:t>12/11/22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2794-EBDC-874E-BAEE-0521C756B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28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E8DD-DC61-AE46-9A3D-E731F5605A69}" type="datetimeFigureOut">
              <a:rPr lang="en-US" smtClean="0"/>
              <a:t>12/11/22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2794-EBDC-874E-BAEE-0521C756B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47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E8DD-DC61-AE46-9A3D-E731F5605A69}" type="datetimeFigureOut">
              <a:rPr lang="en-US" smtClean="0"/>
              <a:t>12/11/22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2794-EBDC-874E-BAEE-0521C756B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3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E8DD-DC61-AE46-9A3D-E731F5605A69}" type="datetimeFigureOut">
              <a:rPr lang="en-US" smtClean="0"/>
              <a:t>12/11/22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2794-EBDC-874E-BAEE-0521C756B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3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E8DD-DC61-AE46-9A3D-E731F5605A69}" type="datetimeFigureOut">
              <a:rPr lang="en-US" smtClean="0"/>
              <a:t>12/11/22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2794-EBDC-874E-BAEE-0521C756B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71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E8DD-DC61-AE46-9A3D-E731F5605A69}" type="datetimeFigureOut">
              <a:rPr lang="en-US" smtClean="0"/>
              <a:t>12/11/22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2794-EBDC-874E-BAEE-0521C756B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94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AE8DD-DC61-AE46-9A3D-E731F5605A69}" type="datetimeFigureOut">
              <a:rPr lang="en-US" smtClean="0"/>
              <a:t>12/11/22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42794-EBDC-874E-BAEE-0521C756B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35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015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8304" y="71570"/>
            <a:ext cx="4532313" cy="2340034"/>
          </a:xfrm>
        </p:spPr>
        <p:txBody>
          <a:bodyPr/>
          <a:lstStyle/>
          <a:p>
            <a:pPr algn="l"/>
            <a:r>
              <a:rPr lang="en-US" b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My </a:t>
            </a:r>
            <a:r>
              <a:rPr lang="en-US" b="1" i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p</a:t>
            </a:r>
            <a:r>
              <a:rPr lang="en-US" b="1" i="1" u="sng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ersonal </a:t>
            </a:r>
            <a:r>
              <a:rPr lang="en-US" b="1" u="sng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histor</a:t>
            </a:r>
            <a:r>
              <a:rPr lang="en-US" b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y with “problems in the church”</a:t>
            </a:r>
            <a:endParaRPr lang="en-US" b="1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/>
            </a:endParaRPr>
          </a:p>
          <a:p>
            <a:pPr marL="457200" indent="-457200" algn="l">
              <a:buFont typeface="Arial"/>
              <a:buChar char="•"/>
            </a:pP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First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full-time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work</a:t>
            </a:r>
          </a:p>
          <a:p>
            <a:pPr marL="457200" indent="-457200" algn="l">
              <a:buFont typeface="Arial"/>
              <a:buChar char="•"/>
            </a:pP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Second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full-time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work</a:t>
            </a:r>
            <a:endParaRPr lang="en-US" b="1" dirty="0">
              <a:ln>
                <a:solidFill>
                  <a:schemeClr val="tx1"/>
                </a:solidFill>
              </a:ln>
              <a:solidFill>
                <a:srgbClr val="800000"/>
              </a:solidFill>
              <a:effectLst>
                <a:glow rad="50800">
                  <a:schemeClr val="bg1">
                    <a:alpha val="75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70" y="76951"/>
            <a:ext cx="3309639" cy="2862322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n>
                  <a:solidFill>
                    <a:schemeClr val="bg1"/>
                  </a:solidFill>
                </a:ln>
                <a:solidFill>
                  <a:srgbClr val="800000"/>
                </a:solidFill>
                <a:effectLst>
                  <a:glow rad="63500">
                    <a:schemeClr val="tx1">
                      <a:alpha val="75000"/>
                    </a:schemeClr>
                  </a:glow>
                </a:effectLst>
              </a:rPr>
              <a:t>Problems in the Church</a:t>
            </a:r>
            <a:endParaRPr lang="en-US" sz="6000" b="1" dirty="0">
              <a:ln>
                <a:solidFill>
                  <a:schemeClr val="bg1"/>
                </a:solidFill>
              </a:ln>
              <a:solidFill>
                <a:srgbClr val="800000"/>
              </a:solidFill>
              <a:effectLst>
                <a:glow rad="635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79041" y="2666148"/>
            <a:ext cx="32815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ln>
                  <a:solidFill>
                    <a:schemeClr val="tx1"/>
                  </a:solidFill>
                </a:ln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Point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?</a:t>
            </a:r>
          </a:p>
          <a:p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I know a little about “problems in the church.”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rgbClr val="800000"/>
              </a:solidFill>
              <a:effectLst>
                <a:glow rad="50800">
                  <a:schemeClr val="bg1">
                    <a:alpha val="75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24514" y="4836029"/>
            <a:ext cx="432947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Solution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?</a:t>
            </a:r>
          </a:p>
          <a:p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Get people back to the Book and understanding and doing what </a:t>
            </a:r>
            <a:r>
              <a:rPr lang="en-US" sz="3200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It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 says. 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rgbClr val="800000"/>
              </a:solidFill>
              <a:effectLst>
                <a:glow rad="50800">
                  <a:schemeClr val="bg1">
                    <a:alpha val="7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025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7196" y="71570"/>
            <a:ext cx="4673421" cy="2519622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b="1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So, if you tell me there is a “problem in the church,” then:</a:t>
            </a:r>
          </a:p>
          <a:p>
            <a:pPr algn="l"/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You have to mean the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“local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church” because the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“universal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church” doesn’t have any problems!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070" y="76951"/>
            <a:ext cx="3309639" cy="2862322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n>
                  <a:solidFill>
                    <a:schemeClr val="bg1"/>
                  </a:solidFill>
                </a:ln>
                <a:solidFill>
                  <a:srgbClr val="800000"/>
                </a:solidFill>
                <a:effectLst>
                  <a:glow rad="63500">
                    <a:schemeClr val="tx1">
                      <a:alpha val="75000"/>
                    </a:schemeClr>
                  </a:glow>
                </a:effectLst>
              </a:rPr>
              <a:t>Problems in the Church</a:t>
            </a:r>
            <a:endParaRPr lang="en-US" sz="6000" b="1" dirty="0">
              <a:ln>
                <a:solidFill>
                  <a:schemeClr val="bg1"/>
                </a:solidFill>
              </a:ln>
              <a:solidFill>
                <a:srgbClr val="800000"/>
              </a:solidFill>
              <a:effectLst>
                <a:glow rad="635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57174" y="2948037"/>
            <a:ext cx="34868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n>
                  <a:solidFill>
                    <a:schemeClr val="tx1"/>
                  </a:solidFill>
                </a:ln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Because the </a:t>
            </a:r>
          </a:p>
          <a:p>
            <a:pPr algn="ctr"/>
            <a:r>
              <a:rPr lang="en-US" sz="3200" b="1" dirty="0" smtClean="0">
                <a:ln>
                  <a:solidFill>
                    <a:schemeClr val="tx1"/>
                  </a:solidFill>
                </a:ln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“Universal Church” </a:t>
            </a:r>
          </a:p>
          <a:p>
            <a:pPr algn="ctr"/>
            <a:r>
              <a:rPr lang="en-US" sz="3200" b="1" dirty="0" smtClean="0">
                <a:ln>
                  <a:solidFill>
                    <a:schemeClr val="tx1"/>
                  </a:solidFill>
                </a:ln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has</a:t>
            </a:r>
            <a:r>
              <a:rPr lang="mr-IN" sz="3200" b="1" dirty="0" smtClean="0">
                <a:ln>
                  <a:solidFill>
                    <a:schemeClr val="tx1"/>
                  </a:solidFill>
                </a:ln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…</a:t>
            </a:r>
            <a:endParaRPr lang="en-US" sz="3200" b="1" dirty="0" smtClean="0">
              <a:ln>
                <a:solidFill>
                  <a:schemeClr val="tx1"/>
                </a:solidFill>
              </a:ln>
              <a:effectLst>
                <a:glow rad="50800">
                  <a:schemeClr val="bg1">
                    <a:alpha val="75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57750" y="4885691"/>
            <a:ext cx="46862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274320">
              <a:buFont typeface="Arial"/>
              <a:buChar char="•"/>
            </a:pP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A </a:t>
            </a:r>
            <a:r>
              <a:rPr lang="en-US" sz="2800" b="1" i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perfect Head, </a:t>
            </a:r>
            <a:r>
              <a:rPr lang="en-US" sz="2800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E</a:t>
            </a: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p</a:t>
            </a:r>
            <a:r>
              <a:rPr lang="en-US" sz="2800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h.1:22-23</a:t>
            </a:r>
            <a:endParaRPr lang="en-US" sz="2800" b="1" dirty="0" smtClean="0">
              <a:ln>
                <a:solidFill>
                  <a:schemeClr val="tx1"/>
                </a:solidFill>
              </a:ln>
              <a:solidFill>
                <a:srgbClr val="800000"/>
              </a:solidFill>
              <a:effectLst>
                <a:glow rad="50800">
                  <a:schemeClr val="bg1">
                    <a:alpha val="75000"/>
                  </a:schemeClr>
                </a:glow>
              </a:effectLst>
            </a:endParaRPr>
          </a:p>
          <a:p>
            <a:pPr marL="365760" indent="-274320">
              <a:buFont typeface="Arial"/>
              <a:buChar char="•"/>
            </a:pP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A </a:t>
            </a:r>
            <a:r>
              <a:rPr lang="en-US" sz="2800" b="1" i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perfect Law, </a:t>
            </a:r>
            <a:r>
              <a:rPr lang="en-US" sz="2800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Jas.1:25</a:t>
            </a:r>
            <a:endParaRPr lang="en-US" sz="2800" b="1" dirty="0" smtClean="0">
              <a:ln>
                <a:solidFill>
                  <a:schemeClr val="tx1"/>
                </a:solidFill>
              </a:ln>
              <a:solidFill>
                <a:srgbClr val="800000"/>
              </a:solidFill>
              <a:effectLst>
                <a:glow rad="50800">
                  <a:schemeClr val="bg1">
                    <a:alpha val="75000"/>
                  </a:schemeClr>
                </a:glow>
              </a:effectLst>
            </a:endParaRPr>
          </a:p>
          <a:p>
            <a:pPr marL="365760" indent="-274320">
              <a:buFont typeface="Arial"/>
              <a:buChar char="•"/>
            </a:pP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A </a:t>
            </a:r>
            <a:r>
              <a:rPr lang="en-US" sz="2800" b="1" i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perfect Membership, 			</a:t>
            </a:r>
            <a:r>
              <a:rPr lang="en-US" sz="2800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Acts 2:41</a:t>
            </a: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; </a:t>
            </a:r>
            <a:r>
              <a:rPr lang="en-US" sz="2800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Rev.3:5</a:t>
            </a:r>
            <a:endParaRPr lang="en-US" sz="2800" b="1" dirty="0">
              <a:ln>
                <a:solidFill>
                  <a:schemeClr val="tx1"/>
                </a:solidFill>
              </a:ln>
              <a:solidFill>
                <a:srgbClr val="800000"/>
              </a:solidFill>
              <a:effectLst>
                <a:glow rad="50800">
                  <a:schemeClr val="bg1">
                    <a:alpha val="75000"/>
                  </a:schemeClr>
                </a:glo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57173" y="4370178"/>
            <a:ext cx="348682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Thus, No Problems!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6699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7196" y="71570"/>
            <a:ext cx="4673421" cy="2519622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And, if you tell me there is a “problem in the church,” then:</a:t>
            </a:r>
          </a:p>
          <a:p>
            <a:pPr algn="l"/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Don’t tell me “It’s just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personal,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not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doctrinal.” </a:t>
            </a:r>
            <a:endParaRPr lang="en-US" b="1" dirty="0" smtClean="0">
              <a:ln>
                <a:solidFill>
                  <a:schemeClr val="tx1"/>
                </a:solidFill>
              </a:ln>
              <a:solidFill>
                <a:srgbClr val="800000"/>
              </a:solidFill>
              <a:effectLst>
                <a:glow rad="50800">
                  <a:schemeClr val="bg1">
                    <a:alpha val="75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70" y="76951"/>
            <a:ext cx="3309639" cy="2862322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n>
                  <a:solidFill>
                    <a:schemeClr val="bg1"/>
                  </a:solidFill>
                </a:ln>
                <a:solidFill>
                  <a:srgbClr val="800000"/>
                </a:solidFill>
                <a:effectLst>
                  <a:glow rad="63500">
                    <a:schemeClr val="tx1">
                      <a:alpha val="75000"/>
                    </a:schemeClr>
                  </a:glow>
                </a:effectLst>
              </a:rPr>
              <a:t>Problems in the Church</a:t>
            </a:r>
            <a:endParaRPr lang="en-US" sz="6000" b="1" dirty="0">
              <a:ln>
                <a:solidFill>
                  <a:schemeClr val="bg1"/>
                </a:solidFill>
              </a:ln>
              <a:solidFill>
                <a:srgbClr val="800000"/>
              </a:solidFill>
              <a:effectLst>
                <a:glow rad="635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08485" y="2769557"/>
            <a:ext cx="335213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n>
                  <a:solidFill>
                    <a:schemeClr val="tx1"/>
                  </a:solidFill>
                </a:ln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Because both </a:t>
            </a:r>
            <a:r>
              <a:rPr lang="en-US" sz="3200" b="1" i="1" dirty="0" smtClean="0">
                <a:ln>
                  <a:solidFill>
                    <a:schemeClr val="tx1"/>
                  </a:solidFill>
                </a:ln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Scripture 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and </a:t>
            </a:r>
            <a:r>
              <a:rPr lang="en-US" sz="3200" b="1" i="1" dirty="0" smtClean="0">
                <a:ln>
                  <a:solidFill>
                    <a:schemeClr val="tx1"/>
                  </a:solidFill>
                </a:ln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experience 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have taught me that: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98564" y="4885283"/>
            <a:ext cx="50454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274320">
              <a:buFont typeface="Arial"/>
              <a:buChar char="•"/>
            </a:pP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The “</a:t>
            </a:r>
            <a:r>
              <a:rPr lang="en-US" sz="2400" b="1" i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personal” 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will be made “</a:t>
            </a:r>
            <a:r>
              <a:rPr lang="en-US" sz="2400" b="1" i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doctrinal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,” and</a:t>
            </a:r>
          </a:p>
          <a:p>
            <a:pPr marL="365760" indent="-274320">
              <a:buFont typeface="Arial"/>
              <a:buChar char="•"/>
            </a:pP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The “</a:t>
            </a:r>
            <a:r>
              <a:rPr lang="en-US" sz="2400" b="1" i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doctrinal” 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will be made “</a:t>
            </a:r>
            <a:r>
              <a:rPr lang="en-US" sz="2400" b="1" i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personal,” </a:t>
            </a:r>
            <a:r>
              <a:rPr lang="en-US" sz="2400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1Cor.5:1ff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; </a:t>
            </a:r>
            <a:r>
              <a:rPr lang="en-US" sz="2400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3John 9-10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.</a:t>
            </a:r>
          </a:p>
          <a:p>
            <a:pPr marL="365760" indent="-274320">
              <a:buFont typeface="Arial"/>
              <a:buChar char="•"/>
            </a:pPr>
            <a:r>
              <a:rPr lang="en-US" sz="2400" b="1" i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Problems 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are </a:t>
            </a:r>
            <a:r>
              <a:rPr lang="en-US" sz="2400" b="1" i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problems, </a:t>
            </a:r>
            <a:r>
              <a:rPr lang="en-US" sz="2400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1Cor.5:6-7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. </a:t>
            </a:r>
            <a:endParaRPr lang="en-US" sz="2400" b="1" dirty="0">
              <a:ln>
                <a:solidFill>
                  <a:schemeClr val="tx1"/>
                </a:solidFill>
              </a:ln>
              <a:solidFill>
                <a:srgbClr val="800000"/>
              </a:solidFill>
              <a:effectLst>
                <a:glow rad="50800">
                  <a:schemeClr val="bg1">
                    <a:alpha val="7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475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7196" y="71570"/>
            <a:ext cx="4673421" cy="2519622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Finally, if you tell me there is a “problem in the church,” then:</a:t>
            </a:r>
          </a:p>
          <a:p>
            <a:pPr algn="l"/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I can tell you precisely what “the problem” is</a:t>
            </a:r>
            <a:r>
              <a:rPr lang="mr-IN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…</a:t>
            </a:r>
            <a:endParaRPr lang="en-US" b="1" dirty="0" smtClean="0">
              <a:ln>
                <a:solidFill>
                  <a:schemeClr val="tx1"/>
                </a:solidFill>
              </a:ln>
              <a:solidFill>
                <a:srgbClr val="800000"/>
              </a:solidFill>
              <a:effectLst>
                <a:glow rad="50800">
                  <a:schemeClr val="bg1">
                    <a:alpha val="75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70" y="76951"/>
            <a:ext cx="3309639" cy="2862322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n>
                  <a:solidFill>
                    <a:schemeClr val="bg1"/>
                  </a:solidFill>
                </a:ln>
                <a:solidFill>
                  <a:srgbClr val="800000"/>
                </a:solidFill>
                <a:effectLst>
                  <a:glow rad="63500">
                    <a:schemeClr val="tx1">
                      <a:alpha val="75000"/>
                    </a:schemeClr>
                  </a:glow>
                </a:effectLst>
              </a:rPr>
              <a:t>Problems in the Church</a:t>
            </a:r>
            <a:endParaRPr lang="en-US" sz="6000" b="1" dirty="0">
              <a:ln>
                <a:solidFill>
                  <a:schemeClr val="bg1"/>
                </a:solidFill>
              </a:ln>
              <a:solidFill>
                <a:srgbClr val="800000"/>
              </a:solidFill>
              <a:effectLst>
                <a:glow rad="635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08486" y="2423209"/>
            <a:ext cx="335213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n>
                  <a:solidFill>
                    <a:schemeClr val="tx1"/>
                  </a:solidFill>
                </a:ln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Someone(s) in that/this church has a </a:t>
            </a:r>
            <a:r>
              <a:rPr lang="en-US" sz="3200" b="1" i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connection to Christ 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issue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!</a:t>
            </a:r>
          </a:p>
          <a:p>
            <a:pPr algn="ctr"/>
            <a:r>
              <a:rPr lang="en-US" sz="3200" b="1" dirty="0" smtClean="0">
                <a:ln>
                  <a:solidFill>
                    <a:schemeClr val="tx1"/>
                  </a:solidFill>
                </a:ln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They're: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14888" y="4885283"/>
            <a:ext cx="56291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274320">
              <a:buFont typeface="Arial"/>
              <a:buChar char="•"/>
            </a:pP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Not </a:t>
            </a:r>
            <a:r>
              <a:rPr lang="en-US" sz="2800" b="1" i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thinking </a:t>
            </a: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like Christ, </a:t>
            </a:r>
            <a:r>
              <a:rPr lang="en-US" sz="2800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Mark 8:33</a:t>
            </a:r>
            <a:endParaRPr lang="en-US" sz="2800" b="1" dirty="0" smtClean="0">
              <a:ln>
                <a:solidFill>
                  <a:schemeClr val="tx1"/>
                </a:solidFill>
              </a:ln>
              <a:solidFill>
                <a:srgbClr val="800000"/>
              </a:solidFill>
              <a:effectLst>
                <a:glow rad="50800">
                  <a:schemeClr val="bg1">
                    <a:alpha val="75000"/>
                  </a:schemeClr>
                </a:glow>
              </a:effectLst>
            </a:endParaRPr>
          </a:p>
          <a:p>
            <a:pPr marL="365760" indent="-274320">
              <a:buFont typeface="Arial"/>
              <a:buChar char="•"/>
            </a:pP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Not </a:t>
            </a:r>
            <a:r>
              <a:rPr lang="en-US" sz="2800" b="1" i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feeling </a:t>
            </a: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like Christ, </a:t>
            </a:r>
            <a:r>
              <a:rPr lang="en-US" sz="2800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Jn.13</a:t>
            </a:r>
            <a:r>
              <a:rPr lang="en-US" sz="2800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:34</a:t>
            </a:r>
            <a:endParaRPr lang="en-US" sz="2800" b="1" dirty="0" smtClean="0">
              <a:ln>
                <a:solidFill>
                  <a:schemeClr val="tx1"/>
                </a:solidFill>
              </a:ln>
              <a:solidFill>
                <a:srgbClr val="800000"/>
              </a:solidFill>
              <a:effectLst>
                <a:glow rad="50800">
                  <a:schemeClr val="bg1">
                    <a:alpha val="75000"/>
                  </a:schemeClr>
                </a:glow>
              </a:effectLst>
            </a:endParaRPr>
          </a:p>
          <a:p>
            <a:pPr marL="365760" indent="-274320">
              <a:buFont typeface="Arial"/>
              <a:buChar char="•"/>
            </a:pP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Not </a:t>
            </a:r>
            <a:r>
              <a:rPr lang="en-US" sz="2800" b="1" i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acting </a:t>
            </a: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like Christ</a:t>
            </a:r>
            <a:r>
              <a:rPr lang="en-US" sz="2800" b="1" i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, </a:t>
            </a:r>
            <a:r>
              <a:rPr lang="en-US" sz="2800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E</a:t>
            </a: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p</a:t>
            </a:r>
            <a:r>
              <a:rPr lang="en-US" sz="2800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h.4:1-3</a:t>
            </a: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. </a:t>
            </a:r>
          </a:p>
          <a:p>
            <a:pPr marL="91440" algn="ctr"/>
            <a:r>
              <a:rPr lang="en-US" sz="2800" b="1" dirty="0" smtClean="0">
                <a:ln>
                  <a:solidFill>
                    <a:schemeClr val="tx1"/>
                  </a:solidFill>
                </a:ln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It’s just that simple!</a:t>
            </a:r>
            <a:endParaRPr lang="en-US" sz="2800" b="1" dirty="0">
              <a:ln>
                <a:solidFill>
                  <a:schemeClr val="tx1"/>
                </a:solidFill>
              </a:ln>
              <a:effectLst>
                <a:glow rad="50800">
                  <a:schemeClr val="bg1">
                    <a:alpha val="7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970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1744" y="71570"/>
            <a:ext cx="4872256" cy="2519622"/>
          </a:xfrm>
        </p:spPr>
        <p:txBody>
          <a:bodyPr>
            <a:normAutofit/>
          </a:bodyPr>
          <a:lstStyle/>
          <a:p>
            <a:pPr algn="l"/>
            <a:r>
              <a:rPr lang="en-US" b="1" u="sng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Conclusions</a:t>
            </a:r>
            <a:r>
              <a:rPr lang="en-US" b="1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 / </a:t>
            </a:r>
            <a:r>
              <a:rPr lang="en-US" b="1" u="sng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A</a:t>
            </a:r>
            <a:r>
              <a:rPr lang="en-US" b="1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pp</a:t>
            </a:r>
            <a:r>
              <a:rPr lang="en-US" b="1" u="sng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lications</a:t>
            </a:r>
            <a:r>
              <a:rPr lang="en-US" b="1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:</a:t>
            </a:r>
          </a:p>
          <a:p>
            <a:pPr algn="l"/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1.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Little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problems quickly become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BIG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problems if left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 uncorrected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,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 </a:t>
            </a:r>
            <a:r>
              <a:rPr lang="en-US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Gen.4:1-8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070" y="76951"/>
            <a:ext cx="3309639" cy="2862322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n>
                  <a:solidFill>
                    <a:schemeClr val="bg1"/>
                  </a:solidFill>
                </a:ln>
                <a:solidFill>
                  <a:srgbClr val="800000"/>
                </a:solidFill>
                <a:effectLst>
                  <a:glow rad="63500">
                    <a:schemeClr val="tx1">
                      <a:alpha val="75000"/>
                    </a:schemeClr>
                  </a:glow>
                </a:effectLst>
              </a:rPr>
              <a:t>Problems in the Church</a:t>
            </a:r>
            <a:endParaRPr lang="en-US" sz="6000" b="1" dirty="0">
              <a:ln>
                <a:solidFill>
                  <a:schemeClr val="bg1"/>
                </a:solidFill>
              </a:ln>
              <a:solidFill>
                <a:srgbClr val="800000"/>
              </a:solidFill>
              <a:effectLst>
                <a:glow rad="635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76414" y="2699005"/>
            <a:ext cx="364076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>
                  <a:solidFill>
                    <a:schemeClr val="tx1"/>
                  </a:solidFill>
                </a:ln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2. People generally become either problem-</a:t>
            </a:r>
            <a:r>
              <a:rPr lang="en-US" sz="3200" b="1" i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causers</a:t>
            </a:r>
            <a:r>
              <a:rPr lang="en-US" sz="3200" b="1" i="1" dirty="0" smtClean="0">
                <a:ln>
                  <a:solidFill>
                    <a:schemeClr val="tx1"/>
                  </a:solidFill>
                </a:ln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 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or problem-</a:t>
            </a:r>
            <a:r>
              <a:rPr lang="en-US" sz="3200" b="1" i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solvers</a:t>
            </a:r>
            <a:r>
              <a:rPr lang="en-US" sz="3200" b="1" i="1" dirty="0" smtClean="0">
                <a:ln>
                  <a:solidFill>
                    <a:schemeClr val="tx1"/>
                  </a:solidFill>
                </a:ln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.</a:t>
            </a:r>
            <a:endParaRPr lang="en-US" sz="3200" b="1" dirty="0" smtClean="0">
              <a:ln>
                <a:solidFill>
                  <a:schemeClr val="tx1"/>
                </a:solidFill>
              </a:ln>
              <a:effectLst>
                <a:glow rad="50800">
                  <a:schemeClr val="bg1">
                    <a:alpha val="75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28304" y="5023921"/>
            <a:ext cx="45323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/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3. We can be a church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 “with problems,” 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or 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one like</a:t>
            </a:r>
            <a:r>
              <a:rPr lang="en-US" sz="3200" b="1" i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 </a:t>
            </a:r>
            <a:r>
              <a:rPr lang="en-US" sz="3200" b="1" u="sng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Acts 9:31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.  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Choose.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rgbClr val="000000"/>
              </a:solidFill>
              <a:effectLst>
                <a:glow rad="50800">
                  <a:schemeClr val="bg1">
                    <a:alpha val="7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937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6103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377</Words>
  <Application>Microsoft Macintosh PowerPoint</Application>
  <PresentationFormat>On-screen Show (4:3)</PresentationFormat>
  <Paragraphs>40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16</cp:revision>
  <dcterms:created xsi:type="dcterms:W3CDTF">2022-12-08T16:51:43Z</dcterms:created>
  <dcterms:modified xsi:type="dcterms:W3CDTF">2022-12-11T13:19:57Z</dcterms:modified>
</cp:coreProperties>
</file>