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56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163" autoAdjust="0"/>
  </p:normalViewPr>
  <p:slideViewPr>
    <p:cSldViewPr snapToGrid="0" snapToObjects="1">
      <p:cViewPr>
        <p:scale>
          <a:sx n="161" d="100"/>
          <a:sy n="161" d="100"/>
        </p:scale>
        <p:origin x="-136" y="-5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75C135-B728-534D-AB5C-F1CA01D862FB}" type="datetimeFigureOut">
              <a:rPr lang="en-US" smtClean="0"/>
              <a:t>12/30/22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922BEB-091F-B84D-93A8-4781A2809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268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64F66-E3F6-604D-94EC-300F0C3F67A8}" type="datetimeFigureOut">
              <a:rPr lang="en-US" smtClean="0"/>
              <a:t>12/30/22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18190-78A6-7546-A76F-26F928BDA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269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 Obviously, all we have is provided by God, </a:t>
            </a:r>
            <a:r>
              <a:rPr lang="en-US" u="sng" dirty="0" smtClean="0"/>
              <a:t>Jas.1:17</a:t>
            </a:r>
            <a:r>
              <a:rPr lang="en-US" u="none" dirty="0" smtClean="0"/>
              <a:t>; </a:t>
            </a:r>
            <a:r>
              <a:rPr lang="en-US" u="sng" dirty="0" smtClean="0"/>
              <a:t>Acts</a:t>
            </a:r>
            <a:r>
              <a:rPr lang="en-US" u="sng" baseline="0" dirty="0" smtClean="0"/>
              <a:t> 14:14:17; 17:28</a:t>
            </a:r>
            <a:r>
              <a:rPr lang="en-US" u="none" baseline="0" dirty="0" smtClean="0"/>
              <a:t>; and we are but </a:t>
            </a:r>
            <a:r>
              <a:rPr lang="en-US" i="1" u="none" baseline="0" dirty="0" smtClean="0"/>
              <a:t>stewards </a:t>
            </a:r>
            <a:r>
              <a:rPr lang="en-US" i="0" u="none" baseline="0" dirty="0" smtClean="0"/>
              <a:t>of all He provides;  but the point I’m trying to emphasize here is to note that “this” local church was begun and is maintained by the </a:t>
            </a:r>
            <a:r>
              <a:rPr lang="en-US" i="1" u="none" baseline="0" dirty="0" smtClean="0"/>
              <a:t>free will contributions </a:t>
            </a:r>
            <a:r>
              <a:rPr lang="en-US" i="0" u="none" baseline="0" dirty="0" smtClean="0"/>
              <a:t>of </a:t>
            </a:r>
            <a:r>
              <a:rPr lang="en-US" b="1" i="0" u="none" baseline="0" dirty="0" smtClean="0"/>
              <a:t>members here. </a:t>
            </a:r>
            <a:r>
              <a:rPr lang="en-US" i="0" u="none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18190-78A6-7546-A76F-26F928BDAF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010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adhere to and be devoted or constant to one;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be steadfastly attentive unto, to give unremitting care to a thing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18190-78A6-7546-A76F-26F928BDAF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15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sng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18190-78A6-7546-A76F-26F928BDAFB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15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AA326-B8B8-7E43-B899-95AAB559E9B6}" type="datetimeFigureOut">
              <a:rPr lang="en-US" smtClean="0"/>
              <a:t>12/30/22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DC6-2CF6-9342-9ABE-C1EF5973B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74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AA326-B8B8-7E43-B899-95AAB559E9B6}" type="datetimeFigureOut">
              <a:rPr lang="en-US" smtClean="0"/>
              <a:t>12/30/22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DC6-2CF6-9342-9ABE-C1EF5973B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025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AA326-B8B8-7E43-B899-95AAB559E9B6}" type="datetimeFigureOut">
              <a:rPr lang="en-US" smtClean="0"/>
              <a:t>12/30/22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DC6-2CF6-9342-9ABE-C1EF5973B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96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AA326-B8B8-7E43-B899-95AAB559E9B6}" type="datetimeFigureOut">
              <a:rPr lang="en-US" smtClean="0"/>
              <a:t>12/30/22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DC6-2CF6-9342-9ABE-C1EF5973B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19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AA326-B8B8-7E43-B899-95AAB559E9B6}" type="datetimeFigureOut">
              <a:rPr lang="en-US" smtClean="0"/>
              <a:t>12/30/22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DC6-2CF6-9342-9ABE-C1EF5973B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33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AA326-B8B8-7E43-B899-95AAB559E9B6}" type="datetimeFigureOut">
              <a:rPr lang="en-US" smtClean="0"/>
              <a:t>12/30/22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DC6-2CF6-9342-9ABE-C1EF5973B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54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AA326-B8B8-7E43-B899-95AAB559E9B6}" type="datetimeFigureOut">
              <a:rPr lang="en-US" smtClean="0"/>
              <a:t>12/30/22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DC6-2CF6-9342-9ABE-C1EF5973B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108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AA326-B8B8-7E43-B899-95AAB559E9B6}" type="datetimeFigureOut">
              <a:rPr lang="en-US" smtClean="0"/>
              <a:t>12/30/22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DC6-2CF6-9342-9ABE-C1EF5973B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70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AA326-B8B8-7E43-B899-95AAB559E9B6}" type="datetimeFigureOut">
              <a:rPr lang="en-US" smtClean="0"/>
              <a:t>12/30/22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DC6-2CF6-9342-9ABE-C1EF5973B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92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AA326-B8B8-7E43-B899-95AAB559E9B6}" type="datetimeFigureOut">
              <a:rPr lang="en-US" smtClean="0"/>
              <a:t>12/30/22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DC6-2CF6-9342-9ABE-C1EF5973B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78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AA326-B8B8-7E43-B899-95AAB559E9B6}" type="datetimeFigureOut">
              <a:rPr lang="en-US" smtClean="0"/>
              <a:t>12/30/22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DC6-2CF6-9342-9ABE-C1EF5973B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17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AA326-B8B8-7E43-B899-95AAB559E9B6}" type="datetimeFigureOut">
              <a:rPr lang="en-US" smtClean="0"/>
              <a:t>12/30/22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AEDC6-2CF6-9342-9ABE-C1EF5973B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22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9969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esus on the cross3.jpg"/>
          <p:cNvPicPr>
            <a:picLocks noChangeAspect="1"/>
          </p:cNvPicPr>
          <p:nvPr/>
        </p:nvPicPr>
        <p:blipFill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4501"/>
            <a:ext cx="9144000" cy="5143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9071"/>
            <a:ext cx="5170713" cy="926645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“The” </a:t>
            </a:r>
            <a:r>
              <a:rPr lang="en-US" b="1" dirty="0" smtClean="0"/>
              <a:t>Church</a:t>
            </a:r>
            <a:r>
              <a:rPr lang="mr-IN" b="1" dirty="0" smtClean="0"/>
              <a:t>…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8429" y="1279071"/>
            <a:ext cx="8663214" cy="5288643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Was </a:t>
            </a:r>
            <a:r>
              <a:rPr lang="en-US" b="1" dirty="0" smtClean="0">
                <a:solidFill>
                  <a:srgbClr val="0000FF"/>
                </a:solidFill>
              </a:rPr>
              <a:t>purchased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with the blood of Jesus, </a:t>
            </a:r>
            <a:r>
              <a:rPr lang="en-US" b="1" u="sng" dirty="0" smtClean="0">
                <a:solidFill>
                  <a:srgbClr val="800000"/>
                </a:solidFill>
              </a:rPr>
              <a:t>Acts 20:28</a:t>
            </a:r>
            <a:endParaRPr lang="en-US" b="1" dirty="0" smtClean="0">
              <a:solidFill>
                <a:srgbClr val="800000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Was </a:t>
            </a:r>
            <a:r>
              <a:rPr lang="en-US" b="1" dirty="0" smtClean="0">
                <a:solidFill>
                  <a:srgbClr val="0000FF"/>
                </a:solidFill>
              </a:rPr>
              <a:t>built</a:t>
            </a:r>
            <a:r>
              <a:rPr lang="en-US" b="1" i="1" dirty="0" smtClean="0">
                <a:solidFill>
                  <a:srgbClr val="1F497D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by Him, </a:t>
            </a:r>
            <a:r>
              <a:rPr lang="en-US" b="1" u="sng" dirty="0" smtClean="0">
                <a:solidFill>
                  <a:srgbClr val="800000"/>
                </a:solidFill>
              </a:rPr>
              <a:t>Matt.16:18</a:t>
            </a:r>
            <a:r>
              <a:rPr lang="en-US" b="1" dirty="0" smtClean="0">
                <a:solidFill>
                  <a:schemeClr val="tx1"/>
                </a:solidFill>
              </a:rPr>
              <a:t>; with the </a:t>
            </a:r>
            <a:r>
              <a:rPr lang="en-US" b="1" i="1" dirty="0" smtClean="0">
                <a:solidFill>
                  <a:schemeClr val="tx1"/>
                </a:solidFill>
              </a:rPr>
              <a:t>inspired word</a:t>
            </a:r>
            <a:r>
              <a:rPr lang="en-US" b="1" dirty="0" smtClean="0">
                <a:solidFill>
                  <a:schemeClr val="tx1"/>
                </a:solidFill>
              </a:rPr>
              <a:t> (via </a:t>
            </a:r>
            <a:r>
              <a:rPr lang="en-US" b="1" i="1" dirty="0" smtClean="0">
                <a:solidFill>
                  <a:schemeClr val="tx1"/>
                </a:solidFill>
              </a:rPr>
              <a:t>“apostles and prophets”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of God as its </a:t>
            </a:r>
            <a:r>
              <a:rPr lang="en-US" b="1" i="1" dirty="0" smtClean="0">
                <a:solidFill>
                  <a:schemeClr val="tx1"/>
                </a:solidFill>
              </a:rPr>
              <a:t>“foundation,” </a:t>
            </a:r>
            <a:r>
              <a:rPr lang="en-US" b="1" u="sng" dirty="0" smtClean="0">
                <a:solidFill>
                  <a:srgbClr val="800000"/>
                </a:solidFill>
              </a:rPr>
              <a:t>Eph.2:20a</a:t>
            </a:r>
            <a:r>
              <a:rPr lang="en-US" b="1" dirty="0">
                <a:solidFill>
                  <a:schemeClr val="tx1"/>
                </a:solidFill>
              </a:rPr>
              <a:t>;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and </a:t>
            </a:r>
            <a:r>
              <a:rPr lang="en-US" b="1" dirty="0" smtClean="0">
                <a:solidFill>
                  <a:schemeClr val="tx1"/>
                </a:solidFill>
              </a:rPr>
              <a:t>Christ Himself as the </a:t>
            </a:r>
            <a:r>
              <a:rPr lang="en-US" b="1" i="1" dirty="0" smtClean="0">
                <a:solidFill>
                  <a:schemeClr val="tx1"/>
                </a:solidFill>
              </a:rPr>
              <a:t>“cornerstone,” </a:t>
            </a:r>
            <a:r>
              <a:rPr lang="en-US" b="1" u="sng" dirty="0" smtClean="0">
                <a:solidFill>
                  <a:srgbClr val="800000"/>
                </a:solidFill>
              </a:rPr>
              <a:t>Eph.2:20b</a:t>
            </a:r>
            <a:endParaRPr lang="en-US" b="1" dirty="0" smtClean="0">
              <a:solidFill>
                <a:srgbClr val="800000"/>
              </a:solidFill>
            </a:endParaRPr>
          </a:p>
          <a:p>
            <a:pPr marL="457200" indent="-457200" algn="l">
              <a:buClr>
                <a:schemeClr val="tx1"/>
              </a:buClr>
              <a:buFont typeface="Arial"/>
              <a:buChar char="•"/>
            </a:pPr>
            <a:r>
              <a:rPr lang="en-US" b="1" dirty="0" smtClean="0">
                <a:solidFill>
                  <a:srgbClr val="0000FF"/>
                </a:solidFill>
              </a:rPr>
              <a:t>Operates</a:t>
            </a:r>
            <a:r>
              <a:rPr lang="en-US" b="1" dirty="0" smtClean="0">
                <a:solidFill>
                  <a:schemeClr val="tx1"/>
                </a:solidFill>
              </a:rPr>
              <a:t> with Christ as the </a:t>
            </a:r>
            <a:r>
              <a:rPr lang="en-US" b="1" i="1" dirty="0" smtClean="0">
                <a:solidFill>
                  <a:schemeClr val="tx1"/>
                </a:solidFill>
              </a:rPr>
              <a:t>“head,” </a:t>
            </a:r>
            <a:r>
              <a:rPr lang="en-US" b="1" u="sng" dirty="0" smtClean="0">
                <a:solidFill>
                  <a:srgbClr val="800000"/>
                </a:solidFill>
              </a:rPr>
              <a:t>Eph.1:22-23</a:t>
            </a:r>
            <a:endParaRPr lang="en-US" b="1" dirty="0" smtClean="0">
              <a:solidFill>
                <a:srgbClr val="800000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Is </a:t>
            </a:r>
            <a:r>
              <a:rPr lang="en-US" b="1" dirty="0" smtClean="0">
                <a:solidFill>
                  <a:srgbClr val="0000FF"/>
                </a:solidFill>
              </a:rPr>
              <a:t>accessed</a:t>
            </a:r>
            <a:r>
              <a:rPr lang="en-US" b="1" dirty="0" smtClean="0">
                <a:solidFill>
                  <a:srgbClr val="1F497D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by </a:t>
            </a:r>
            <a:r>
              <a:rPr lang="en-US" b="1" i="1" dirty="0" smtClean="0">
                <a:solidFill>
                  <a:schemeClr val="tx1"/>
                </a:solidFill>
              </a:rPr>
              <a:t>faith, repentance, </a:t>
            </a:r>
            <a:r>
              <a:rPr lang="en-US" b="1" dirty="0" smtClean="0">
                <a:solidFill>
                  <a:schemeClr val="tx1"/>
                </a:solidFill>
              </a:rPr>
              <a:t>and </a:t>
            </a:r>
            <a:r>
              <a:rPr lang="en-US" b="1" i="1" dirty="0" smtClean="0">
                <a:solidFill>
                  <a:schemeClr val="tx1"/>
                </a:solidFill>
              </a:rPr>
              <a:t>baptism, </a:t>
            </a:r>
            <a:r>
              <a:rPr lang="en-US" b="1" u="sng" dirty="0" smtClean="0">
                <a:solidFill>
                  <a:srgbClr val="800000"/>
                </a:solidFill>
              </a:rPr>
              <a:t>Acts 2:36-38,40-41</a:t>
            </a:r>
            <a:endParaRPr lang="en-US" b="1" dirty="0" smtClean="0">
              <a:solidFill>
                <a:srgbClr val="800000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b="1" dirty="0" smtClean="0">
                <a:solidFill>
                  <a:srgbClr val="000000"/>
                </a:solidFill>
              </a:rPr>
              <a:t>Is </a:t>
            </a:r>
            <a:r>
              <a:rPr lang="en-US" b="1" dirty="0" smtClean="0">
                <a:solidFill>
                  <a:srgbClr val="0000FF"/>
                </a:solidFill>
              </a:rPr>
              <a:t>composed</a:t>
            </a:r>
            <a:r>
              <a:rPr lang="en-US" b="1" dirty="0" smtClean="0">
                <a:solidFill>
                  <a:srgbClr val="000000"/>
                </a:solidFill>
              </a:rPr>
              <a:t> of </a:t>
            </a:r>
            <a:r>
              <a:rPr lang="en-US" b="1" i="1" dirty="0" smtClean="0">
                <a:solidFill>
                  <a:srgbClr val="000000"/>
                </a:solidFill>
              </a:rPr>
              <a:t>the saved </a:t>
            </a:r>
            <a:r>
              <a:rPr lang="en-US" b="1" dirty="0" smtClean="0">
                <a:solidFill>
                  <a:srgbClr val="000000"/>
                </a:solidFill>
              </a:rPr>
              <a:t>of all time, </a:t>
            </a:r>
            <a:r>
              <a:rPr lang="en-US" b="1" u="sng" dirty="0" smtClean="0">
                <a:solidFill>
                  <a:srgbClr val="800000"/>
                </a:solidFill>
              </a:rPr>
              <a:t>Heb.12:23</a:t>
            </a:r>
            <a:r>
              <a:rPr lang="en-US" b="1" dirty="0" smtClean="0">
                <a:solidFill>
                  <a:schemeClr val="tx1"/>
                </a:solidFill>
              </a:rPr>
              <a:t>; </a:t>
            </a:r>
            <a:r>
              <a:rPr lang="en-US" b="1" dirty="0" smtClean="0">
                <a:solidFill>
                  <a:srgbClr val="000000"/>
                </a:solidFill>
              </a:rPr>
              <a:t>it </a:t>
            </a:r>
            <a:r>
              <a:rPr lang="en-US" b="1" i="1" dirty="0" smtClean="0">
                <a:solidFill>
                  <a:srgbClr val="000000"/>
                </a:solidFill>
              </a:rPr>
              <a:t>began </a:t>
            </a:r>
            <a:r>
              <a:rPr lang="en-US" b="1" dirty="0" smtClean="0">
                <a:solidFill>
                  <a:srgbClr val="000000"/>
                </a:solidFill>
              </a:rPr>
              <a:t>in a sense on Pentecost in 33 A.D. as per </a:t>
            </a:r>
            <a:r>
              <a:rPr lang="en-US" b="1" u="sng" dirty="0" smtClean="0">
                <a:solidFill>
                  <a:srgbClr val="800000"/>
                </a:solidFill>
              </a:rPr>
              <a:t>Acts 2</a:t>
            </a:r>
            <a:r>
              <a:rPr lang="en-US" b="1" dirty="0" smtClean="0">
                <a:solidFill>
                  <a:srgbClr val="000000"/>
                </a:solidFill>
              </a:rPr>
              <a:t>, but Jesus’ sacrifice also reached back to save the faithful of previous dispensations and covenants, </a:t>
            </a:r>
            <a:r>
              <a:rPr lang="en-US" b="1" u="sng" dirty="0" smtClean="0">
                <a:solidFill>
                  <a:srgbClr val="800000"/>
                </a:solidFill>
              </a:rPr>
              <a:t>Rom.3:25-26</a:t>
            </a:r>
            <a:r>
              <a:rPr lang="en-US" b="1" dirty="0" smtClean="0">
                <a:solidFill>
                  <a:srgbClr val="000000"/>
                </a:solidFill>
              </a:rPr>
              <a:t>; </a:t>
            </a:r>
            <a:r>
              <a:rPr lang="en-US" b="1" u="sng" dirty="0" smtClean="0">
                <a:solidFill>
                  <a:srgbClr val="800000"/>
                </a:solidFill>
              </a:rPr>
              <a:t>Heb.9:15; 10:12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751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esized_20221229_113646.jpeg"/>
          <p:cNvPicPr>
            <a:picLocks noChangeAspect="1"/>
          </p:cNvPicPr>
          <p:nvPr/>
        </p:nvPicPr>
        <p:blipFill>
          <a:blip r:embed="rId3">
            <a:alphaModFix amt="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579" y="1"/>
            <a:ext cx="8858064" cy="820395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But </a:t>
            </a:r>
            <a:r>
              <a:rPr lang="en-US" b="1" dirty="0" smtClean="0">
                <a:solidFill>
                  <a:srgbClr val="0000FF"/>
                </a:solidFill>
              </a:rPr>
              <a:t>“This” </a:t>
            </a:r>
            <a:r>
              <a:rPr lang="en-US" b="1" dirty="0" smtClean="0"/>
              <a:t>Church </a:t>
            </a:r>
            <a:r>
              <a:rPr lang="en-US" sz="3100" b="1" dirty="0" smtClean="0"/>
              <a:t>(the </a:t>
            </a:r>
            <a:r>
              <a:rPr lang="en-US" sz="3100" b="1" i="1" dirty="0" smtClean="0"/>
              <a:t>local body </a:t>
            </a:r>
            <a:r>
              <a:rPr lang="en-US" sz="3100" b="1" dirty="0" smtClean="0"/>
              <a:t>at Viking Drive)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8187" y="930834"/>
            <a:ext cx="8629317" cy="5868989"/>
          </a:xfrm>
        </p:spPr>
        <p:txBody>
          <a:bodyPr>
            <a:normAutofit fontScale="70000" lnSpcReduction="20000"/>
          </a:bodyPr>
          <a:lstStyle/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Was/is </a:t>
            </a:r>
            <a:r>
              <a:rPr lang="en-US" b="1" dirty="0" smtClean="0">
                <a:solidFill>
                  <a:srgbClr val="0000FF"/>
                </a:solidFill>
              </a:rPr>
              <a:t>financed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with $$$$ from its members, </a:t>
            </a:r>
            <a:r>
              <a:rPr lang="en-US" b="1" u="sng" dirty="0" smtClean="0">
                <a:solidFill>
                  <a:srgbClr val="800000"/>
                </a:solidFill>
              </a:rPr>
              <a:t>1Cor.16:1-</a:t>
            </a:r>
            <a:r>
              <a:rPr lang="en-US" b="1" u="sng" dirty="0" smtClean="0">
                <a:solidFill>
                  <a:srgbClr val="800000"/>
                </a:solidFill>
              </a:rPr>
              <a:t>2</a:t>
            </a:r>
            <a:r>
              <a:rPr lang="en-US" b="1" dirty="0" smtClean="0">
                <a:solidFill>
                  <a:srgbClr val="800000"/>
                </a:solidFill>
              </a:rPr>
              <a:t>*</a:t>
            </a:r>
            <a:endParaRPr lang="en-US" b="1" dirty="0" smtClean="0">
              <a:solidFill>
                <a:srgbClr val="800000"/>
              </a:solidFill>
            </a:endParaRP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/>
              <a:buChar char="•"/>
            </a:pPr>
            <a:r>
              <a:rPr lang="en-US" b="1" dirty="0" smtClean="0">
                <a:solidFill>
                  <a:srgbClr val="0000FF"/>
                </a:solidFill>
              </a:rPr>
              <a:t>Originated/was built</a:t>
            </a:r>
            <a:r>
              <a:rPr lang="en-US" b="1" dirty="0" smtClean="0">
                <a:solidFill>
                  <a:schemeClr val="tx1"/>
                </a:solidFill>
              </a:rPr>
              <a:t> when area Christians (fellow members of “the” </a:t>
            </a:r>
            <a:r>
              <a:rPr lang="en-US" b="1" i="1" dirty="0" smtClean="0">
                <a:solidFill>
                  <a:schemeClr val="tx1"/>
                </a:solidFill>
              </a:rPr>
              <a:t>universal </a:t>
            </a:r>
            <a:r>
              <a:rPr lang="en-US" b="1" dirty="0" smtClean="0">
                <a:solidFill>
                  <a:schemeClr val="tx1"/>
                </a:solidFill>
              </a:rPr>
              <a:t>church) decided to ban together to work and worship at and in “this” </a:t>
            </a:r>
            <a:r>
              <a:rPr lang="en-US" b="1" i="1" dirty="0" smtClean="0">
                <a:solidFill>
                  <a:schemeClr val="tx1"/>
                </a:solidFill>
              </a:rPr>
              <a:t>local </a:t>
            </a:r>
            <a:r>
              <a:rPr lang="en-US" b="1" dirty="0" smtClean="0">
                <a:solidFill>
                  <a:schemeClr val="tx1"/>
                </a:solidFill>
              </a:rPr>
              <a:t>church, </a:t>
            </a:r>
            <a:r>
              <a:rPr lang="en-US" b="1" u="sng" dirty="0" smtClean="0">
                <a:solidFill>
                  <a:srgbClr val="800000"/>
                </a:solidFill>
              </a:rPr>
              <a:t>Acts 2:42-47</a:t>
            </a:r>
            <a:endParaRPr lang="en-US" b="1" dirty="0" smtClean="0">
              <a:solidFill>
                <a:srgbClr val="800000"/>
              </a:solidFill>
            </a:endParaRP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Still</a:t>
            </a:r>
            <a:r>
              <a:rPr lang="en-US" b="1" dirty="0" smtClean="0">
                <a:solidFill>
                  <a:srgbClr val="0000FF"/>
                </a:solidFill>
              </a:rPr>
              <a:t> operates</a:t>
            </a:r>
            <a:r>
              <a:rPr lang="en-US" b="1" dirty="0" smtClean="0">
                <a:solidFill>
                  <a:schemeClr val="tx1"/>
                </a:solidFill>
              </a:rPr>
              <a:t> with Christ as its only </a:t>
            </a:r>
            <a:r>
              <a:rPr lang="en-US" b="1" i="1" dirty="0" smtClean="0">
                <a:solidFill>
                  <a:schemeClr val="tx1"/>
                </a:solidFill>
              </a:rPr>
              <a:t>“head” </a:t>
            </a:r>
            <a:r>
              <a:rPr lang="en-US" b="1" dirty="0" smtClean="0">
                <a:solidFill>
                  <a:schemeClr val="tx1"/>
                </a:solidFill>
              </a:rPr>
              <a:t>(</a:t>
            </a:r>
            <a:r>
              <a:rPr lang="en-US" b="1" i="1" dirty="0" smtClean="0">
                <a:solidFill>
                  <a:schemeClr val="tx1"/>
                </a:solidFill>
              </a:rPr>
              <a:t>executively, legislatively, </a:t>
            </a:r>
            <a:r>
              <a:rPr lang="en-US" b="1" dirty="0" smtClean="0">
                <a:solidFill>
                  <a:schemeClr val="tx1"/>
                </a:solidFill>
              </a:rPr>
              <a:t>and </a:t>
            </a:r>
            <a:r>
              <a:rPr lang="en-US" b="1" i="1" dirty="0" smtClean="0">
                <a:solidFill>
                  <a:schemeClr val="tx1"/>
                </a:solidFill>
              </a:rPr>
              <a:t>judicially</a:t>
            </a:r>
            <a:r>
              <a:rPr lang="en-US" b="1" dirty="0" smtClean="0">
                <a:solidFill>
                  <a:schemeClr val="tx1"/>
                </a:solidFill>
              </a:rPr>
              <a:t>), but has </a:t>
            </a:r>
            <a:r>
              <a:rPr lang="en-US" b="1" i="1" dirty="0" smtClean="0">
                <a:solidFill>
                  <a:schemeClr val="tx1"/>
                </a:solidFill>
              </a:rPr>
              <a:t>local “overseers and deacons” </a:t>
            </a:r>
            <a:r>
              <a:rPr lang="en-US" b="1" dirty="0" smtClean="0">
                <a:solidFill>
                  <a:schemeClr val="tx1"/>
                </a:solidFill>
              </a:rPr>
              <a:t>serving as </a:t>
            </a:r>
            <a:r>
              <a:rPr lang="en-US" b="1" i="1" dirty="0" smtClean="0">
                <a:solidFill>
                  <a:schemeClr val="tx1"/>
                </a:solidFill>
              </a:rPr>
              <a:t>“stewards”</a:t>
            </a:r>
            <a:r>
              <a:rPr lang="en-US" b="1" dirty="0" smtClean="0">
                <a:solidFill>
                  <a:schemeClr val="tx1"/>
                </a:solidFill>
              </a:rPr>
              <a:t> of Christ with/for </a:t>
            </a:r>
            <a:r>
              <a:rPr lang="en-US" b="1" i="1" dirty="0" smtClean="0">
                <a:solidFill>
                  <a:schemeClr val="tx1"/>
                </a:solidFill>
              </a:rPr>
              <a:t>“saints,” </a:t>
            </a:r>
            <a:r>
              <a:rPr lang="en-US" b="1" u="sng" dirty="0" smtClean="0">
                <a:solidFill>
                  <a:srgbClr val="800000"/>
                </a:solidFill>
              </a:rPr>
              <a:t>Phil.1:1</a:t>
            </a:r>
            <a:r>
              <a:rPr lang="en-US" b="1" dirty="0" smtClean="0">
                <a:solidFill>
                  <a:schemeClr val="tx1"/>
                </a:solidFill>
              </a:rPr>
              <a:t>; </a:t>
            </a:r>
            <a:r>
              <a:rPr lang="en-US" b="1" u="sng" dirty="0" smtClean="0">
                <a:solidFill>
                  <a:srgbClr val="800000"/>
                </a:solidFill>
              </a:rPr>
              <a:t>1Pet.5:2-4</a:t>
            </a:r>
            <a:r>
              <a:rPr lang="en-US" b="1" dirty="0" smtClean="0">
                <a:solidFill>
                  <a:srgbClr val="800000"/>
                </a:solidFill>
              </a:rPr>
              <a:t>; 		 </a:t>
            </a:r>
            <a:r>
              <a:rPr lang="en-US" b="1" u="sng" dirty="0" smtClean="0">
                <a:solidFill>
                  <a:srgbClr val="800000"/>
                </a:solidFill>
              </a:rPr>
              <a:t>1Tim.3:10b,13</a:t>
            </a:r>
            <a:endParaRPr lang="en-US" b="1" dirty="0" smtClean="0">
              <a:solidFill>
                <a:srgbClr val="800000"/>
              </a:solidFill>
            </a:endParaRP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Is </a:t>
            </a:r>
            <a:r>
              <a:rPr lang="en-US" b="1" dirty="0" smtClean="0">
                <a:solidFill>
                  <a:srgbClr val="0000FF"/>
                </a:solidFill>
              </a:rPr>
              <a:t>accessed</a:t>
            </a:r>
            <a:r>
              <a:rPr lang="en-US" b="1" dirty="0" smtClean="0">
                <a:solidFill>
                  <a:srgbClr val="1F497D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either by </a:t>
            </a:r>
            <a:r>
              <a:rPr lang="en-US" b="1" i="1" dirty="0" smtClean="0">
                <a:solidFill>
                  <a:schemeClr val="tx1"/>
                </a:solidFill>
              </a:rPr>
              <a:t>conversion </a:t>
            </a:r>
            <a:r>
              <a:rPr lang="en-US" b="1" dirty="0" smtClean="0">
                <a:solidFill>
                  <a:schemeClr val="tx1"/>
                </a:solidFill>
              </a:rPr>
              <a:t>and </a:t>
            </a:r>
            <a:r>
              <a:rPr lang="en-US" b="1" i="1" dirty="0" smtClean="0">
                <a:solidFill>
                  <a:schemeClr val="tx1"/>
                </a:solidFill>
              </a:rPr>
              <a:t>addition, </a:t>
            </a:r>
            <a:r>
              <a:rPr lang="en-US" b="1" u="sng" dirty="0" smtClean="0">
                <a:solidFill>
                  <a:srgbClr val="800000"/>
                </a:solidFill>
              </a:rPr>
              <a:t>Acts 4:4</a:t>
            </a:r>
            <a:r>
              <a:rPr lang="en-US" b="1" dirty="0" smtClean="0">
                <a:solidFill>
                  <a:schemeClr val="tx1"/>
                </a:solidFill>
              </a:rPr>
              <a:t>, or just by </a:t>
            </a:r>
            <a:r>
              <a:rPr lang="en-US" b="1" i="1" dirty="0" smtClean="0">
                <a:solidFill>
                  <a:schemeClr val="tx1"/>
                </a:solidFill>
              </a:rPr>
              <a:t>addition </a:t>
            </a:r>
            <a:r>
              <a:rPr lang="en-US" b="1" dirty="0" smtClean="0">
                <a:solidFill>
                  <a:schemeClr val="tx1"/>
                </a:solidFill>
              </a:rPr>
              <a:t>(for those already members of the “the” church by </a:t>
            </a:r>
            <a:r>
              <a:rPr lang="en-US" b="1" i="1" dirty="0" smtClean="0">
                <a:solidFill>
                  <a:schemeClr val="tx1"/>
                </a:solidFill>
              </a:rPr>
              <a:t>conversion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  <a:r>
              <a:rPr lang="en-US" b="1" i="1" dirty="0" smtClean="0">
                <a:solidFill>
                  <a:schemeClr val="tx1"/>
                </a:solidFill>
              </a:rPr>
              <a:t>, </a:t>
            </a:r>
            <a:r>
              <a:rPr lang="en-US" b="1" u="sng" dirty="0" smtClean="0">
                <a:solidFill>
                  <a:srgbClr val="800000"/>
                </a:solidFill>
              </a:rPr>
              <a:t>Acts 9:18,26-28</a:t>
            </a:r>
            <a:endParaRPr lang="en-US" b="1" dirty="0" smtClean="0">
              <a:solidFill>
                <a:srgbClr val="800000"/>
              </a:solidFill>
            </a:endParaRP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b="1" dirty="0" smtClean="0">
                <a:solidFill>
                  <a:srgbClr val="000000"/>
                </a:solidFill>
              </a:rPr>
              <a:t>Is </a:t>
            </a:r>
            <a:r>
              <a:rPr lang="en-US" b="1" dirty="0" smtClean="0">
                <a:solidFill>
                  <a:srgbClr val="0000FF"/>
                </a:solidFill>
              </a:rPr>
              <a:t>composed</a:t>
            </a:r>
            <a:r>
              <a:rPr lang="en-US" b="1" dirty="0" smtClean="0">
                <a:solidFill>
                  <a:srgbClr val="000000"/>
                </a:solidFill>
              </a:rPr>
              <a:t> of the </a:t>
            </a:r>
            <a:r>
              <a:rPr lang="en-US" b="1" i="1" dirty="0" smtClean="0">
                <a:solidFill>
                  <a:srgbClr val="000000"/>
                </a:solidFill>
              </a:rPr>
              <a:t>sum </a:t>
            </a:r>
            <a:r>
              <a:rPr lang="en-US" b="1" dirty="0" smtClean="0">
                <a:solidFill>
                  <a:srgbClr val="000000"/>
                </a:solidFill>
              </a:rPr>
              <a:t>of all who have been </a:t>
            </a:r>
            <a:r>
              <a:rPr lang="en-US" b="1" i="1" dirty="0" smtClean="0">
                <a:solidFill>
                  <a:srgbClr val="000000"/>
                </a:solidFill>
              </a:rPr>
              <a:t>added </a:t>
            </a:r>
            <a:r>
              <a:rPr lang="en-US" b="1" dirty="0" smtClean="0">
                <a:solidFill>
                  <a:srgbClr val="000000"/>
                </a:solidFill>
              </a:rPr>
              <a:t>or </a:t>
            </a:r>
            <a:r>
              <a:rPr lang="en-US" b="1" i="1" dirty="0" smtClean="0">
                <a:solidFill>
                  <a:srgbClr val="000000"/>
                </a:solidFill>
              </a:rPr>
              <a:t>subtracted </a:t>
            </a:r>
            <a:r>
              <a:rPr lang="en-US" b="1" dirty="0" smtClean="0">
                <a:solidFill>
                  <a:srgbClr val="000000"/>
                </a:solidFill>
              </a:rPr>
              <a:t>(</a:t>
            </a:r>
            <a:r>
              <a:rPr lang="en-US" b="1" u="sng" dirty="0" smtClean="0">
                <a:solidFill>
                  <a:srgbClr val="800000"/>
                </a:solidFill>
              </a:rPr>
              <a:t>2Thess.3:6,14-15</a:t>
            </a:r>
            <a:r>
              <a:rPr lang="en-US" b="1" dirty="0" smtClean="0">
                <a:solidFill>
                  <a:srgbClr val="000000"/>
                </a:solidFill>
              </a:rPr>
              <a:t>) over the years since its inception.  But, as </a:t>
            </a:r>
            <a:r>
              <a:rPr lang="en-US" b="1" i="1" dirty="0" smtClean="0">
                <a:solidFill>
                  <a:srgbClr val="000000"/>
                </a:solidFill>
              </a:rPr>
              <a:t>fallible overseers/stewards, </a:t>
            </a:r>
            <a:r>
              <a:rPr lang="en-US" b="1" dirty="0" smtClean="0">
                <a:solidFill>
                  <a:srgbClr val="000000"/>
                </a:solidFill>
              </a:rPr>
              <a:t>we must admit the possibility of error regarding “this” church’s membership since we:</a:t>
            </a:r>
            <a:endParaRPr lang="en-US" sz="3100" b="1" dirty="0" smtClean="0">
              <a:solidFill>
                <a:srgbClr val="000000"/>
              </a:solidFill>
            </a:endParaRPr>
          </a:p>
          <a:p>
            <a:pPr marL="914400" lvl="1" indent="-457200" algn="l">
              <a:spcBef>
                <a:spcPts val="0"/>
              </a:spcBef>
              <a:spcAft>
                <a:spcPts val="600"/>
              </a:spcAft>
              <a:buFont typeface="Wingdings" charset="2"/>
              <a:buChar char="Ø"/>
            </a:pPr>
            <a:r>
              <a:rPr lang="en-US" sz="3100" b="1" dirty="0" smtClean="0">
                <a:solidFill>
                  <a:srgbClr val="000000"/>
                </a:solidFill>
              </a:rPr>
              <a:t>May have </a:t>
            </a:r>
            <a:r>
              <a:rPr lang="en-US" sz="3100" b="1" i="1" dirty="0" smtClean="0">
                <a:solidFill>
                  <a:srgbClr val="000000"/>
                </a:solidFill>
              </a:rPr>
              <a:t>added/kept </a:t>
            </a:r>
            <a:r>
              <a:rPr lang="en-US" sz="3100" b="1" dirty="0" smtClean="0">
                <a:solidFill>
                  <a:srgbClr val="000000"/>
                </a:solidFill>
              </a:rPr>
              <a:t>those we should not, </a:t>
            </a:r>
            <a:r>
              <a:rPr lang="en-US" sz="3100" b="1" u="sng" dirty="0" smtClean="0">
                <a:solidFill>
                  <a:srgbClr val="800000"/>
                </a:solidFill>
              </a:rPr>
              <a:t>1Cor.5:1ff</a:t>
            </a:r>
            <a:r>
              <a:rPr lang="en-US" sz="3100" b="1" dirty="0" smtClean="0">
                <a:solidFill>
                  <a:srgbClr val="000000"/>
                </a:solidFill>
              </a:rPr>
              <a:t>; or,</a:t>
            </a:r>
          </a:p>
          <a:p>
            <a:pPr marL="914400" lvl="1" indent="-457200" algn="l">
              <a:spcBef>
                <a:spcPts val="0"/>
              </a:spcBef>
              <a:spcAft>
                <a:spcPts val="600"/>
              </a:spcAft>
              <a:buFont typeface="Wingdings" charset="2"/>
              <a:buChar char="Ø"/>
            </a:pPr>
            <a:r>
              <a:rPr lang="en-US" sz="3100" b="1" dirty="0" smtClean="0">
                <a:solidFill>
                  <a:srgbClr val="000000"/>
                </a:solidFill>
              </a:rPr>
              <a:t>May have </a:t>
            </a:r>
            <a:r>
              <a:rPr lang="en-US" sz="3100" b="1" i="1" dirty="0" smtClean="0">
                <a:solidFill>
                  <a:srgbClr val="000000"/>
                </a:solidFill>
              </a:rPr>
              <a:t>excluded/expelled </a:t>
            </a:r>
            <a:r>
              <a:rPr lang="en-US" sz="3100" b="1" dirty="0" smtClean="0">
                <a:solidFill>
                  <a:srgbClr val="000000"/>
                </a:solidFill>
              </a:rPr>
              <a:t>those we should not, </a:t>
            </a:r>
            <a:r>
              <a:rPr lang="en-US" sz="3100" b="1" u="sng" dirty="0" smtClean="0">
                <a:solidFill>
                  <a:srgbClr val="800000"/>
                </a:solidFill>
              </a:rPr>
              <a:t>3John 9-11</a:t>
            </a:r>
            <a:r>
              <a:rPr lang="en-US" sz="3100" b="1" dirty="0" smtClean="0">
                <a:solidFill>
                  <a:srgbClr val="000000"/>
                </a:solidFill>
              </a:rPr>
              <a:t>. 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3100" b="1" dirty="0" smtClean="0">
                <a:solidFill>
                  <a:srgbClr val="000000"/>
                </a:solidFill>
              </a:rPr>
              <a:t>“OK, so</a:t>
            </a:r>
            <a:r>
              <a:rPr lang="mr-IN" sz="3100" b="1" dirty="0" smtClean="0">
                <a:solidFill>
                  <a:srgbClr val="000000"/>
                </a:solidFill>
              </a:rPr>
              <a:t>…</a:t>
            </a:r>
            <a:endParaRPr lang="en-US" sz="31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521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esized_20221229_113646.jpeg"/>
          <p:cNvPicPr>
            <a:picLocks noChangeAspect="1"/>
          </p:cNvPicPr>
          <p:nvPr/>
        </p:nvPicPr>
        <p:blipFill>
          <a:blip r:embed="rId2">
            <a:alphaModFix amt="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579" y="1"/>
            <a:ext cx="8858064" cy="820395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What’s the Point?”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643" y="930834"/>
            <a:ext cx="8779187" cy="5868989"/>
          </a:xfrm>
        </p:spPr>
        <p:txBody>
          <a:bodyPr>
            <a:normAutofit/>
          </a:bodyPr>
          <a:lstStyle/>
          <a:p>
            <a:pPr marL="457200" indent="-457200" algn="l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/>
              <a:buChar char="•"/>
            </a:pPr>
            <a:r>
              <a:rPr lang="en-US" b="1" dirty="0" smtClean="0">
                <a:solidFill>
                  <a:srgbClr val="0000FF"/>
                </a:solidFill>
              </a:rPr>
              <a:t>“The” </a:t>
            </a:r>
            <a:r>
              <a:rPr lang="en-US" b="1" dirty="0" smtClean="0">
                <a:solidFill>
                  <a:schemeClr val="tx1"/>
                </a:solidFill>
              </a:rPr>
              <a:t>(universal) church belongs to Christ; </a:t>
            </a:r>
            <a:r>
              <a:rPr lang="en-US" b="1" dirty="0" smtClean="0">
                <a:solidFill>
                  <a:srgbClr val="0000FF"/>
                </a:solidFill>
              </a:rPr>
              <a:t>He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i="1" dirty="0" smtClean="0">
                <a:solidFill>
                  <a:schemeClr val="tx1"/>
                </a:solidFill>
              </a:rPr>
              <a:t>bought,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i="1" dirty="0" smtClean="0">
                <a:solidFill>
                  <a:schemeClr val="tx1"/>
                </a:solidFill>
              </a:rPr>
              <a:t>oversees, </a:t>
            </a:r>
            <a:r>
              <a:rPr lang="en-US" b="1" dirty="0" smtClean="0">
                <a:solidFill>
                  <a:schemeClr val="tx1"/>
                </a:solidFill>
              </a:rPr>
              <a:t>and </a:t>
            </a:r>
            <a:r>
              <a:rPr lang="en-US" b="1" i="1" dirty="0" smtClean="0">
                <a:solidFill>
                  <a:schemeClr val="tx1"/>
                </a:solidFill>
              </a:rPr>
              <a:t>grows </a:t>
            </a:r>
            <a:r>
              <a:rPr lang="en-US" b="1" dirty="0" smtClean="0">
                <a:solidFill>
                  <a:schemeClr val="tx1"/>
                </a:solidFill>
              </a:rPr>
              <a:t>and </a:t>
            </a:r>
            <a:r>
              <a:rPr lang="en-US" b="1" i="1" dirty="0" smtClean="0">
                <a:solidFill>
                  <a:schemeClr val="tx1"/>
                </a:solidFill>
              </a:rPr>
              <a:t>maintains </a:t>
            </a:r>
            <a:r>
              <a:rPr lang="en-US" b="1" dirty="0" smtClean="0">
                <a:solidFill>
                  <a:schemeClr val="tx1"/>
                </a:solidFill>
              </a:rPr>
              <a:t>its perfect </a:t>
            </a:r>
            <a:r>
              <a:rPr lang="en-US" b="1" i="1" dirty="0" smtClean="0">
                <a:solidFill>
                  <a:schemeClr val="tx1"/>
                </a:solidFill>
              </a:rPr>
              <a:t>membership </a:t>
            </a:r>
            <a:r>
              <a:rPr lang="en-US" b="1" dirty="0" smtClean="0">
                <a:solidFill>
                  <a:schemeClr val="tx1"/>
                </a:solidFill>
              </a:rPr>
              <a:t>and </a:t>
            </a:r>
            <a:r>
              <a:rPr lang="en-US" b="1" i="1" dirty="0" smtClean="0">
                <a:solidFill>
                  <a:schemeClr val="tx1"/>
                </a:solidFill>
              </a:rPr>
              <a:t>fellowship. 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endParaRPr lang="en-US" b="1" dirty="0" smtClean="0">
              <a:solidFill>
                <a:srgbClr val="800000"/>
              </a:solidFill>
            </a:endParaRP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/>
              <a:buChar char="•"/>
            </a:pPr>
            <a:r>
              <a:rPr lang="en-US" b="1" dirty="0" smtClean="0">
                <a:solidFill>
                  <a:srgbClr val="0000FF"/>
                </a:solidFill>
              </a:rPr>
              <a:t>“This” </a:t>
            </a:r>
            <a:r>
              <a:rPr lang="en-US" b="1" dirty="0" smtClean="0">
                <a:solidFill>
                  <a:schemeClr val="tx1"/>
                </a:solidFill>
              </a:rPr>
              <a:t>(local) church still belongs to </a:t>
            </a:r>
            <a:r>
              <a:rPr lang="en-US" b="1" dirty="0" smtClean="0">
                <a:solidFill>
                  <a:schemeClr val="tx1"/>
                </a:solidFill>
              </a:rPr>
              <a:t>Christ (</a:t>
            </a:r>
            <a:r>
              <a:rPr lang="en-US" b="1" u="sng" dirty="0" smtClean="0">
                <a:solidFill>
                  <a:srgbClr val="800000"/>
                </a:solidFill>
              </a:rPr>
              <a:t>cp. Eph.1:22</a:t>
            </a:r>
            <a:r>
              <a:rPr lang="en-US" b="1" dirty="0" smtClean="0">
                <a:solidFill>
                  <a:srgbClr val="800000"/>
                </a:solidFill>
              </a:rPr>
              <a:t>; </a:t>
            </a:r>
            <a:r>
              <a:rPr lang="en-US" b="1" u="sng" dirty="0" smtClean="0">
                <a:solidFill>
                  <a:srgbClr val="800000"/>
                </a:solidFill>
              </a:rPr>
              <a:t>4:1,15</a:t>
            </a:r>
            <a:r>
              <a:rPr lang="en-US" b="1" dirty="0" smtClean="0">
                <a:solidFill>
                  <a:schemeClr val="tx1"/>
                </a:solidFill>
              </a:rPr>
              <a:t>), but it is </a:t>
            </a:r>
            <a:r>
              <a:rPr lang="en-US" b="1" i="1" dirty="0" smtClean="0">
                <a:solidFill>
                  <a:srgbClr val="0000FF"/>
                </a:solidFill>
              </a:rPr>
              <a:t>OUR </a:t>
            </a:r>
            <a:r>
              <a:rPr lang="en-US" b="1" dirty="0" smtClean="0">
                <a:solidFill>
                  <a:srgbClr val="0000FF"/>
                </a:solidFill>
              </a:rPr>
              <a:t>responsibility </a:t>
            </a:r>
            <a:r>
              <a:rPr lang="en-US" b="1" dirty="0" smtClean="0">
                <a:solidFill>
                  <a:schemeClr val="tx1"/>
                </a:solidFill>
              </a:rPr>
              <a:t>to:</a:t>
            </a:r>
          </a:p>
          <a:p>
            <a:pPr marL="914400" lvl="1" indent="-457200" algn="l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charset="2"/>
              <a:buChar char="Ø"/>
            </a:pPr>
            <a:r>
              <a:rPr lang="en-US" sz="2700" b="1" dirty="0" smtClean="0">
                <a:solidFill>
                  <a:srgbClr val="0000FF"/>
                </a:solidFill>
              </a:rPr>
              <a:t>Finance</a:t>
            </a:r>
            <a:r>
              <a:rPr lang="en-US" sz="2700" b="1" dirty="0" smtClean="0">
                <a:solidFill>
                  <a:schemeClr val="tx1"/>
                </a:solidFill>
              </a:rPr>
              <a:t>, </a:t>
            </a:r>
            <a:r>
              <a:rPr lang="en-US" sz="2700" b="1" u="sng" dirty="0" smtClean="0">
                <a:solidFill>
                  <a:srgbClr val="800000"/>
                </a:solidFill>
              </a:rPr>
              <a:t>2Cor.8:1-5</a:t>
            </a:r>
          </a:p>
          <a:p>
            <a:pPr marL="914400" lvl="1" indent="-457200" algn="l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charset="2"/>
              <a:buChar char="Ø"/>
            </a:pPr>
            <a:r>
              <a:rPr lang="en-US" sz="2700" b="1" dirty="0" smtClean="0">
                <a:solidFill>
                  <a:srgbClr val="0000FF"/>
                </a:solidFill>
              </a:rPr>
              <a:t>Oversee</a:t>
            </a:r>
            <a:r>
              <a:rPr lang="en-US" sz="2700" b="1" dirty="0" smtClean="0">
                <a:solidFill>
                  <a:schemeClr val="tx1"/>
                </a:solidFill>
              </a:rPr>
              <a:t>, </a:t>
            </a:r>
            <a:r>
              <a:rPr lang="en-US" sz="2700" b="1" u="sng" dirty="0" smtClean="0">
                <a:solidFill>
                  <a:srgbClr val="800000"/>
                </a:solidFill>
              </a:rPr>
              <a:t>1Pet.5:1-4</a:t>
            </a:r>
            <a:endParaRPr lang="en-US" sz="2700" b="1" dirty="0" smtClean="0">
              <a:solidFill>
                <a:srgbClr val="800000"/>
              </a:solidFill>
            </a:endParaRPr>
          </a:p>
          <a:p>
            <a:pPr marL="914400" lvl="1" indent="-457200" algn="l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charset="2"/>
              <a:buChar char="Ø"/>
            </a:pPr>
            <a:r>
              <a:rPr lang="en-US" sz="2700" b="1" dirty="0" smtClean="0">
                <a:solidFill>
                  <a:srgbClr val="0000FF"/>
                </a:solidFill>
              </a:rPr>
              <a:t>Grow and Maintain Fellowship</a:t>
            </a:r>
            <a:r>
              <a:rPr lang="en-US" sz="2700" b="1" dirty="0" smtClean="0">
                <a:solidFill>
                  <a:schemeClr val="tx1"/>
                </a:solidFill>
              </a:rPr>
              <a:t>, </a:t>
            </a:r>
            <a:r>
              <a:rPr lang="en-US" sz="2700" b="1" u="sng" dirty="0" smtClean="0">
                <a:solidFill>
                  <a:srgbClr val="800000"/>
                </a:solidFill>
              </a:rPr>
              <a:t>Rev.3:8</a:t>
            </a:r>
            <a:r>
              <a:rPr lang="en-US" sz="2700" b="1" dirty="0" smtClean="0">
                <a:solidFill>
                  <a:schemeClr val="tx1"/>
                </a:solidFill>
              </a:rPr>
              <a:t>; </a:t>
            </a:r>
            <a:r>
              <a:rPr lang="en-US" sz="2700" b="1" u="sng" dirty="0" smtClean="0">
                <a:solidFill>
                  <a:srgbClr val="800000"/>
                </a:solidFill>
              </a:rPr>
              <a:t>Acts </a:t>
            </a:r>
            <a:r>
              <a:rPr lang="en-US" sz="2700" b="1" u="sng" dirty="0" smtClean="0">
                <a:solidFill>
                  <a:srgbClr val="800000"/>
                </a:solidFill>
              </a:rPr>
              <a:t>9:27</a:t>
            </a:r>
            <a:r>
              <a:rPr lang="en-US" sz="2700" b="1" dirty="0" smtClean="0">
                <a:solidFill>
                  <a:schemeClr val="tx1"/>
                </a:solidFill>
              </a:rPr>
              <a:t>; </a:t>
            </a:r>
            <a:r>
              <a:rPr lang="en-US" sz="2700" b="1" u="sng" dirty="0" smtClean="0">
                <a:solidFill>
                  <a:srgbClr val="800000"/>
                </a:solidFill>
              </a:rPr>
              <a:t>1Cor</a:t>
            </a:r>
            <a:r>
              <a:rPr lang="en-US" sz="2700" b="1" u="sng" dirty="0" smtClean="0">
                <a:solidFill>
                  <a:srgbClr val="800000"/>
                </a:solidFill>
              </a:rPr>
              <a:t>.5:9-13</a:t>
            </a:r>
            <a:endParaRPr lang="en-US" sz="2700" b="1" dirty="0" smtClean="0">
              <a:solidFill>
                <a:srgbClr val="800000"/>
              </a:solidFill>
            </a:endParaRPr>
          </a:p>
          <a:p>
            <a:pPr lvl="1" algn="l">
              <a:spcBef>
                <a:spcPts val="0"/>
              </a:spcBef>
              <a:spcAft>
                <a:spcPts val="600"/>
              </a:spcAft>
            </a:pPr>
            <a:r>
              <a:rPr lang="en-US" sz="2700" b="1" dirty="0" smtClean="0">
                <a:solidFill>
                  <a:schemeClr val="tx1"/>
                </a:solidFill>
              </a:rPr>
              <a:t>All in ways and means that please Him, </a:t>
            </a:r>
            <a:r>
              <a:rPr lang="en-US" sz="2700" b="1" u="sng" dirty="0" smtClean="0">
                <a:solidFill>
                  <a:srgbClr val="800000"/>
                </a:solidFill>
              </a:rPr>
              <a:t>Luke 12:42-44</a:t>
            </a:r>
            <a:r>
              <a:rPr lang="en-US" sz="2700" b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3161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esized_20221229_113646.jpeg"/>
          <p:cNvPicPr>
            <a:picLocks noChangeAspect="1"/>
          </p:cNvPicPr>
          <p:nvPr/>
        </p:nvPicPr>
        <p:blipFill>
          <a:blip r:embed="rId3">
            <a:alphaModFix amt="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3999" cy="6857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30" y="0"/>
            <a:ext cx="9033569" cy="1451469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/>
              <a:t>Now, </a:t>
            </a:r>
            <a:r>
              <a:rPr lang="en-US" sz="3200" b="1" dirty="0" smtClean="0"/>
              <a:t>what </a:t>
            </a:r>
            <a:r>
              <a:rPr lang="en-US" sz="3200" b="1" dirty="0" smtClean="0"/>
              <a:t>does it take for </a:t>
            </a:r>
            <a:r>
              <a:rPr lang="en-US" sz="3200" b="1" dirty="0" smtClean="0">
                <a:solidFill>
                  <a:srgbClr val="0000FF"/>
                </a:solidFill>
              </a:rPr>
              <a:t>“this” local church </a:t>
            </a:r>
            <a:r>
              <a:rPr lang="en-US" sz="3200" b="1" dirty="0" smtClean="0"/>
              <a:t>to </a:t>
            </a:r>
            <a:r>
              <a:rPr lang="en-US" sz="3200" b="1" dirty="0" smtClean="0"/>
              <a:t>accomplish </a:t>
            </a:r>
            <a:r>
              <a:rPr lang="en-US" sz="3200" b="1" dirty="0" smtClean="0"/>
              <a:t>what the </a:t>
            </a:r>
            <a:r>
              <a:rPr lang="en-US" sz="3200" b="1" i="1" dirty="0" smtClean="0">
                <a:solidFill>
                  <a:srgbClr val="0000FF"/>
                </a:solidFill>
              </a:rPr>
              <a:t>Owner</a:t>
            </a:r>
            <a:r>
              <a:rPr lang="en-US" sz="3200" b="1" i="1" dirty="0" smtClean="0"/>
              <a:t> </a:t>
            </a:r>
            <a:r>
              <a:rPr lang="en-US" sz="3200" b="1" dirty="0" smtClean="0"/>
              <a:t>desires and expects? 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421" y="1475136"/>
            <a:ext cx="8865953" cy="5159030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</a:pPr>
            <a:r>
              <a:rPr lang="en-US" b="1" dirty="0" smtClean="0">
                <a:solidFill>
                  <a:srgbClr val="0000FF"/>
                </a:solidFill>
              </a:rPr>
              <a:t>Each</a:t>
            </a:r>
            <a:r>
              <a:rPr lang="en-US" b="1" dirty="0" smtClean="0">
                <a:solidFill>
                  <a:schemeClr val="tx1"/>
                </a:solidFill>
              </a:rPr>
              <a:t> and </a:t>
            </a:r>
            <a:r>
              <a:rPr lang="en-US" b="1" i="1" dirty="0" smtClean="0">
                <a:solidFill>
                  <a:srgbClr val="0000FF"/>
                </a:solidFill>
              </a:rPr>
              <a:t>every </a:t>
            </a:r>
            <a:r>
              <a:rPr lang="en-US" b="1" dirty="0" smtClean="0">
                <a:solidFill>
                  <a:srgbClr val="0000FF"/>
                </a:solidFill>
              </a:rPr>
              <a:t>member </a:t>
            </a:r>
            <a:r>
              <a:rPr lang="en-US" b="1" dirty="0" smtClean="0">
                <a:solidFill>
                  <a:srgbClr val="000000"/>
                </a:solidFill>
              </a:rPr>
              <a:t>needs to be:</a:t>
            </a:r>
          </a:p>
          <a:p>
            <a:pPr marL="457200" indent="-4572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Arial"/>
              <a:buChar char="•"/>
            </a:pPr>
            <a:r>
              <a:rPr lang="en-US" b="1" i="1" dirty="0" smtClean="0">
                <a:solidFill>
                  <a:srgbClr val="0000FF"/>
                </a:solidFill>
              </a:rPr>
              <a:t>Faithful</a:t>
            </a:r>
            <a:r>
              <a:rPr lang="en-US" b="1" i="1" dirty="0" smtClean="0">
                <a:solidFill>
                  <a:srgbClr val="000000"/>
                </a:solidFill>
              </a:rPr>
              <a:t>-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00"/>
                </a:solidFill>
              </a:rPr>
              <a:t>have a </a:t>
            </a:r>
            <a:r>
              <a:rPr lang="en-US" b="1" i="1" dirty="0" smtClean="0">
                <a:solidFill>
                  <a:srgbClr val="000000"/>
                </a:solidFill>
              </a:rPr>
              <a:t>personal,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i="1" dirty="0" smtClean="0">
                <a:solidFill>
                  <a:srgbClr val="000000"/>
                </a:solidFill>
              </a:rPr>
              <a:t>active,</a:t>
            </a:r>
            <a:r>
              <a:rPr lang="en-US" b="1" dirty="0" smtClean="0">
                <a:solidFill>
                  <a:srgbClr val="000000"/>
                </a:solidFill>
              </a:rPr>
              <a:t> and </a:t>
            </a:r>
            <a:r>
              <a:rPr lang="en-US" b="1" i="1" dirty="0" smtClean="0">
                <a:solidFill>
                  <a:srgbClr val="000000"/>
                </a:solidFill>
              </a:rPr>
              <a:t>growing</a:t>
            </a:r>
            <a:r>
              <a:rPr lang="en-US" b="1" dirty="0" smtClean="0">
                <a:solidFill>
                  <a:srgbClr val="000000"/>
                </a:solidFill>
              </a:rPr>
              <a:t> faith that is reaching toward </a:t>
            </a:r>
            <a:r>
              <a:rPr lang="en-US" b="1" i="1" dirty="0" smtClean="0">
                <a:solidFill>
                  <a:srgbClr val="000000"/>
                </a:solidFill>
              </a:rPr>
              <a:t>full, </a:t>
            </a:r>
            <a:r>
              <a:rPr lang="en-US" b="1" u="sng" dirty="0" smtClean="0">
                <a:solidFill>
                  <a:srgbClr val="800000"/>
                </a:solidFill>
              </a:rPr>
              <a:t>Eph.4:11-16</a:t>
            </a:r>
            <a:endParaRPr lang="en-US" b="1" dirty="0" smtClean="0">
              <a:solidFill>
                <a:srgbClr val="800000"/>
              </a:solidFill>
            </a:endParaRPr>
          </a:p>
          <a:p>
            <a:pPr marL="457200" indent="-4572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Arial"/>
              <a:buChar char="•"/>
            </a:pPr>
            <a:r>
              <a:rPr lang="en-US" b="1" i="1" dirty="0" smtClean="0">
                <a:solidFill>
                  <a:srgbClr val="0000FF"/>
                </a:solidFill>
              </a:rPr>
              <a:t>Loyal</a:t>
            </a:r>
            <a:r>
              <a:rPr lang="en-US" b="1" i="1" dirty="0" smtClean="0">
                <a:solidFill>
                  <a:srgbClr val="000000"/>
                </a:solidFill>
              </a:rPr>
              <a:t>-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00"/>
                </a:solidFill>
              </a:rPr>
              <a:t>unquestionably so to </a:t>
            </a:r>
            <a:r>
              <a:rPr lang="en-US" b="1" i="1" dirty="0" smtClean="0">
                <a:solidFill>
                  <a:srgbClr val="000000"/>
                </a:solidFill>
              </a:rPr>
              <a:t>God, His word, </a:t>
            </a:r>
            <a:r>
              <a:rPr lang="en-US" b="1" dirty="0" smtClean="0">
                <a:solidFill>
                  <a:srgbClr val="000000"/>
                </a:solidFill>
              </a:rPr>
              <a:t>and </a:t>
            </a:r>
            <a:r>
              <a:rPr lang="en-US" b="1" i="1" dirty="0" smtClean="0">
                <a:solidFill>
                  <a:srgbClr val="000000"/>
                </a:solidFill>
              </a:rPr>
              <a:t>one another, 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u="sng" dirty="0" smtClean="0">
                <a:solidFill>
                  <a:srgbClr val="800000"/>
                </a:solidFill>
              </a:rPr>
              <a:t>Acts 2:43-47</a:t>
            </a:r>
            <a:endParaRPr lang="en-US" b="1" dirty="0" smtClean="0">
              <a:solidFill>
                <a:srgbClr val="800000"/>
              </a:solidFill>
            </a:endParaRPr>
          </a:p>
          <a:p>
            <a:pPr marL="457200" indent="-4572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Arial"/>
              <a:buChar char="•"/>
            </a:pPr>
            <a:r>
              <a:rPr lang="en-US" b="1" i="1" dirty="0" smtClean="0">
                <a:solidFill>
                  <a:srgbClr val="0000FF"/>
                </a:solidFill>
              </a:rPr>
              <a:t>Devoted*</a:t>
            </a:r>
            <a:r>
              <a:rPr lang="en-US" b="1" i="1" dirty="0" smtClean="0">
                <a:solidFill>
                  <a:srgbClr val="000000"/>
                </a:solidFill>
              </a:rPr>
              <a:t>-</a:t>
            </a:r>
            <a:r>
              <a:rPr lang="en-US" b="1" dirty="0" smtClean="0">
                <a:solidFill>
                  <a:srgbClr val="000000"/>
                </a:solidFill>
              </a:rPr>
              <a:t> to </a:t>
            </a:r>
            <a:r>
              <a:rPr lang="en-US" b="1" i="1" dirty="0" smtClean="0">
                <a:solidFill>
                  <a:srgbClr val="000000"/>
                </a:solidFill>
              </a:rPr>
              <a:t>the word, </a:t>
            </a:r>
            <a:r>
              <a:rPr lang="en-US" b="1" dirty="0" smtClean="0">
                <a:solidFill>
                  <a:srgbClr val="000000"/>
                </a:solidFill>
              </a:rPr>
              <a:t>to </a:t>
            </a:r>
            <a:r>
              <a:rPr lang="en-US" b="1" i="1" dirty="0" smtClean="0">
                <a:solidFill>
                  <a:srgbClr val="000000"/>
                </a:solidFill>
              </a:rPr>
              <a:t>fellowship, </a:t>
            </a:r>
            <a:r>
              <a:rPr lang="en-US" b="1" dirty="0" smtClean="0">
                <a:solidFill>
                  <a:srgbClr val="000000"/>
                </a:solidFill>
              </a:rPr>
              <a:t>and to </a:t>
            </a:r>
            <a:r>
              <a:rPr lang="en-US" b="1" i="1" dirty="0" smtClean="0">
                <a:solidFill>
                  <a:srgbClr val="000000"/>
                </a:solidFill>
              </a:rPr>
              <a:t>worship, </a:t>
            </a:r>
            <a:r>
              <a:rPr lang="en-US" b="1" u="sng" dirty="0" smtClean="0">
                <a:solidFill>
                  <a:srgbClr val="800000"/>
                </a:solidFill>
              </a:rPr>
              <a:t>Acts 2:42</a:t>
            </a:r>
            <a:r>
              <a:rPr lang="en-US" b="1" dirty="0" smtClean="0">
                <a:solidFill>
                  <a:srgbClr val="000000"/>
                </a:solidFill>
              </a:rPr>
              <a:t>; as well as to </a:t>
            </a:r>
            <a:r>
              <a:rPr lang="en-US" b="1" i="1" dirty="0" smtClean="0">
                <a:solidFill>
                  <a:srgbClr val="000000"/>
                </a:solidFill>
              </a:rPr>
              <a:t>one another, </a:t>
            </a:r>
            <a:r>
              <a:rPr lang="en-US" b="1" u="sng" dirty="0" smtClean="0">
                <a:solidFill>
                  <a:srgbClr val="800000"/>
                </a:solidFill>
              </a:rPr>
              <a:t>Rom.12:10</a:t>
            </a:r>
            <a:endParaRPr lang="en-US" b="1" dirty="0" smtClean="0">
              <a:solidFill>
                <a:srgbClr val="800000"/>
              </a:solidFill>
            </a:endParaRPr>
          </a:p>
          <a:p>
            <a:pPr marL="457200" indent="-4572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Arial"/>
              <a:buChar char="•"/>
            </a:pPr>
            <a:r>
              <a:rPr lang="en-US" b="1" i="1" dirty="0" smtClean="0">
                <a:solidFill>
                  <a:srgbClr val="0000FF"/>
                </a:solidFill>
              </a:rPr>
              <a:t>Steadfast </a:t>
            </a:r>
            <a:r>
              <a:rPr lang="en-US" b="1" dirty="0" smtClean="0">
                <a:solidFill>
                  <a:schemeClr val="tx1"/>
                </a:solidFill>
              </a:rPr>
              <a:t>(</a:t>
            </a:r>
            <a:r>
              <a:rPr lang="en-US" b="1" i="1" dirty="0" smtClean="0">
                <a:solidFill>
                  <a:schemeClr val="tx1"/>
                </a:solidFill>
              </a:rPr>
              <a:t>firm, unwavering</a:t>
            </a:r>
            <a:r>
              <a:rPr lang="en-US" b="1" dirty="0" smtClean="0">
                <a:solidFill>
                  <a:schemeClr val="tx1"/>
                </a:solidFill>
              </a:rPr>
              <a:t>), </a:t>
            </a:r>
            <a:r>
              <a:rPr lang="en-US" b="1" i="1" dirty="0" smtClean="0">
                <a:solidFill>
                  <a:srgbClr val="0000FF"/>
                </a:solidFill>
              </a:rPr>
              <a:t>Immovable </a:t>
            </a:r>
            <a:r>
              <a:rPr lang="en-US" b="1" dirty="0" smtClean="0">
                <a:solidFill>
                  <a:srgbClr val="000000"/>
                </a:solidFill>
              </a:rPr>
              <a:t>(</a:t>
            </a:r>
            <a:r>
              <a:rPr lang="en-US" b="1" i="1" dirty="0" smtClean="0">
                <a:solidFill>
                  <a:srgbClr val="000000"/>
                </a:solidFill>
              </a:rPr>
              <a:t>steady, unshaken</a:t>
            </a:r>
            <a:r>
              <a:rPr lang="en-US" b="1" dirty="0" smtClean="0">
                <a:solidFill>
                  <a:srgbClr val="000000"/>
                </a:solidFill>
              </a:rPr>
              <a:t>), and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i="1" dirty="0" smtClean="0">
                <a:solidFill>
                  <a:srgbClr val="0000FF"/>
                </a:solidFill>
              </a:rPr>
              <a:t>always Abounding </a:t>
            </a:r>
            <a:r>
              <a:rPr lang="en-US" b="1" dirty="0" smtClean="0">
                <a:solidFill>
                  <a:srgbClr val="000000"/>
                </a:solidFill>
              </a:rPr>
              <a:t>(to </a:t>
            </a:r>
            <a:r>
              <a:rPr lang="en-US" b="1" i="1" dirty="0" smtClean="0">
                <a:solidFill>
                  <a:srgbClr val="000000"/>
                </a:solidFill>
              </a:rPr>
              <a:t>overflow</a:t>
            </a:r>
            <a:r>
              <a:rPr lang="en-US" b="1" dirty="0" smtClean="0">
                <a:solidFill>
                  <a:srgbClr val="000000"/>
                </a:solidFill>
              </a:rPr>
              <a:t>)- </a:t>
            </a:r>
            <a:r>
              <a:rPr lang="en-US" b="1" i="1" dirty="0" smtClean="0">
                <a:solidFill>
                  <a:srgbClr val="0000FF"/>
                </a:solidFill>
              </a:rPr>
              <a:t>“in the work of the Lord,” </a:t>
            </a:r>
            <a:r>
              <a:rPr lang="en-US" b="1" u="sng" dirty="0" smtClean="0">
                <a:solidFill>
                  <a:srgbClr val="800000"/>
                </a:solidFill>
              </a:rPr>
              <a:t>1Cor.15:58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endParaRPr lang="en-US" b="1" i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274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esized_20221229_113646.jpeg"/>
          <p:cNvPicPr>
            <a:picLocks noChangeAspect="1"/>
          </p:cNvPicPr>
          <p:nvPr/>
        </p:nvPicPr>
        <p:blipFill>
          <a:blip r:embed="rId3">
            <a:alphaModFix amt="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3999" cy="6857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30" y="370756"/>
            <a:ext cx="9033569" cy="741511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/>
              <a:t>Conclusions? 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421" y="1254260"/>
            <a:ext cx="8865953" cy="5379906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</a:pPr>
            <a:r>
              <a:rPr lang="en-US" b="1" dirty="0" smtClean="0">
                <a:solidFill>
                  <a:schemeClr val="tx1"/>
                </a:solidFill>
              </a:rPr>
              <a:t>As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i="1" dirty="0" smtClean="0">
                <a:solidFill>
                  <a:srgbClr val="0000FF"/>
                </a:solidFill>
              </a:rPr>
              <a:t>stewards </a:t>
            </a:r>
            <a:r>
              <a:rPr lang="en-US" b="1" dirty="0" smtClean="0">
                <a:solidFill>
                  <a:srgbClr val="000000"/>
                </a:solidFill>
              </a:rPr>
              <a:t>of the blessings of God, </a:t>
            </a:r>
            <a:r>
              <a:rPr lang="en-US" b="1" dirty="0" smtClean="0">
                <a:solidFill>
                  <a:srgbClr val="0000FF"/>
                </a:solidFill>
              </a:rPr>
              <a:t>“This” church </a:t>
            </a:r>
            <a:r>
              <a:rPr lang="en-US" b="1" dirty="0" smtClean="0">
                <a:solidFill>
                  <a:srgbClr val="000000"/>
                </a:solidFill>
              </a:rPr>
              <a:t>is</a:t>
            </a:r>
            <a:r>
              <a:rPr lang="mr-IN" b="1" dirty="0" smtClean="0">
                <a:solidFill>
                  <a:srgbClr val="000000"/>
                </a:solidFill>
              </a:rPr>
              <a:t>…</a:t>
            </a:r>
            <a:endParaRPr lang="en-US" b="1" dirty="0" smtClean="0">
              <a:solidFill>
                <a:srgbClr val="000000"/>
              </a:solidFill>
            </a:endParaRPr>
          </a:p>
          <a:p>
            <a:pPr marL="457200" indent="-4572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Arial"/>
              <a:buChar char="•"/>
            </a:pPr>
            <a:r>
              <a:rPr lang="en-US" b="1" i="1" dirty="0" smtClean="0">
                <a:solidFill>
                  <a:srgbClr val="0000FF"/>
                </a:solidFill>
              </a:rPr>
              <a:t>Our </a:t>
            </a:r>
            <a:r>
              <a:rPr lang="en-US" b="1" dirty="0" smtClean="0">
                <a:solidFill>
                  <a:srgbClr val="0000FF"/>
                </a:solidFill>
              </a:rPr>
              <a:t>responsibility</a:t>
            </a:r>
            <a:r>
              <a:rPr lang="en-US" b="1" dirty="0" smtClean="0">
                <a:solidFill>
                  <a:srgbClr val="000000"/>
                </a:solidFill>
              </a:rPr>
              <a:t>-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i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“we” are responsible </a:t>
            </a:r>
            <a:r>
              <a:rPr lang="en-US" b="1" dirty="0" smtClean="0">
                <a:solidFill>
                  <a:schemeClr val="tx1"/>
                </a:solidFill>
              </a:rPr>
              <a:t>for its particular </a:t>
            </a:r>
            <a:r>
              <a:rPr lang="en-US" b="1" i="1" dirty="0" smtClean="0">
                <a:solidFill>
                  <a:srgbClr val="0000FF"/>
                </a:solidFill>
              </a:rPr>
              <a:t>successes </a:t>
            </a:r>
            <a:r>
              <a:rPr lang="en-US" b="1" dirty="0" smtClean="0">
                <a:solidFill>
                  <a:srgbClr val="000000"/>
                </a:solidFill>
              </a:rPr>
              <a:t>and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i="1" dirty="0" smtClean="0">
                <a:solidFill>
                  <a:srgbClr val="800000"/>
                </a:solidFill>
              </a:rPr>
              <a:t>failures</a:t>
            </a:r>
            <a:r>
              <a:rPr lang="en-US" b="1" i="1" dirty="0" smtClean="0">
                <a:solidFill>
                  <a:srgbClr val="000000"/>
                </a:solidFill>
              </a:rPr>
              <a:t>; </a:t>
            </a:r>
            <a:r>
              <a:rPr lang="en-US" b="1" dirty="0" smtClean="0">
                <a:solidFill>
                  <a:srgbClr val="000000"/>
                </a:solidFill>
              </a:rPr>
              <a:t>in this regard, it’s </a:t>
            </a:r>
            <a:r>
              <a:rPr lang="en-US" b="1" dirty="0" smtClean="0">
                <a:solidFill>
                  <a:srgbClr val="0000FF"/>
                </a:solidFill>
              </a:rPr>
              <a:t>“</a:t>
            </a:r>
            <a:r>
              <a:rPr lang="en-US" b="1" u="sng" dirty="0" smtClean="0">
                <a:solidFill>
                  <a:srgbClr val="0000FF"/>
                </a:solidFill>
              </a:rPr>
              <a:t>our</a:t>
            </a:r>
            <a:r>
              <a:rPr lang="en-US" b="1" dirty="0" smtClean="0">
                <a:solidFill>
                  <a:srgbClr val="0000FF"/>
                </a:solidFill>
              </a:rPr>
              <a:t>” </a:t>
            </a:r>
            <a:r>
              <a:rPr lang="en-US" b="1" dirty="0" smtClean="0">
                <a:solidFill>
                  <a:srgbClr val="000000"/>
                </a:solidFill>
              </a:rPr>
              <a:t>church. </a:t>
            </a:r>
            <a:r>
              <a:rPr lang="en-US" b="1" i="1" dirty="0" smtClean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</a:rPr>
              <a:t>Do you 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</a:rPr>
              <a:t>feel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</a:rPr>
              <a:t>this way?</a:t>
            </a:r>
          </a:p>
          <a:p>
            <a:pPr marL="457200" indent="-4572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Arial"/>
              <a:buChar char="•"/>
            </a:pPr>
            <a:r>
              <a:rPr lang="en-US" b="1" dirty="0" smtClean="0">
                <a:solidFill>
                  <a:srgbClr val="0000FF"/>
                </a:solidFill>
              </a:rPr>
              <a:t>Each one </a:t>
            </a:r>
            <a:r>
              <a:rPr lang="en-US" b="1" dirty="0" smtClean="0">
                <a:solidFill>
                  <a:srgbClr val="000000"/>
                </a:solidFill>
              </a:rPr>
              <a:t>of us needs to </a:t>
            </a:r>
            <a:r>
              <a:rPr lang="en-US" b="1" i="1" dirty="0" smtClean="0">
                <a:solidFill>
                  <a:srgbClr val="0000FF"/>
                </a:solidFill>
              </a:rPr>
              <a:t>accept </a:t>
            </a:r>
            <a:r>
              <a:rPr lang="en-US" b="1" dirty="0" smtClean="0">
                <a:solidFill>
                  <a:srgbClr val="000000"/>
                </a:solidFill>
              </a:rPr>
              <a:t>and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i="1" dirty="0" smtClean="0">
                <a:solidFill>
                  <a:srgbClr val="0000FF"/>
                </a:solidFill>
              </a:rPr>
              <a:t>feel </a:t>
            </a:r>
            <a:r>
              <a:rPr lang="en-US" b="1" dirty="0" smtClean="0">
                <a:solidFill>
                  <a:srgbClr val="000000"/>
                </a:solidFill>
              </a:rPr>
              <a:t>this responsibility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i="1" dirty="0" smtClean="0">
                <a:solidFill>
                  <a:srgbClr val="0000FF"/>
                </a:solidFill>
              </a:rPr>
              <a:t>personally</a:t>
            </a:r>
            <a:r>
              <a:rPr lang="en-US" b="1" i="1" dirty="0" smtClean="0">
                <a:solidFill>
                  <a:srgbClr val="000000"/>
                </a:solidFill>
              </a:rPr>
              <a:t>; </a:t>
            </a:r>
            <a:r>
              <a:rPr lang="en-US" b="1" dirty="0" smtClean="0">
                <a:solidFill>
                  <a:srgbClr val="000000"/>
                </a:solidFill>
              </a:rPr>
              <a:t>in this regard, it’s </a:t>
            </a:r>
            <a:r>
              <a:rPr lang="en-US" b="1" dirty="0" smtClean="0">
                <a:solidFill>
                  <a:srgbClr val="0000FF"/>
                </a:solidFill>
              </a:rPr>
              <a:t>“</a:t>
            </a:r>
            <a:r>
              <a:rPr lang="en-US" b="1" u="sng" dirty="0" smtClean="0">
                <a:solidFill>
                  <a:srgbClr val="0000FF"/>
                </a:solidFill>
              </a:rPr>
              <a:t>m</a:t>
            </a:r>
            <a:r>
              <a:rPr lang="en-US" b="1" dirty="0" smtClean="0">
                <a:solidFill>
                  <a:srgbClr val="0000FF"/>
                </a:solidFill>
              </a:rPr>
              <a:t>y” church </a:t>
            </a:r>
            <a:r>
              <a:rPr lang="en-US" b="1" dirty="0" smtClean="0">
                <a:solidFill>
                  <a:srgbClr val="000000"/>
                </a:solidFill>
              </a:rPr>
              <a:t>for each of us. 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</a:rPr>
              <a:t>Do you 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</a:rPr>
              <a:t>feel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</a:rPr>
              <a:t>this way?</a:t>
            </a:r>
          </a:p>
          <a:p>
            <a:pPr marL="457200" indent="-4572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Arial"/>
              <a:buChar char="•"/>
            </a:pPr>
            <a:r>
              <a:rPr lang="en-US" b="1" dirty="0" smtClean="0">
                <a:solidFill>
                  <a:srgbClr val="0000FF"/>
                </a:solidFill>
              </a:rPr>
              <a:t>If so</a:t>
            </a:r>
            <a:r>
              <a:rPr lang="en-US" b="1" dirty="0" smtClean="0">
                <a:solidFill>
                  <a:schemeClr val="tx1"/>
                </a:solidFill>
              </a:rPr>
              <a:t>, great- our fellowship can move forward.</a:t>
            </a:r>
          </a:p>
          <a:p>
            <a:pPr marL="457200" indent="-4572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Arial"/>
              <a:buChar char="•"/>
            </a:pPr>
            <a:r>
              <a:rPr lang="en-US" b="1" dirty="0" smtClean="0">
                <a:solidFill>
                  <a:srgbClr val="800000"/>
                </a:solidFill>
              </a:rPr>
              <a:t>If not</a:t>
            </a:r>
            <a:r>
              <a:rPr lang="en-US" b="1" dirty="0" smtClean="0">
                <a:solidFill>
                  <a:schemeClr val="tx1"/>
                </a:solidFill>
              </a:rPr>
              <a:t>, then there’s </a:t>
            </a:r>
            <a:r>
              <a:rPr lang="en-US" b="1" dirty="0" smtClean="0">
                <a:solidFill>
                  <a:srgbClr val="800000"/>
                </a:solidFill>
              </a:rPr>
              <a:t>something lacking </a:t>
            </a:r>
            <a:r>
              <a:rPr lang="en-US" b="1" dirty="0" smtClean="0">
                <a:solidFill>
                  <a:schemeClr val="tx1"/>
                </a:solidFill>
              </a:rPr>
              <a:t>in “our” or “your” fellowship here at Viking Drive.  It is holding us/you back, and needs to be corrected.</a:t>
            </a:r>
          </a:p>
          <a:p>
            <a:pPr marL="457200" indent="-4572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Arial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We </a:t>
            </a:r>
            <a:r>
              <a:rPr lang="en-US" b="1" u="sng" dirty="0" smtClean="0">
                <a:solidFill>
                  <a:srgbClr val="0000FF"/>
                </a:solidFill>
              </a:rPr>
              <a:t>all</a:t>
            </a:r>
            <a:r>
              <a:rPr lang="en-US" b="1" dirty="0" smtClean="0">
                <a:solidFill>
                  <a:schemeClr val="tx1"/>
                </a:solidFill>
              </a:rPr>
              <a:t> need to be </a:t>
            </a:r>
            <a:r>
              <a:rPr lang="en-US" b="1" dirty="0" smtClean="0">
                <a:solidFill>
                  <a:srgbClr val="0000FF"/>
                </a:solidFill>
              </a:rPr>
              <a:t>“</a:t>
            </a:r>
            <a:r>
              <a:rPr lang="en-US" b="1" u="sng" dirty="0" smtClean="0">
                <a:solidFill>
                  <a:srgbClr val="0000FF"/>
                </a:solidFill>
              </a:rPr>
              <a:t>all in</a:t>
            </a:r>
            <a:r>
              <a:rPr lang="en-US" b="1" dirty="0" smtClean="0">
                <a:solidFill>
                  <a:srgbClr val="0000FF"/>
                </a:solidFill>
              </a:rPr>
              <a:t>”</a:t>
            </a:r>
            <a:r>
              <a:rPr lang="en-US" b="1" dirty="0" smtClean="0">
                <a:solidFill>
                  <a:schemeClr val="tx1"/>
                </a:solidFill>
              </a:rPr>
              <a:t> -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</a:rPr>
              <a:t>are you? </a:t>
            </a:r>
          </a:p>
        </p:txBody>
      </p:sp>
    </p:spTree>
    <p:extLst>
      <p:ext uri="{BB962C8B-B14F-4D97-AF65-F5344CB8AC3E}">
        <p14:creationId xmlns:p14="http://schemas.microsoft.com/office/powerpoint/2010/main" val="1171430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7456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792</Words>
  <Application>Microsoft Macintosh PowerPoint</Application>
  <PresentationFormat>On-screen Show (4:3)</PresentationFormat>
  <Paragraphs>40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“The” Church…</vt:lpstr>
      <vt:lpstr>But “This” Church (the local body at Viking Drive)</vt:lpstr>
      <vt:lpstr>What’s the Point?”</vt:lpstr>
      <vt:lpstr>Now, what does it take for “this” local church to accomplish what the Owner desires and expects? </vt:lpstr>
      <vt:lpstr>Conclusions? 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“The” Church…</dc:title>
  <dc:creator>Philip Strong</dc:creator>
  <cp:lastModifiedBy>Philip Strong</cp:lastModifiedBy>
  <cp:revision>25</cp:revision>
  <cp:lastPrinted>2022-12-30T19:28:03Z</cp:lastPrinted>
  <dcterms:created xsi:type="dcterms:W3CDTF">2022-12-29T17:01:01Z</dcterms:created>
  <dcterms:modified xsi:type="dcterms:W3CDTF">2022-12-30T19:28:46Z</dcterms:modified>
</cp:coreProperties>
</file>