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333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6" d="100"/>
          <a:sy n="166" d="100"/>
        </p:scale>
        <p:origin x="-120" y="-10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EC63E-154B-5E42-86F9-F52ED0643A87}" type="datetimeFigureOut">
              <a:rPr lang="en-US" smtClean="0"/>
              <a:t>2/21/23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05606-C3E9-1D4A-813B-ABC36FF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18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4C810-DB84-1B4C-AEE8-E1174D092F25}" type="datetimeFigureOut">
              <a:rPr lang="en-US" smtClean="0"/>
              <a:t>2/21/23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EC53C-48E1-0449-A3F7-318809D7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9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https://ref.ly/logosres/strongs?ref=GreekGK.GGK4686&amp;off=16&amp;ctx=4352+%CF%80%CF%81%CE%BF%CF%83%CE%BA%CF%85%CE%BD%CE%B5%CC%81%CF%89+~%5Bproskuneo+/pros%C2%B7koo%C2%B7neh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*[</a:t>
            </a:r>
            <a:r>
              <a:rPr lang="en-US" sz="1200" i="1" dirty="0" err="1" smtClean="0"/>
              <a:t>proskuneo</a:t>
            </a:r>
            <a:r>
              <a:rPr lang="en-US" sz="1200" i="1" dirty="0" smtClean="0"/>
              <a:t> /</a:t>
            </a:r>
            <a:r>
              <a:rPr lang="en-US" sz="1200" i="1" dirty="0" err="1" smtClean="0"/>
              <a:t>pros·koo·</a:t>
            </a:r>
            <a:r>
              <a:rPr lang="en-US" sz="1200" b="1" i="1" dirty="0" err="1" smtClean="0"/>
              <a:t>neh·o</a:t>
            </a:r>
            <a:r>
              <a:rPr lang="en-US" sz="1200" b="1" i="1" dirty="0" smtClean="0"/>
              <a:t>/] v. From 4314 and a probable derivative of 2965 (meaning to kiss, like a dog licking his master’s hand); TDNT 6:758; TDNTA 948; GK 4686; 60 occurrences; AV translates as “worship” 60 times. </a:t>
            </a:r>
            <a:r>
              <a:rPr lang="en-US" sz="11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kiss the hand to (towards) one, in token of reverence. </a:t>
            </a:r>
            <a:r>
              <a:rPr lang="en-US" sz="11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among the Orientals, esp. the Persians, to fall upon the knees and touch the ground with the forehead as an expression of profound reverence. </a:t>
            </a:r>
            <a:r>
              <a:rPr lang="en-US" sz="11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NT by kneeling or prostration to do homage (to one) or make obeisance, whether in order to express respect or to make supplication. </a:t>
            </a:r>
            <a:r>
              <a:rPr lang="en-US" sz="11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3a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used of homage shown to men and beings of superior rank. </a:t>
            </a:r>
            <a:r>
              <a:rPr lang="en-US" sz="9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3a1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the Jewish high priests. </a:t>
            </a:r>
            <a:r>
              <a:rPr lang="en-US" sz="9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3a2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God. </a:t>
            </a:r>
            <a:r>
              <a:rPr lang="en-US" sz="9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3a3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Christ. </a:t>
            </a:r>
            <a:r>
              <a:rPr lang="en-US" sz="9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3a4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heavenly beings. </a:t>
            </a:r>
            <a:r>
              <a:rPr lang="en-US" sz="9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3a5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demons</a:t>
            </a:r>
          </a:p>
          <a:p>
            <a:pPr lvl="1"/>
            <a:r>
              <a:rPr lang="en-US" dirty="0" smtClean="0"/>
              <a:t> Strong, J. (1995). . Woodside Bible Fellowship.</a:t>
            </a:r>
          </a:p>
          <a:p>
            <a:r>
              <a:rPr lang="en-US" b="0" i="0" u="none" strike="noStrike" baseline="0" dirty="0" smtClean="0"/>
              <a:t> Strong, J. (1995). </a:t>
            </a:r>
            <a:r>
              <a:rPr lang="en-US" sz="1200" b="0" i="1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Enhanced Strong’s Lexicon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 Woodside Bible Fellowship.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EC53C-48E1-0449-A3F7-318809D77D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66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EC53C-48E1-0449-A3F7-318809D77D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66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EC53C-48E1-0449-A3F7-318809D77D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66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EC53C-48E1-0449-A3F7-318809D77D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66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EC53C-48E1-0449-A3F7-318809D77D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66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EC53C-48E1-0449-A3F7-318809D77D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66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0DC5-F72F-E445-841B-651104A93C3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35B0-6202-654E-8726-AFC8967F4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4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0DC5-F72F-E445-841B-651104A93C3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35B0-6202-654E-8726-AFC8967F4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6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0DC5-F72F-E445-841B-651104A93C3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35B0-6202-654E-8726-AFC8967F4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5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0DC5-F72F-E445-841B-651104A93C3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35B0-6202-654E-8726-AFC8967F4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5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0DC5-F72F-E445-841B-651104A93C3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35B0-6202-654E-8726-AFC8967F4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0DC5-F72F-E445-841B-651104A93C3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35B0-6202-654E-8726-AFC8967F4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2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0DC5-F72F-E445-841B-651104A93C3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35B0-6202-654E-8726-AFC8967F4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0DC5-F72F-E445-841B-651104A93C3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35B0-6202-654E-8726-AFC8967F4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3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0DC5-F72F-E445-841B-651104A93C3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35B0-6202-654E-8726-AFC8967F4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6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0DC5-F72F-E445-841B-651104A93C3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35B0-6202-654E-8726-AFC8967F4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2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0DC5-F72F-E445-841B-651104A93C3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35B0-6202-654E-8726-AFC8967F4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3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30DC5-F72F-E445-841B-651104A93C39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335B0-6202-654E-8726-AFC8967F4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3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60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99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552" y="141299"/>
            <a:ext cx="7897648" cy="892219"/>
          </a:xfrm>
          <a:solidFill>
            <a:schemeClr val="bg2">
              <a:lumMod val="25000"/>
              <a:alpha val="70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Remember what we’ve learned so far</a:t>
            </a:r>
            <a:r>
              <a:rPr lang="mr-IN" sz="3600" b="1" dirty="0" smtClean="0">
                <a:solidFill>
                  <a:schemeClr val="bg1"/>
                </a:solidFill>
              </a:rPr>
              <a:t>…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036" y="1147378"/>
            <a:ext cx="8574689" cy="5447866"/>
          </a:xfrm>
          <a:solidFill>
            <a:schemeClr val="accent3">
              <a:lumMod val="40000"/>
              <a:lumOff val="60000"/>
              <a:alpha val="70000"/>
            </a:schemeClr>
          </a:solidFill>
          <a:effectLst>
            <a:softEdge rad="50800"/>
          </a:effectLst>
        </p:spPr>
        <p:txBody>
          <a:bodyPr>
            <a:noAutofit/>
          </a:bodyPr>
          <a:lstStyle/>
          <a:p>
            <a:pPr marL="457200" indent="-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dirty="0" smtClean="0">
                <a:solidFill>
                  <a:srgbClr val="333F1B"/>
                </a:solidFill>
              </a:rPr>
              <a:t>Growth is God’s </a:t>
            </a:r>
            <a:r>
              <a:rPr lang="en-US" sz="2600" b="1" i="1" dirty="0" smtClean="0">
                <a:solidFill>
                  <a:srgbClr val="333F1B"/>
                </a:solidFill>
              </a:rPr>
              <a:t>natural order </a:t>
            </a:r>
            <a:r>
              <a:rPr lang="en-US" sz="2600" b="1" dirty="0" smtClean="0">
                <a:solidFill>
                  <a:srgbClr val="333F1B"/>
                </a:solidFill>
              </a:rPr>
              <a:t>for everything </a:t>
            </a:r>
            <a:r>
              <a:rPr lang="en-US" sz="2600" b="1" i="1" dirty="0" smtClean="0">
                <a:solidFill>
                  <a:srgbClr val="333F1B"/>
                </a:solidFill>
              </a:rPr>
              <a:t>living</a:t>
            </a:r>
            <a:r>
              <a:rPr lang="en-US" sz="2600" b="1" dirty="0" smtClean="0">
                <a:solidFill>
                  <a:srgbClr val="333F1B"/>
                </a:solidFill>
              </a:rPr>
              <a:t>, and the </a:t>
            </a:r>
            <a:r>
              <a:rPr lang="en-US" sz="2600" b="1" i="1" dirty="0" smtClean="0">
                <a:solidFill>
                  <a:srgbClr val="333F1B"/>
                </a:solidFill>
              </a:rPr>
              <a:t>spiritual ‘life cycle’ </a:t>
            </a:r>
            <a:r>
              <a:rPr lang="en-US" sz="2600" b="1" dirty="0" smtClean="0">
                <a:solidFill>
                  <a:srgbClr val="333F1B"/>
                </a:solidFill>
              </a:rPr>
              <a:t>should mirror the </a:t>
            </a:r>
            <a:r>
              <a:rPr lang="en-US" sz="2600" b="1" i="1" dirty="0" smtClean="0">
                <a:solidFill>
                  <a:srgbClr val="333F1B"/>
                </a:solidFill>
              </a:rPr>
              <a:t>physical life cycle.  </a:t>
            </a:r>
            <a:r>
              <a:rPr lang="en-US" sz="2600" b="1" dirty="0" smtClean="0">
                <a:solidFill>
                  <a:srgbClr val="333F1B"/>
                </a:solidFill>
              </a:rPr>
              <a:t>Therefore, spiritual growth is both </a:t>
            </a:r>
            <a:r>
              <a:rPr lang="en-US" sz="2600" b="1" i="1" dirty="0" smtClean="0">
                <a:solidFill>
                  <a:schemeClr val="accent3">
                    <a:lumMod val="50000"/>
                  </a:schemeClr>
                </a:solidFill>
              </a:rPr>
              <a:t>natural</a:t>
            </a:r>
            <a:r>
              <a:rPr lang="en-US" sz="2600" b="1" i="1" dirty="0" smtClean="0">
                <a:solidFill>
                  <a:srgbClr val="333F1B"/>
                </a:solidFill>
              </a:rPr>
              <a:t> </a:t>
            </a:r>
            <a:r>
              <a:rPr lang="en-US" sz="2600" b="1" dirty="0" smtClean="0">
                <a:solidFill>
                  <a:srgbClr val="333F1B"/>
                </a:solidFill>
              </a:rPr>
              <a:t>and </a:t>
            </a:r>
            <a:r>
              <a:rPr lang="en-US" sz="2600" b="1" i="1" dirty="0" smtClean="0">
                <a:solidFill>
                  <a:srgbClr val="4F6228"/>
                </a:solidFill>
              </a:rPr>
              <a:t>expected</a:t>
            </a:r>
            <a:r>
              <a:rPr lang="en-US" sz="2600" b="1" i="1" dirty="0" smtClean="0">
                <a:solidFill>
                  <a:srgbClr val="333F1B"/>
                </a:solidFill>
              </a:rPr>
              <a:t>. </a:t>
            </a:r>
            <a:endParaRPr lang="en-US" sz="2600" b="1" dirty="0" smtClean="0">
              <a:solidFill>
                <a:srgbClr val="333F1B"/>
              </a:solidFill>
            </a:endParaRPr>
          </a:p>
          <a:p>
            <a:pPr marL="457200" indent="-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i="1" dirty="0" smtClean="0">
                <a:solidFill>
                  <a:srgbClr val="333F1B"/>
                </a:solidFill>
              </a:rPr>
              <a:t>Church </a:t>
            </a:r>
            <a:r>
              <a:rPr lang="en-US" sz="2600" b="1" dirty="0" smtClean="0">
                <a:solidFill>
                  <a:srgbClr val="333F1B"/>
                </a:solidFill>
              </a:rPr>
              <a:t>growth is an </a:t>
            </a:r>
            <a:r>
              <a:rPr lang="en-US" sz="2600" b="1" i="1" dirty="0" smtClean="0">
                <a:solidFill>
                  <a:srgbClr val="4F6228"/>
                </a:solidFill>
              </a:rPr>
              <a:t>inside out </a:t>
            </a:r>
            <a:r>
              <a:rPr lang="en-US" sz="2600" b="1" dirty="0" smtClean="0">
                <a:solidFill>
                  <a:srgbClr val="4F6228"/>
                </a:solidFill>
              </a:rPr>
              <a:t>prop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osition</a:t>
            </a:r>
            <a:r>
              <a:rPr lang="en-US" sz="2600" b="1" dirty="0" smtClean="0">
                <a:solidFill>
                  <a:srgbClr val="333F1B"/>
                </a:solidFill>
              </a:rPr>
              <a:t>; it is </a:t>
            </a:r>
            <a:r>
              <a:rPr lang="en-US" sz="2600" b="1" u="sng" dirty="0" smtClean="0">
                <a:solidFill>
                  <a:srgbClr val="800000"/>
                </a:solidFill>
              </a:rPr>
              <a:t>not</a:t>
            </a:r>
            <a:r>
              <a:rPr lang="en-US" sz="2600" b="1" dirty="0" smtClean="0">
                <a:solidFill>
                  <a:srgbClr val="333F1B"/>
                </a:solidFill>
              </a:rPr>
              <a:t> produced through adding </a:t>
            </a:r>
            <a:r>
              <a:rPr lang="en-US" sz="2600" b="1" i="1" dirty="0" smtClean="0">
                <a:solidFill>
                  <a:srgbClr val="333F1B"/>
                </a:solidFill>
              </a:rPr>
              <a:t>external </a:t>
            </a:r>
            <a:r>
              <a:rPr lang="en-US" sz="2600" b="1" dirty="0" smtClean="0">
                <a:solidFill>
                  <a:srgbClr val="333F1B"/>
                </a:solidFill>
              </a:rPr>
              <a:t>‘programs’ to the proper </a:t>
            </a:r>
            <a:r>
              <a:rPr lang="en-US" sz="2600" b="1" i="1" dirty="0" smtClean="0">
                <a:solidFill>
                  <a:srgbClr val="333F1B"/>
                </a:solidFill>
              </a:rPr>
              <a:t>foundation </a:t>
            </a:r>
            <a:r>
              <a:rPr lang="en-US" sz="2600" b="1" dirty="0" smtClean="0">
                <a:solidFill>
                  <a:srgbClr val="333F1B"/>
                </a:solidFill>
              </a:rPr>
              <a:t>of Jesus and His gospel.</a:t>
            </a:r>
          </a:p>
          <a:p>
            <a:pPr marL="457200" indent="-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dirty="0" smtClean="0">
                <a:solidFill>
                  <a:srgbClr val="333F1B"/>
                </a:solidFill>
              </a:rPr>
              <a:t>A </a:t>
            </a:r>
            <a:r>
              <a:rPr lang="en-US" sz="2600" b="1" i="1" dirty="0" smtClean="0">
                <a:solidFill>
                  <a:srgbClr val="333F1B"/>
                </a:solidFill>
              </a:rPr>
              <a:t>congregation </a:t>
            </a:r>
            <a:r>
              <a:rPr lang="en-US" sz="2600" b="1" dirty="0" smtClean="0">
                <a:solidFill>
                  <a:srgbClr val="333F1B"/>
                </a:solidFill>
              </a:rPr>
              <a:t>grows when its </a:t>
            </a:r>
            <a:r>
              <a:rPr lang="en-US" sz="2600" b="1" i="1" dirty="0" smtClean="0">
                <a:solidFill>
                  <a:srgbClr val="4F6228"/>
                </a:solidFill>
              </a:rPr>
              <a:t>individual members </a:t>
            </a:r>
            <a:r>
              <a:rPr lang="en-US" sz="2600" b="1" dirty="0" smtClean="0">
                <a:solidFill>
                  <a:srgbClr val="4F6228"/>
                </a:solidFill>
              </a:rPr>
              <a:t>grow</a:t>
            </a:r>
            <a:r>
              <a:rPr lang="en-US" sz="2600" b="1" dirty="0" smtClean="0">
                <a:solidFill>
                  <a:srgbClr val="333F1B"/>
                </a:solidFill>
              </a:rPr>
              <a:t>, </a:t>
            </a:r>
            <a:r>
              <a:rPr lang="en-US" sz="2600" b="1" dirty="0" smtClean="0">
                <a:solidFill>
                  <a:srgbClr val="4F6228"/>
                </a:solidFill>
              </a:rPr>
              <a:t>mature</a:t>
            </a:r>
            <a:r>
              <a:rPr lang="en-US" sz="2600" b="1" dirty="0" smtClean="0">
                <a:solidFill>
                  <a:srgbClr val="333F1B"/>
                </a:solidFill>
              </a:rPr>
              <a:t>, and </a:t>
            </a:r>
            <a:r>
              <a:rPr lang="en-US" sz="2600" b="1" dirty="0" smtClean="0">
                <a:solidFill>
                  <a:srgbClr val="4F6228"/>
                </a:solidFill>
              </a:rPr>
              <a:t>reproduce</a:t>
            </a:r>
            <a:r>
              <a:rPr lang="en-US" sz="2600" b="1" dirty="0" smtClean="0">
                <a:solidFill>
                  <a:srgbClr val="333F1B"/>
                </a:solidFill>
              </a:rPr>
              <a:t> spiritually. </a:t>
            </a:r>
          </a:p>
          <a:p>
            <a:pPr marL="457200" indent="-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dirty="0" smtClean="0">
                <a:solidFill>
                  <a:srgbClr val="333F1B"/>
                </a:solidFill>
              </a:rPr>
              <a:t>From </a:t>
            </a:r>
            <a:r>
              <a:rPr lang="en-US" sz="2600" b="1" u="sng" dirty="0" smtClean="0">
                <a:solidFill>
                  <a:schemeClr val="accent2">
                    <a:lumMod val="50000"/>
                  </a:schemeClr>
                </a:solidFill>
              </a:rPr>
              <a:t>Acts 9:31</a:t>
            </a:r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rgbClr val="333F1B"/>
                </a:solidFill>
              </a:rPr>
              <a:t>we noted in the importance of </a:t>
            </a:r>
            <a:r>
              <a:rPr lang="en-US" sz="2600" b="1" i="1" dirty="0" smtClean="0">
                <a:solidFill>
                  <a:srgbClr val="4F6228"/>
                </a:solidFill>
              </a:rPr>
              <a:t>Enjoying Peace</a:t>
            </a:r>
            <a:r>
              <a:rPr lang="en-US" sz="2600" b="1" i="1" dirty="0" smtClean="0">
                <a:solidFill>
                  <a:srgbClr val="333F1B"/>
                </a:solidFill>
              </a:rPr>
              <a:t>, </a:t>
            </a:r>
            <a:r>
              <a:rPr lang="en-US" sz="2600" b="1" i="1" dirty="0" smtClean="0">
                <a:solidFill>
                  <a:srgbClr val="4F6228"/>
                </a:solidFill>
              </a:rPr>
              <a:t>Being Built Up</a:t>
            </a:r>
            <a:r>
              <a:rPr lang="en-US" sz="2600" b="1" i="1" dirty="0" smtClean="0">
                <a:solidFill>
                  <a:srgbClr val="333F1B"/>
                </a:solidFill>
              </a:rPr>
              <a:t>; </a:t>
            </a:r>
            <a:r>
              <a:rPr lang="en-US" sz="2600" b="1" dirty="0" smtClean="0">
                <a:solidFill>
                  <a:srgbClr val="333F1B"/>
                </a:solidFill>
              </a:rPr>
              <a:t>and </a:t>
            </a:r>
            <a:r>
              <a:rPr lang="en-US" sz="2600" b="1" i="1" dirty="0" smtClean="0">
                <a:solidFill>
                  <a:srgbClr val="4F6228"/>
                </a:solidFill>
              </a:rPr>
              <a:t>Going On</a:t>
            </a:r>
            <a:r>
              <a:rPr lang="en-US" sz="2600" b="1" i="1" dirty="0" smtClean="0">
                <a:solidFill>
                  <a:srgbClr val="333F1B"/>
                </a:solidFill>
              </a:rPr>
              <a:t> </a:t>
            </a:r>
            <a:r>
              <a:rPr lang="en-US" sz="2600" b="1" dirty="0" smtClean="0">
                <a:solidFill>
                  <a:srgbClr val="333F1B"/>
                </a:solidFill>
              </a:rPr>
              <a:t>in the </a:t>
            </a:r>
            <a:r>
              <a:rPr lang="en-US" sz="2600" b="1" i="1" dirty="0" smtClean="0">
                <a:solidFill>
                  <a:srgbClr val="4F6228"/>
                </a:solidFill>
              </a:rPr>
              <a:t>Fear of the Lord</a:t>
            </a:r>
            <a:r>
              <a:rPr lang="en-US" sz="2600" b="1" i="1" dirty="0" smtClean="0">
                <a:solidFill>
                  <a:srgbClr val="333F1B"/>
                </a:solidFill>
              </a:rPr>
              <a:t> </a:t>
            </a:r>
            <a:r>
              <a:rPr lang="en-US" sz="2600" b="1" dirty="0" smtClean="0">
                <a:solidFill>
                  <a:srgbClr val="333F1B"/>
                </a:solidFill>
              </a:rPr>
              <a:t>and </a:t>
            </a:r>
            <a:r>
              <a:rPr lang="en-US" sz="2600" b="1" i="1" dirty="0" smtClean="0">
                <a:solidFill>
                  <a:srgbClr val="4F6228"/>
                </a:solidFill>
              </a:rPr>
              <a:t>Comfort of the Holy Spirit</a:t>
            </a:r>
            <a:r>
              <a:rPr lang="en-US" sz="2600" b="1" i="1" dirty="0" smtClean="0">
                <a:solidFill>
                  <a:srgbClr val="333F1B"/>
                </a:solidFill>
              </a:rPr>
              <a:t>. </a:t>
            </a:r>
            <a:endParaRPr lang="en-US" sz="2600" b="1" dirty="0" smtClean="0">
              <a:solidFill>
                <a:srgbClr val="333F1B"/>
              </a:solidFill>
            </a:endParaRPr>
          </a:p>
          <a:p>
            <a:pPr marL="457200" indent="-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600" b="1" dirty="0" smtClean="0">
                <a:solidFill>
                  <a:srgbClr val="333F1B"/>
                </a:solidFill>
              </a:rPr>
              <a:t>And then last week, we came to understand </a:t>
            </a:r>
            <a:r>
              <a:rPr lang="en-US" sz="2600" b="1" i="1" dirty="0" smtClean="0">
                <a:solidFill>
                  <a:srgbClr val="4F6228"/>
                </a:solidFill>
              </a:rPr>
              <a:t>growth as a necessity</a:t>
            </a:r>
            <a:r>
              <a:rPr lang="en-US" sz="2600" b="1" i="1" dirty="0" smtClean="0">
                <a:solidFill>
                  <a:srgbClr val="333F1B"/>
                </a:solidFill>
              </a:rPr>
              <a:t> </a:t>
            </a:r>
            <a:r>
              <a:rPr lang="en-US" sz="2600" b="1" dirty="0" smtClean="0">
                <a:solidFill>
                  <a:srgbClr val="333F1B"/>
                </a:solidFill>
              </a:rPr>
              <a:t>from </a:t>
            </a:r>
            <a:r>
              <a:rPr lang="en-US" sz="2600" b="1" u="sng" dirty="0" smtClean="0">
                <a:solidFill>
                  <a:schemeClr val="accent2">
                    <a:lumMod val="50000"/>
                  </a:schemeClr>
                </a:solidFill>
              </a:rPr>
              <a:t>John 15:1-8</a:t>
            </a:r>
            <a:r>
              <a:rPr lang="en-US" sz="2600" b="1" dirty="0" smtClean="0">
                <a:solidFill>
                  <a:srgbClr val="333F1B"/>
                </a:solidFill>
              </a:rPr>
              <a:t>. </a:t>
            </a:r>
            <a:r>
              <a:rPr lang="en-US" sz="2600" b="1" i="1" dirty="0" smtClean="0">
                <a:solidFill>
                  <a:srgbClr val="333F1B"/>
                </a:solidFill>
              </a:rPr>
              <a:t>  </a:t>
            </a:r>
            <a:r>
              <a:rPr lang="en-US" sz="2600" b="1" dirty="0" smtClean="0">
                <a:solidFill>
                  <a:srgbClr val="333F1B"/>
                </a:solidFill>
              </a:rPr>
              <a:t>Now let’s move on to a</a:t>
            </a:r>
            <a:r>
              <a:rPr lang="mr-IN" sz="2600" b="1" dirty="0" smtClean="0">
                <a:solidFill>
                  <a:srgbClr val="333F1B"/>
                </a:solidFill>
              </a:rPr>
              <a:t>…</a:t>
            </a:r>
            <a:endParaRPr lang="en-US" sz="2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034" y="150057"/>
            <a:ext cx="7407166" cy="1041115"/>
          </a:xfrm>
          <a:solidFill>
            <a:schemeClr val="bg2">
              <a:lumMod val="25000"/>
              <a:alpha val="70000"/>
            </a:schemeClr>
          </a:solidFill>
          <a:effectLst>
            <a:softEdge rad="76200"/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Makes a Church </a:t>
            </a:r>
            <a:r>
              <a:rPr lang="en-US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Grow</a:t>
            </a:r>
            <a:r>
              <a:rPr lang="en-US" b="1" i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036" y="1460062"/>
            <a:ext cx="8574689" cy="4960007"/>
          </a:xfrm>
          <a:solidFill>
            <a:schemeClr val="accent3">
              <a:lumMod val="40000"/>
              <a:lumOff val="60000"/>
              <a:alpha val="70000"/>
            </a:schemeClr>
          </a:solidFill>
          <a:effectLst>
            <a:softEdge rad="50800"/>
          </a:effectLst>
        </p:spPr>
        <p:txBody>
          <a:bodyPr>
            <a:noAutofit/>
          </a:bodyPr>
          <a:lstStyle/>
          <a:p>
            <a:pPr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Q</a:t>
            </a:r>
            <a:r>
              <a:rPr lang="en-US" sz="2800" b="1" u="sng" dirty="0" smtClean="0">
                <a:solidFill>
                  <a:schemeClr val="bg2">
                    <a:lumMod val="25000"/>
                  </a:schemeClr>
                </a:solidFill>
              </a:rPr>
              <a:t>uestion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rgbClr val="000000"/>
                </a:solidFill>
              </a:rPr>
              <a:t>Which of these statements best describes your thoughts/feelings about </a:t>
            </a:r>
            <a:r>
              <a:rPr lang="en-US" sz="2800" b="1" dirty="0" smtClean="0">
                <a:solidFill>
                  <a:srgbClr val="4F6228"/>
                </a:solidFill>
              </a:rPr>
              <a:t>collective </a:t>
            </a:r>
            <a:r>
              <a:rPr lang="en-US" sz="2800" b="1" i="1" dirty="0" smtClean="0">
                <a:solidFill>
                  <a:srgbClr val="4F6228"/>
                </a:solidFill>
              </a:rPr>
              <a:t>worship </a:t>
            </a:r>
            <a:r>
              <a:rPr lang="en-US" sz="2800" b="1" dirty="0" smtClean="0">
                <a:solidFill>
                  <a:srgbClr val="000000"/>
                </a:solidFill>
              </a:rPr>
              <a:t>and </a:t>
            </a:r>
            <a:r>
              <a:rPr lang="en-US" sz="2800" b="1" i="1" dirty="0" smtClean="0">
                <a:solidFill>
                  <a:srgbClr val="4F6228"/>
                </a:solidFill>
              </a:rPr>
              <a:t>bible study</a:t>
            </a:r>
            <a:r>
              <a:rPr lang="en-US" sz="2800" b="1" i="1" dirty="0" smtClean="0">
                <a:solidFill>
                  <a:srgbClr val="000000"/>
                </a:solidFill>
              </a:rPr>
              <a:t>? </a:t>
            </a:r>
          </a:p>
          <a:p>
            <a:pPr marL="914400" lvl="1" indent="-2286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600" b="1" dirty="0" smtClean="0">
                <a:solidFill>
                  <a:srgbClr val="333F1B"/>
                </a:solidFill>
              </a:rPr>
              <a:t>“Worship and bible study are </a:t>
            </a:r>
            <a:r>
              <a:rPr lang="en-US" sz="2600" b="1" i="1" dirty="0" smtClean="0">
                <a:solidFill>
                  <a:srgbClr val="4F6228"/>
                </a:solidFill>
              </a:rPr>
              <a:t>duties/obligations</a:t>
            </a:r>
            <a:r>
              <a:rPr lang="en-US" sz="2600" b="1" i="1" dirty="0" smtClean="0">
                <a:solidFill>
                  <a:srgbClr val="333F1B"/>
                </a:solidFill>
              </a:rPr>
              <a:t>;</a:t>
            </a:r>
            <a:r>
              <a:rPr lang="en-US" sz="2600" b="1" dirty="0" smtClean="0">
                <a:solidFill>
                  <a:srgbClr val="333F1B"/>
                </a:solidFill>
              </a:rPr>
              <a:t> not coming is </a:t>
            </a:r>
            <a:r>
              <a:rPr lang="en-US" sz="2600" b="1" i="1" dirty="0" smtClean="0">
                <a:solidFill>
                  <a:srgbClr val="333F1B"/>
                </a:solidFill>
              </a:rPr>
              <a:t>“forsaking our own assembling</a:t>
            </a:r>
            <a:r>
              <a:rPr lang="en-US" sz="2600" b="1" dirty="0" smtClean="0">
                <a:solidFill>
                  <a:srgbClr val="333F1B"/>
                </a:solidFill>
              </a:rPr>
              <a:t> </a:t>
            </a:r>
            <a:r>
              <a:rPr lang="en-US" sz="2600" b="1" i="1" dirty="0" smtClean="0">
                <a:solidFill>
                  <a:srgbClr val="333F1B"/>
                </a:solidFill>
              </a:rPr>
              <a:t>together,” </a:t>
            </a:r>
            <a:r>
              <a:rPr lang="en-US" sz="2600" b="1" dirty="0" smtClean="0">
                <a:solidFill>
                  <a:srgbClr val="333F1B"/>
                </a:solidFill>
              </a:rPr>
              <a:t>so we have to do it.” </a:t>
            </a:r>
            <a:r>
              <a:rPr lang="en-US" sz="2600" b="1" i="1" dirty="0" smtClean="0">
                <a:solidFill>
                  <a:srgbClr val="333F1B"/>
                </a:solidFill>
              </a:rPr>
              <a:t> </a:t>
            </a:r>
            <a:r>
              <a:rPr lang="en-US" sz="2600" b="1" u="sng" dirty="0" smtClean="0">
                <a:solidFill>
                  <a:srgbClr val="632523"/>
                </a:solidFill>
              </a:rPr>
              <a:t>Heb.10:25</a:t>
            </a:r>
            <a:r>
              <a:rPr lang="en-US" sz="2600" b="1" dirty="0" smtClean="0">
                <a:solidFill>
                  <a:srgbClr val="632523"/>
                </a:solidFill>
              </a:rPr>
              <a:t> </a:t>
            </a:r>
          </a:p>
          <a:p>
            <a:pPr marL="914400" lvl="1" indent="-2286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600" b="1" dirty="0" smtClean="0">
                <a:solidFill>
                  <a:srgbClr val="333F1B"/>
                </a:solidFill>
              </a:rPr>
              <a:t>“Worship and bible study are </a:t>
            </a:r>
            <a:r>
              <a:rPr lang="en-US" sz="2600" b="1" i="1" dirty="0" smtClean="0">
                <a:solidFill>
                  <a:srgbClr val="4F6228"/>
                </a:solidFill>
              </a:rPr>
              <a:t>privileges</a:t>
            </a:r>
            <a:r>
              <a:rPr lang="en-US" sz="2600" b="1" i="1" dirty="0" smtClean="0">
                <a:solidFill>
                  <a:srgbClr val="333F1B"/>
                </a:solidFill>
              </a:rPr>
              <a:t>; </a:t>
            </a:r>
            <a:r>
              <a:rPr lang="en-US" sz="2600" b="1" dirty="0" smtClean="0">
                <a:solidFill>
                  <a:srgbClr val="333F1B"/>
                </a:solidFill>
              </a:rPr>
              <a:t>I look forward to these opportunities each week.”</a:t>
            </a:r>
            <a:r>
              <a:rPr lang="en-US" sz="2600" b="1" dirty="0" smtClean="0">
                <a:solidFill>
                  <a:schemeClr val="tx1"/>
                </a:solidFill>
              </a:rPr>
              <a:t>	      </a:t>
            </a:r>
            <a:r>
              <a:rPr lang="en-US" sz="2600" b="1" u="sng" dirty="0" smtClean="0">
                <a:solidFill>
                  <a:srgbClr val="632523"/>
                </a:solidFill>
              </a:rPr>
              <a:t>John 4:23-24</a:t>
            </a:r>
            <a:endParaRPr lang="en-US" sz="2600" b="1" dirty="0" smtClean="0">
              <a:solidFill>
                <a:srgbClr val="632523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b="1" dirty="0" smtClean="0">
                <a:solidFill>
                  <a:schemeClr val="bg2">
                    <a:lumMod val="25000"/>
                  </a:schemeClr>
                </a:solidFill>
              </a:rPr>
              <a:t>Now the big question: </a:t>
            </a:r>
            <a:r>
              <a:rPr lang="en-US" sz="2600" b="1" dirty="0" smtClean="0">
                <a:solidFill>
                  <a:schemeClr val="tx1"/>
                </a:solidFill>
              </a:rPr>
              <a:t>Which one of these attitudes (and the incumbent actions associated with it) is the </a:t>
            </a:r>
            <a:r>
              <a:rPr lang="en-US" sz="2600" b="1" u="sng" dirty="0" smtClean="0">
                <a:solidFill>
                  <a:schemeClr val="tx1"/>
                </a:solidFill>
              </a:rPr>
              <a:t>most conducive </a:t>
            </a:r>
            <a:r>
              <a:rPr lang="en-US" sz="2600" b="1" dirty="0" smtClean="0">
                <a:solidFill>
                  <a:schemeClr val="tx1"/>
                </a:solidFill>
              </a:rPr>
              <a:t>to </a:t>
            </a:r>
            <a:r>
              <a:rPr lang="en-US" sz="2600" b="1" i="1" dirty="0" smtClean="0">
                <a:solidFill>
                  <a:srgbClr val="4F6228"/>
                </a:solidFill>
              </a:rPr>
              <a:t>personal</a:t>
            </a:r>
            <a:r>
              <a:rPr lang="en-US" sz="2600" b="1" i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and </a:t>
            </a:r>
            <a:r>
              <a:rPr lang="en-US" sz="2600" b="1" i="1" dirty="0" smtClean="0">
                <a:solidFill>
                  <a:srgbClr val="4F6228"/>
                </a:solidFill>
              </a:rPr>
              <a:t>congregational</a:t>
            </a:r>
            <a:r>
              <a:rPr lang="en-US" sz="2600" b="1" i="1" dirty="0" smtClean="0">
                <a:solidFill>
                  <a:srgbClr val="333F1B"/>
                </a:solidFill>
              </a:rPr>
              <a:t> </a:t>
            </a:r>
            <a:r>
              <a:rPr lang="en-US" sz="2600" b="1" dirty="0" smtClean="0">
                <a:solidFill>
                  <a:srgbClr val="333F1B"/>
                </a:solidFill>
              </a:rPr>
              <a:t>spiritual</a:t>
            </a:r>
            <a:r>
              <a:rPr lang="en-US" sz="2600" b="1" i="1" dirty="0" smtClean="0">
                <a:solidFill>
                  <a:srgbClr val="333F1B"/>
                </a:solidFill>
              </a:rPr>
              <a:t> </a:t>
            </a:r>
            <a:r>
              <a:rPr lang="en-US" sz="2600" b="1" dirty="0" smtClean="0">
                <a:solidFill>
                  <a:srgbClr val="333F1B"/>
                </a:solidFill>
              </a:rPr>
              <a:t>growth</a:t>
            </a:r>
            <a:r>
              <a:rPr lang="en-US" sz="2600" b="1" dirty="0" smtClean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6703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483" y="115024"/>
            <a:ext cx="7144406" cy="892219"/>
          </a:xfrm>
          <a:solidFill>
            <a:schemeClr val="bg2">
              <a:lumMod val="25000"/>
              <a:alpha val="70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What Makes a Church </a:t>
            </a:r>
            <a:r>
              <a:rPr lang="en-US" sz="36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Grow</a:t>
            </a:r>
            <a:r>
              <a:rPr lang="en-US" sz="3600" b="1" i="1" dirty="0" smtClean="0">
                <a:solidFill>
                  <a:schemeClr val="bg1"/>
                </a:solidFill>
              </a:rPr>
              <a:t>?  </a:t>
            </a:r>
            <a:r>
              <a:rPr lang="en-US" sz="3600" b="1" dirty="0" smtClean="0">
                <a:solidFill>
                  <a:schemeClr val="bg1"/>
                </a:solidFill>
              </a:rPr>
              <a:t>Part 4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554" y="1076830"/>
            <a:ext cx="8574689" cy="5613616"/>
          </a:xfrm>
          <a:solidFill>
            <a:schemeClr val="accent3">
              <a:lumMod val="40000"/>
              <a:lumOff val="60000"/>
              <a:alpha val="70000"/>
            </a:schemeClr>
          </a:solidFill>
          <a:effectLst>
            <a:softEdge rad="50800"/>
          </a:effectLst>
        </p:spPr>
        <p:txBody>
          <a:bodyPr>
            <a:noAutofit/>
          </a:bodyPr>
          <a:lstStyle/>
          <a:p>
            <a:pPr marL="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333F1B"/>
                </a:solidFill>
              </a:rPr>
              <a:t>For a congregation to grow, its members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must enjoy worship</a:t>
            </a:r>
            <a:r>
              <a:rPr lang="en-US" sz="2800" b="1" dirty="0" smtClean="0">
                <a:solidFill>
                  <a:srgbClr val="333F1B"/>
                </a:solidFill>
              </a:rPr>
              <a:t> and </a:t>
            </a:r>
            <a:r>
              <a:rPr lang="en-US" sz="2800" b="1" dirty="0" smtClean="0">
                <a:solidFill>
                  <a:srgbClr val="4F6228"/>
                </a:solidFill>
              </a:rPr>
              <a:t>bible study</a:t>
            </a:r>
            <a:r>
              <a:rPr lang="en-US" sz="2800" b="1" dirty="0" smtClean="0">
                <a:solidFill>
                  <a:srgbClr val="333F1B"/>
                </a:solidFill>
              </a:rPr>
              <a:t>. </a:t>
            </a:r>
          </a:p>
          <a:p>
            <a:pPr marL="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333F1B"/>
                </a:solidFill>
              </a:rPr>
              <a:t>Why?</a:t>
            </a:r>
          </a:p>
          <a:p>
            <a:pPr marL="742950" indent="-51435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dirty="0" smtClean="0">
                <a:solidFill>
                  <a:srgbClr val="333F1B"/>
                </a:solidFill>
              </a:rPr>
              <a:t>True “worship” is supposed to be a time when we </a:t>
            </a:r>
            <a:r>
              <a:rPr lang="en-US" sz="2600" b="1" dirty="0" smtClean="0">
                <a:solidFill>
                  <a:srgbClr val="4F6228"/>
                </a:solidFill>
              </a:rPr>
              <a:t>set aside </a:t>
            </a:r>
            <a:r>
              <a:rPr lang="en-US" sz="2600" b="1" i="1" dirty="0" smtClean="0">
                <a:solidFill>
                  <a:srgbClr val="4F6228"/>
                </a:solidFill>
              </a:rPr>
              <a:t>self</a:t>
            </a:r>
            <a:r>
              <a:rPr lang="en-US" sz="2600" b="1" i="1" dirty="0" smtClean="0">
                <a:solidFill>
                  <a:srgbClr val="333F1B"/>
                </a:solidFill>
              </a:rPr>
              <a:t> </a:t>
            </a:r>
            <a:r>
              <a:rPr lang="mr-IN" sz="2600" b="1" dirty="0" smtClean="0">
                <a:solidFill>
                  <a:srgbClr val="333F1B"/>
                </a:solidFill>
              </a:rPr>
              <a:t>–</a:t>
            </a:r>
            <a:r>
              <a:rPr lang="en-US" sz="2600" b="1" dirty="0" smtClean="0">
                <a:solidFill>
                  <a:srgbClr val="333F1B"/>
                </a:solidFill>
              </a:rPr>
              <a:t> </a:t>
            </a:r>
            <a:r>
              <a:rPr lang="en-US" sz="2600" b="1" dirty="0" smtClean="0">
                <a:solidFill>
                  <a:srgbClr val="4F6228"/>
                </a:solidFill>
              </a:rPr>
              <a:t>“my” wants</a:t>
            </a:r>
            <a:r>
              <a:rPr lang="en-US" sz="2600" b="1" dirty="0" smtClean="0">
                <a:solidFill>
                  <a:srgbClr val="333F1B"/>
                </a:solidFill>
              </a:rPr>
              <a:t> and </a:t>
            </a:r>
            <a:r>
              <a:rPr lang="en-US" sz="2600" b="1" dirty="0" smtClean="0">
                <a:solidFill>
                  <a:srgbClr val="4F6228"/>
                </a:solidFill>
              </a:rPr>
              <a:t>desires</a:t>
            </a:r>
            <a:r>
              <a:rPr lang="en-US" sz="2600" b="1" dirty="0" smtClean="0">
                <a:solidFill>
                  <a:srgbClr val="333F1B"/>
                </a:solidFill>
              </a:rPr>
              <a:t>, to concentrate on </a:t>
            </a:r>
            <a:r>
              <a:rPr lang="en-US" sz="2600" b="1" i="1" dirty="0" smtClean="0">
                <a:solidFill>
                  <a:schemeClr val="accent3">
                    <a:lumMod val="50000"/>
                  </a:schemeClr>
                </a:solidFill>
              </a:rPr>
              <a:t>praising</a:t>
            </a:r>
            <a:r>
              <a:rPr lang="en-US" sz="2600" b="1" dirty="0" smtClean="0">
                <a:solidFill>
                  <a:srgbClr val="333F1B"/>
                </a:solidFill>
              </a:rPr>
              <a:t> and </a:t>
            </a:r>
            <a:r>
              <a:rPr lang="en-US" sz="2600" b="1" i="1" dirty="0" smtClean="0">
                <a:solidFill>
                  <a:srgbClr val="4F6228"/>
                </a:solidFill>
              </a:rPr>
              <a:t>pleasing God</a:t>
            </a:r>
            <a:r>
              <a:rPr lang="en-US" sz="2600" b="1" dirty="0" smtClean="0">
                <a:solidFill>
                  <a:srgbClr val="333F1B"/>
                </a:solidFill>
              </a:rPr>
              <a:t>. </a:t>
            </a: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So it should be </a:t>
            </a:r>
            <a:r>
              <a:rPr lang="en-US" sz="2200" b="1" i="1" dirty="0" smtClean="0">
                <a:solidFill>
                  <a:srgbClr val="4F6228"/>
                </a:solidFill>
              </a:rPr>
              <a:t>self</a:t>
            </a:r>
            <a:r>
              <a:rPr lang="en-US" sz="2200" b="1" i="1" u="sng" dirty="0" smtClean="0">
                <a:solidFill>
                  <a:srgbClr val="4F6228"/>
                </a:solidFill>
              </a:rPr>
              <a:t>less</a:t>
            </a:r>
            <a:r>
              <a:rPr lang="en-US" sz="2200" b="1" dirty="0">
                <a:solidFill>
                  <a:srgbClr val="333F1B"/>
                </a:solidFill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</a:rPr>
              <a:t>instead of </a:t>
            </a:r>
            <a:r>
              <a:rPr lang="en-US" sz="2200" b="1" i="1" dirty="0" smtClean="0">
                <a:solidFill>
                  <a:srgbClr val="4F6228"/>
                </a:solidFill>
              </a:rPr>
              <a:t>self</a:t>
            </a:r>
            <a:r>
              <a:rPr lang="en-US" sz="2200" b="1" i="1" u="sng" dirty="0" smtClean="0">
                <a:solidFill>
                  <a:srgbClr val="4F6228"/>
                </a:solidFill>
              </a:rPr>
              <a:t>ish</a:t>
            </a:r>
            <a:r>
              <a:rPr lang="en-US" sz="2200" b="1" dirty="0" smtClean="0">
                <a:solidFill>
                  <a:srgbClr val="333F1B"/>
                </a:solidFill>
              </a:rPr>
              <a:t> </a:t>
            </a:r>
            <a:r>
              <a:rPr lang="mr-IN" sz="2200" b="1" dirty="0" smtClean="0">
                <a:solidFill>
                  <a:srgbClr val="333F1B"/>
                </a:solidFill>
              </a:rPr>
              <a:t>–</a:t>
            </a:r>
            <a:r>
              <a:rPr lang="en-US" sz="2200" b="1" dirty="0" smtClean="0">
                <a:solidFill>
                  <a:srgbClr val="333F1B"/>
                </a:solidFill>
              </a:rPr>
              <a:t> </a:t>
            </a:r>
            <a:r>
              <a:rPr lang="en-US" sz="2200" b="1" i="1" dirty="0" smtClean="0">
                <a:solidFill>
                  <a:srgbClr val="4F6228"/>
                </a:solidFill>
              </a:rPr>
              <a:t>“in spirit and in truth” </a:t>
            </a:r>
            <a:r>
              <a:rPr lang="en-US" sz="2200" b="1" dirty="0" smtClean="0">
                <a:solidFill>
                  <a:srgbClr val="333F1B"/>
                </a:solidFill>
              </a:rPr>
              <a:t>(</a:t>
            </a:r>
            <a:r>
              <a:rPr lang="en-US" sz="2200" b="1" dirty="0">
                <a:solidFill>
                  <a:srgbClr val="800000"/>
                </a:solidFill>
              </a:rPr>
              <a:t>J</a:t>
            </a:r>
            <a:r>
              <a:rPr lang="en-US" sz="2200" b="1" dirty="0" smtClean="0">
                <a:solidFill>
                  <a:srgbClr val="800000"/>
                </a:solidFill>
              </a:rPr>
              <a:t>ohn 4:24</a:t>
            </a:r>
            <a:r>
              <a:rPr lang="en-US" sz="2200" b="1" dirty="0" smtClean="0">
                <a:solidFill>
                  <a:srgbClr val="333F1B"/>
                </a:solidFill>
              </a:rPr>
              <a:t>)</a:t>
            </a:r>
            <a:r>
              <a:rPr lang="en-US" sz="2200" b="1" i="1" dirty="0" smtClean="0">
                <a:solidFill>
                  <a:srgbClr val="333F1B"/>
                </a:solidFill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</a:rPr>
              <a:t>should displace “But I don’t like</a:t>
            </a:r>
            <a:r>
              <a:rPr lang="mr-IN" sz="2200" b="1" dirty="0" smtClean="0">
                <a:solidFill>
                  <a:srgbClr val="333F1B"/>
                </a:solidFill>
              </a:rPr>
              <a:t>…</a:t>
            </a:r>
            <a:r>
              <a:rPr lang="en-US" sz="2200" b="1" dirty="0" smtClean="0">
                <a:solidFill>
                  <a:srgbClr val="333F1B"/>
                </a:solidFill>
              </a:rPr>
              <a:t>” or “It was too</a:t>
            </a:r>
            <a:r>
              <a:rPr lang="mr-IN" sz="2200" b="1" dirty="0" smtClean="0">
                <a:solidFill>
                  <a:srgbClr val="333F1B"/>
                </a:solidFill>
              </a:rPr>
              <a:t>…</a:t>
            </a:r>
            <a:r>
              <a:rPr lang="en-US" sz="2200" b="1" dirty="0" smtClean="0">
                <a:solidFill>
                  <a:srgbClr val="333F1B"/>
                </a:solidFill>
              </a:rPr>
              <a:t>” or “Etc. Etc. Etc.” </a:t>
            </a: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i="1" dirty="0" smtClean="0">
                <a:solidFill>
                  <a:srgbClr val="4F6228"/>
                </a:solidFill>
              </a:rPr>
              <a:t>Self</a:t>
            </a:r>
            <a:r>
              <a:rPr lang="en-US" sz="2200" b="1" i="1" u="sng" dirty="0" smtClean="0">
                <a:solidFill>
                  <a:srgbClr val="4F6228"/>
                </a:solidFill>
              </a:rPr>
              <a:t>ish</a:t>
            </a:r>
            <a:r>
              <a:rPr lang="en-US" sz="2200" b="1" dirty="0" smtClean="0">
                <a:solidFill>
                  <a:srgbClr val="333F1B"/>
                </a:solidFill>
              </a:rPr>
              <a:t> attitudes in worship come from either a lack of understanding regarding the nature of true </a:t>
            </a:r>
            <a:r>
              <a:rPr lang="en-US" sz="2200" b="1" dirty="0" smtClean="0">
                <a:solidFill>
                  <a:srgbClr val="4F6228"/>
                </a:solidFill>
              </a:rPr>
              <a:t>“worship”</a:t>
            </a:r>
            <a:r>
              <a:rPr lang="en-US" sz="2200" b="1" dirty="0" smtClean="0">
                <a:solidFill>
                  <a:schemeClr val="tx1"/>
                </a:solidFill>
              </a:rPr>
              <a:t>*</a:t>
            </a:r>
            <a:r>
              <a:rPr lang="en-US" sz="2200" b="1" dirty="0" smtClean="0">
                <a:solidFill>
                  <a:srgbClr val="333F1B"/>
                </a:solidFill>
              </a:rPr>
              <a:t>, or a desire to </a:t>
            </a:r>
            <a:r>
              <a:rPr lang="en-US" sz="2200" b="1" dirty="0" smtClean="0">
                <a:solidFill>
                  <a:srgbClr val="4F6228"/>
                </a:solidFill>
              </a:rPr>
              <a:t>please </a:t>
            </a:r>
            <a:r>
              <a:rPr lang="en-US" sz="2200" b="1" i="1" dirty="0" smtClean="0">
                <a:solidFill>
                  <a:srgbClr val="4F6228"/>
                </a:solidFill>
              </a:rPr>
              <a:t>self </a:t>
            </a:r>
            <a:r>
              <a:rPr lang="en-US" sz="2200" b="1" dirty="0" smtClean="0">
                <a:solidFill>
                  <a:srgbClr val="333F1B"/>
                </a:solidFill>
              </a:rPr>
              <a:t>rather than God, </a:t>
            </a:r>
            <a:r>
              <a:rPr lang="en-US" sz="2200" b="1" u="sng" dirty="0" smtClean="0">
                <a:solidFill>
                  <a:srgbClr val="800000"/>
                </a:solidFill>
              </a:rPr>
              <a:t>Phil.3:18-19</a:t>
            </a:r>
            <a:r>
              <a:rPr lang="en-US" sz="2200" b="1" dirty="0" smtClean="0">
                <a:solidFill>
                  <a:srgbClr val="333F1B"/>
                </a:solidFill>
              </a:rPr>
              <a:t>. </a:t>
            </a: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If we don’t learn to be </a:t>
            </a:r>
            <a:r>
              <a:rPr lang="en-US" sz="2200" b="1" i="1" dirty="0" smtClean="0">
                <a:solidFill>
                  <a:srgbClr val="4F6228"/>
                </a:solidFill>
              </a:rPr>
              <a:t>self</a:t>
            </a:r>
            <a:r>
              <a:rPr lang="en-US" sz="2200" b="1" i="1" u="sng" dirty="0" smtClean="0">
                <a:solidFill>
                  <a:srgbClr val="4F6228"/>
                </a:solidFill>
              </a:rPr>
              <a:t>less</a:t>
            </a:r>
            <a:r>
              <a:rPr lang="en-US" sz="2200" b="1" dirty="0" smtClean="0">
                <a:solidFill>
                  <a:srgbClr val="333F1B"/>
                </a:solidFill>
              </a:rPr>
              <a:t> in our worship, we won’t </a:t>
            </a:r>
            <a:r>
              <a:rPr lang="en-US" sz="2200" b="1" i="1" dirty="0" smtClean="0">
                <a:solidFill>
                  <a:srgbClr val="4F6228"/>
                </a:solidFill>
              </a:rPr>
              <a:t>grow together</a:t>
            </a:r>
            <a:r>
              <a:rPr lang="en-US" sz="2200" b="1" i="1" dirty="0" smtClean="0">
                <a:solidFill>
                  <a:srgbClr val="333F1B"/>
                </a:solidFill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</a:rPr>
              <a:t>as a congregation, </a:t>
            </a:r>
            <a:r>
              <a:rPr lang="en-US" sz="2200" b="1" u="sng" dirty="0" smtClean="0">
                <a:solidFill>
                  <a:srgbClr val="800000"/>
                </a:solidFill>
              </a:rPr>
              <a:t>Phil.2:1-4, 5-</a:t>
            </a:r>
            <a:r>
              <a:rPr lang="en-US" sz="2200" b="1" u="sng" dirty="0" smtClean="0">
                <a:solidFill>
                  <a:srgbClr val="333F1B"/>
                </a:solidFill>
              </a:rPr>
              <a:t>11</a:t>
            </a:r>
            <a:r>
              <a:rPr lang="en-US" sz="2200" b="1" dirty="0" smtClean="0">
                <a:solidFill>
                  <a:srgbClr val="333F1B"/>
                </a:solidFill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sym typeface="Wingdings"/>
              </a:rPr>
              <a:t> </a:t>
            </a:r>
            <a:r>
              <a:rPr lang="en-US" sz="2200" b="1" u="sng" dirty="0" smtClean="0">
                <a:solidFill>
                  <a:srgbClr val="800000"/>
                </a:solidFill>
                <a:sym typeface="Wingdings"/>
              </a:rPr>
              <a:t>vv.12-16</a:t>
            </a:r>
            <a:r>
              <a:rPr lang="mr-IN" sz="2200" b="1" dirty="0" smtClean="0">
                <a:solidFill>
                  <a:srgbClr val="333F1B"/>
                </a:solidFill>
                <a:sym typeface="Wingdings"/>
              </a:rPr>
              <a:t>…</a:t>
            </a:r>
            <a:endParaRPr lang="en-US" sz="2200" b="1" dirty="0" smtClean="0">
              <a:solidFill>
                <a:srgbClr val="333F1B"/>
              </a:solidFill>
              <a:sym typeface="Wingdings"/>
            </a:endParaRP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  <a:sym typeface="Wingdings"/>
              </a:rPr>
              <a:t>And such will hamper our </a:t>
            </a:r>
            <a:r>
              <a:rPr lang="en-US" sz="2200" b="1" i="1" dirty="0" smtClean="0">
                <a:solidFill>
                  <a:srgbClr val="4F6228"/>
                </a:solidFill>
                <a:sym typeface="Wingdings"/>
              </a:rPr>
              <a:t>spiritual</a:t>
            </a:r>
            <a:r>
              <a:rPr lang="en-US" sz="2200" b="1" i="1" dirty="0" smtClean="0">
                <a:solidFill>
                  <a:srgbClr val="333F1B"/>
                </a:solidFill>
                <a:sym typeface="Wingdings"/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  <a:sym typeface="Wingdings"/>
              </a:rPr>
              <a:t>and </a:t>
            </a:r>
            <a:r>
              <a:rPr lang="en-US" sz="2200" b="1" i="1" dirty="0" smtClean="0">
                <a:solidFill>
                  <a:srgbClr val="4F6228"/>
                </a:solidFill>
                <a:sym typeface="Wingdings"/>
              </a:rPr>
              <a:t>numerical </a:t>
            </a:r>
            <a:r>
              <a:rPr lang="en-US" sz="2200" b="1" dirty="0" smtClean="0">
                <a:solidFill>
                  <a:srgbClr val="4F6228"/>
                </a:solidFill>
                <a:sym typeface="Wingdings"/>
              </a:rPr>
              <a:t>growth</a:t>
            </a:r>
            <a:r>
              <a:rPr lang="en-US" sz="2200" b="1" dirty="0" smtClean="0">
                <a:solidFill>
                  <a:srgbClr val="333F1B"/>
                </a:solidFill>
                <a:sym typeface="Wingding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20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483" y="115024"/>
            <a:ext cx="7144406" cy="892219"/>
          </a:xfrm>
          <a:solidFill>
            <a:schemeClr val="bg2">
              <a:lumMod val="25000"/>
              <a:alpha val="70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What Makes a Church </a:t>
            </a:r>
            <a:r>
              <a:rPr lang="en-US" sz="36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Grow</a:t>
            </a:r>
            <a:r>
              <a:rPr lang="en-US" sz="3600" b="1" i="1" dirty="0" smtClean="0">
                <a:solidFill>
                  <a:schemeClr val="bg1"/>
                </a:solidFill>
              </a:rPr>
              <a:t>?  </a:t>
            </a:r>
            <a:r>
              <a:rPr lang="en-US" sz="3600" b="1" dirty="0" smtClean="0">
                <a:solidFill>
                  <a:schemeClr val="bg1"/>
                </a:solidFill>
              </a:rPr>
              <a:t>Part 4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554" y="1076830"/>
            <a:ext cx="8574689" cy="5696786"/>
          </a:xfrm>
          <a:solidFill>
            <a:schemeClr val="accent3">
              <a:lumMod val="40000"/>
              <a:lumOff val="60000"/>
              <a:alpha val="70000"/>
            </a:schemeClr>
          </a:solidFill>
          <a:effectLst>
            <a:softEdge rad="50800"/>
          </a:effectLst>
        </p:spPr>
        <p:txBody>
          <a:bodyPr>
            <a:noAutofit/>
          </a:bodyPr>
          <a:lstStyle/>
          <a:p>
            <a:pPr marL="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333F1B"/>
                </a:solidFill>
              </a:rPr>
              <a:t>For a congregation to grow, its members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must enjoy worship</a:t>
            </a:r>
            <a:r>
              <a:rPr lang="en-US" sz="2800" b="1" dirty="0" smtClean="0">
                <a:solidFill>
                  <a:srgbClr val="333F1B"/>
                </a:solidFill>
              </a:rPr>
              <a:t> and </a:t>
            </a:r>
            <a:r>
              <a:rPr lang="en-US" sz="2800" b="1" dirty="0" smtClean="0">
                <a:solidFill>
                  <a:srgbClr val="4F6228"/>
                </a:solidFill>
              </a:rPr>
              <a:t>bible study</a:t>
            </a:r>
            <a:r>
              <a:rPr lang="en-US" sz="2800" b="1" dirty="0" smtClean="0">
                <a:solidFill>
                  <a:srgbClr val="333F1B"/>
                </a:solidFill>
              </a:rPr>
              <a:t>.  Why?</a:t>
            </a:r>
          </a:p>
          <a:p>
            <a:pPr marL="742950" indent="-51435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2600" b="1" dirty="0" smtClean="0">
                <a:solidFill>
                  <a:srgbClr val="333F1B"/>
                </a:solidFill>
              </a:rPr>
              <a:t>But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“enjoying worship/bible study” </a:t>
            </a:r>
            <a:r>
              <a:rPr lang="en-US" sz="2600" b="1" dirty="0" smtClean="0">
                <a:solidFill>
                  <a:srgbClr val="333F1B"/>
                </a:solidFill>
              </a:rPr>
              <a:t>does </a:t>
            </a:r>
            <a:r>
              <a:rPr lang="en-US" sz="2600" b="1" u="sng" dirty="0" smtClean="0">
                <a:solidFill>
                  <a:srgbClr val="800000"/>
                </a:solidFill>
              </a:rPr>
              <a:t>not</a:t>
            </a:r>
            <a:r>
              <a:rPr lang="en-US" sz="2600" b="1" dirty="0" smtClean="0">
                <a:solidFill>
                  <a:srgbClr val="333F1B"/>
                </a:solidFill>
              </a:rPr>
              <a:t> mean that that they should be </a:t>
            </a:r>
            <a:r>
              <a:rPr lang="en-US" sz="2600" b="1" dirty="0" smtClean="0">
                <a:solidFill>
                  <a:srgbClr val="333F1B"/>
                </a:solidFill>
              </a:rPr>
              <a:t>altered to be </a:t>
            </a:r>
            <a:r>
              <a:rPr lang="en-US" sz="2600" b="1" dirty="0" smtClean="0">
                <a:solidFill>
                  <a:srgbClr val="4F6228"/>
                </a:solidFill>
              </a:rPr>
              <a:t>“fun”</a:t>
            </a:r>
            <a:r>
              <a:rPr lang="en-US" sz="2600" b="1" dirty="0" smtClean="0">
                <a:solidFill>
                  <a:srgbClr val="333F1B"/>
                </a:solidFill>
              </a:rPr>
              <a:t> for us</a:t>
            </a:r>
            <a:r>
              <a:rPr lang="mr-IN" sz="2600" b="1" dirty="0" smtClean="0">
                <a:solidFill>
                  <a:srgbClr val="333F1B"/>
                </a:solidFill>
              </a:rPr>
              <a:t>…</a:t>
            </a:r>
            <a:endParaRPr lang="en-US" sz="2600" b="1" dirty="0" smtClean="0">
              <a:solidFill>
                <a:srgbClr val="333F1B"/>
              </a:solidFill>
            </a:endParaRP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It </a:t>
            </a:r>
            <a:r>
              <a:rPr lang="en-US" sz="2200" b="1" u="sng" dirty="0" smtClean="0">
                <a:solidFill>
                  <a:srgbClr val="4F6228"/>
                </a:solidFill>
              </a:rPr>
              <a:t>does</a:t>
            </a:r>
            <a:r>
              <a:rPr lang="en-US" sz="2200" b="1" dirty="0" smtClean="0">
                <a:solidFill>
                  <a:srgbClr val="333F1B"/>
                </a:solidFill>
              </a:rPr>
              <a:t> mean that we must </a:t>
            </a:r>
            <a:r>
              <a:rPr lang="en-US" sz="2200" b="1" dirty="0" smtClean="0">
                <a:solidFill>
                  <a:srgbClr val="4F6228"/>
                </a:solidFill>
              </a:rPr>
              <a:t>learn to enjoy these activities for what they are</a:t>
            </a:r>
            <a:r>
              <a:rPr lang="en-US" sz="2200" b="1" dirty="0" smtClean="0">
                <a:solidFill>
                  <a:srgbClr val="333F1B"/>
                </a:solidFill>
              </a:rPr>
              <a:t>, and </a:t>
            </a:r>
            <a:r>
              <a:rPr lang="en-US" sz="2200" b="1" dirty="0" smtClean="0">
                <a:solidFill>
                  <a:srgbClr val="4F6228"/>
                </a:solidFill>
              </a:rPr>
              <a:t>perceive their inherent </a:t>
            </a:r>
            <a:r>
              <a:rPr lang="en-US" sz="2200" b="1" dirty="0" smtClean="0">
                <a:solidFill>
                  <a:srgbClr val="333F1B"/>
                </a:solidFill>
              </a:rPr>
              <a:t>and </a:t>
            </a:r>
            <a:r>
              <a:rPr lang="en-US" sz="2200" b="1" dirty="0" smtClean="0">
                <a:solidFill>
                  <a:srgbClr val="4F6228"/>
                </a:solidFill>
              </a:rPr>
              <a:t>personal value</a:t>
            </a:r>
            <a:r>
              <a:rPr lang="en-US" sz="2200" b="1" dirty="0" smtClean="0">
                <a:solidFill>
                  <a:srgbClr val="333F1B"/>
                </a:solidFill>
              </a:rPr>
              <a:t>, </a:t>
            </a:r>
            <a:r>
              <a:rPr lang="en-US" sz="2200" b="1" u="sng" dirty="0" smtClean="0">
                <a:solidFill>
                  <a:srgbClr val="800000"/>
                </a:solidFill>
              </a:rPr>
              <a:t>John 4:19-23</a:t>
            </a:r>
            <a:r>
              <a:rPr lang="en-US" sz="2200" b="1" dirty="0" smtClean="0">
                <a:solidFill>
                  <a:srgbClr val="333F1B"/>
                </a:solidFill>
              </a:rPr>
              <a:t>; </a:t>
            </a:r>
            <a:r>
              <a:rPr lang="en-US" sz="2200" b="1" u="sng" dirty="0" smtClean="0">
                <a:solidFill>
                  <a:srgbClr val="800000"/>
                </a:solidFill>
              </a:rPr>
              <a:t>Rom.10:14-17</a:t>
            </a:r>
            <a:r>
              <a:rPr lang="en-US" sz="2200" b="1" dirty="0" smtClean="0">
                <a:solidFill>
                  <a:srgbClr val="333F1B"/>
                </a:solidFill>
              </a:rPr>
              <a:t>.  </a:t>
            </a: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For example, people who don’t read music or play an instrument are unlikely to appreciate and enjoy classical music. </a:t>
            </a: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But fortunately, the inverse is also true.  Question: Are you teaching your children to </a:t>
            </a:r>
            <a:r>
              <a:rPr lang="en-US" sz="2200" b="1" i="1" dirty="0" smtClean="0">
                <a:solidFill>
                  <a:srgbClr val="4F6228"/>
                </a:solidFill>
              </a:rPr>
              <a:t>appreciate</a:t>
            </a:r>
            <a:r>
              <a:rPr lang="en-US" sz="2200" b="1" i="1" dirty="0" smtClean="0">
                <a:solidFill>
                  <a:srgbClr val="333F1B"/>
                </a:solidFill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</a:rPr>
              <a:t>and </a:t>
            </a:r>
            <a:r>
              <a:rPr lang="en-US" sz="2200" b="1" i="1" dirty="0" smtClean="0">
                <a:solidFill>
                  <a:srgbClr val="4F6228"/>
                </a:solidFill>
              </a:rPr>
              <a:t>enjoy </a:t>
            </a:r>
            <a:r>
              <a:rPr lang="en-US" sz="2200" b="1" dirty="0" smtClean="0">
                <a:solidFill>
                  <a:srgbClr val="4F6228"/>
                </a:solidFill>
              </a:rPr>
              <a:t>“worship” and “bible study”</a:t>
            </a:r>
            <a:r>
              <a:rPr lang="en-US" sz="2200" b="1" dirty="0" smtClean="0">
                <a:solidFill>
                  <a:srgbClr val="333F1B"/>
                </a:solidFill>
              </a:rPr>
              <a:t> for </a:t>
            </a:r>
            <a:r>
              <a:rPr lang="en-US" sz="2200" b="1" dirty="0" smtClean="0">
                <a:solidFill>
                  <a:srgbClr val="4F6228"/>
                </a:solidFill>
              </a:rPr>
              <a:t>their inherent </a:t>
            </a:r>
            <a:r>
              <a:rPr lang="en-US" sz="2200" b="1" dirty="0" smtClean="0">
                <a:solidFill>
                  <a:srgbClr val="333F1B"/>
                </a:solidFill>
              </a:rPr>
              <a:t>and </a:t>
            </a:r>
            <a:r>
              <a:rPr lang="en-US" sz="2200" b="1" dirty="0" smtClean="0">
                <a:solidFill>
                  <a:srgbClr val="4F6228"/>
                </a:solidFill>
              </a:rPr>
              <a:t>personal value(s)</a:t>
            </a:r>
            <a:r>
              <a:rPr lang="en-US" sz="2200" b="1" dirty="0" smtClean="0">
                <a:solidFill>
                  <a:srgbClr val="333F1B"/>
                </a:solidFill>
              </a:rPr>
              <a:t>? </a:t>
            </a:r>
            <a:endParaRPr lang="en-US" sz="2200" b="1" dirty="0" smtClean="0">
              <a:solidFill>
                <a:srgbClr val="333F1B"/>
              </a:solidFill>
              <a:sym typeface="Wingdings"/>
            </a:endParaRP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  <a:sym typeface="Wingdings"/>
              </a:rPr>
              <a:t>Or, are you </a:t>
            </a:r>
            <a:r>
              <a:rPr lang="en-US" sz="2200" b="1" i="1" dirty="0" smtClean="0">
                <a:solidFill>
                  <a:srgbClr val="800000"/>
                </a:solidFill>
                <a:sym typeface="Wingdings"/>
              </a:rPr>
              <a:t>devaluing</a:t>
            </a:r>
            <a:r>
              <a:rPr lang="en-US" sz="2200" b="1" i="1" dirty="0" smtClean="0">
                <a:solidFill>
                  <a:srgbClr val="333F1B"/>
                </a:solidFill>
                <a:sym typeface="Wingdings"/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  <a:sym typeface="Wingdings"/>
              </a:rPr>
              <a:t>them 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by complaining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sym typeface="Wingdings"/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  <a:sym typeface="Wingdings"/>
              </a:rPr>
              <a:t>and </a:t>
            </a:r>
            <a:r>
              <a:rPr lang="en-US" sz="2200" b="1" dirty="0" smtClean="0">
                <a:solidFill>
                  <a:srgbClr val="4F6228"/>
                </a:solidFill>
                <a:sym typeface="Wingdings"/>
              </a:rPr>
              <a:t>criticizing</a:t>
            </a:r>
            <a:r>
              <a:rPr lang="en-US" sz="2200" b="1" dirty="0" smtClean="0">
                <a:solidFill>
                  <a:srgbClr val="333F1B"/>
                </a:solidFill>
                <a:sym typeface="Wingdings"/>
              </a:rPr>
              <a:t> , and manifesting a </a:t>
            </a:r>
            <a:r>
              <a:rPr lang="en-US" sz="2200" b="1" dirty="0" smtClean="0">
                <a:solidFill>
                  <a:srgbClr val="4F6228"/>
                </a:solidFill>
                <a:sym typeface="Wingdings"/>
              </a:rPr>
              <a:t>personal lack of interest </a:t>
            </a:r>
            <a:r>
              <a:rPr lang="en-US" sz="2200" b="1" dirty="0" smtClean="0">
                <a:solidFill>
                  <a:srgbClr val="333F1B"/>
                </a:solidFill>
                <a:sym typeface="Wingdings"/>
              </a:rPr>
              <a:t>and </a:t>
            </a:r>
            <a:r>
              <a:rPr lang="en-US" sz="2200" b="1" dirty="0" smtClean="0">
                <a:solidFill>
                  <a:srgbClr val="4F6228"/>
                </a:solidFill>
                <a:sym typeface="Wingdings"/>
              </a:rPr>
              <a:t>participation</a:t>
            </a:r>
            <a:r>
              <a:rPr lang="en-US" sz="2200" b="1" dirty="0" smtClean="0">
                <a:solidFill>
                  <a:srgbClr val="333F1B"/>
                </a:solidFill>
                <a:sym typeface="Wingdings"/>
              </a:rPr>
              <a:t>?</a:t>
            </a: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  <a:sym typeface="Wingdings"/>
              </a:rPr>
              <a:t>Which do you suppose is most conducive to </a:t>
            </a:r>
            <a:r>
              <a:rPr lang="en-US" sz="2200" b="1" dirty="0" smtClean="0">
                <a:solidFill>
                  <a:srgbClr val="4F6228"/>
                </a:solidFill>
                <a:sym typeface="Wingdings"/>
              </a:rPr>
              <a:t>their </a:t>
            </a:r>
            <a:r>
              <a:rPr lang="en-US" sz="2200" b="1" i="1" dirty="0" smtClean="0">
                <a:solidFill>
                  <a:srgbClr val="4F6228"/>
                </a:solidFill>
                <a:sym typeface="Wingdings"/>
              </a:rPr>
              <a:t>personal, </a:t>
            </a:r>
            <a:r>
              <a:rPr lang="en-US" sz="2200" b="1" dirty="0" smtClean="0">
                <a:solidFill>
                  <a:srgbClr val="333F1B"/>
                </a:solidFill>
                <a:sym typeface="Wingdings"/>
              </a:rPr>
              <a:t>and </a:t>
            </a:r>
            <a:r>
              <a:rPr lang="en-US" sz="2200" b="1" dirty="0" smtClean="0">
                <a:solidFill>
                  <a:srgbClr val="4F6228"/>
                </a:solidFill>
                <a:sym typeface="Wingdings"/>
              </a:rPr>
              <a:t>our</a:t>
            </a:r>
            <a:r>
              <a:rPr lang="en-US" sz="2200" b="1" i="1" dirty="0" smtClean="0">
                <a:solidFill>
                  <a:srgbClr val="4F6228"/>
                </a:solidFill>
                <a:sym typeface="Wingdings"/>
              </a:rPr>
              <a:t> </a:t>
            </a:r>
            <a:r>
              <a:rPr lang="en-US" sz="2200" b="1" i="1" dirty="0" smtClean="0">
                <a:solidFill>
                  <a:srgbClr val="4F6228"/>
                </a:solidFill>
                <a:sym typeface="Wingdings"/>
              </a:rPr>
              <a:t>congregational, </a:t>
            </a:r>
            <a:r>
              <a:rPr lang="en-US" sz="2200" b="1" dirty="0" smtClean="0">
                <a:solidFill>
                  <a:srgbClr val="4F6228"/>
                </a:solidFill>
                <a:sym typeface="Wingdings"/>
              </a:rPr>
              <a:t>spiritual growth</a:t>
            </a:r>
            <a:r>
              <a:rPr lang="en-US" sz="2200" b="1" dirty="0" smtClean="0">
                <a:solidFill>
                  <a:srgbClr val="333F1B"/>
                </a:solidFill>
                <a:sym typeface="Wingdings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203157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483" y="115024"/>
            <a:ext cx="7144406" cy="892219"/>
          </a:xfrm>
          <a:solidFill>
            <a:schemeClr val="bg2">
              <a:lumMod val="25000"/>
              <a:alpha val="70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What Makes a Church </a:t>
            </a:r>
            <a:r>
              <a:rPr lang="en-US" sz="36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Grow</a:t>
            </a:r>
            <a:r>
              <a:rPr lang="en-US" sz="3600" b="1" i="1" dirty="0" smtClean="0">
                <a:solidFill>
                  <a:schemeClr val="bg1"/>
                </a:solidFill>
              </a:rPr>
              <a:t>?  </a:t>
            </a:r>
            <a:r>
              <a:rPr lang="en-US" sz="3600" b="1" dirty="0" smtClean="0">
                <a:solidFill>
                  <a:schemeClr val="bg1"/>
                </a:solidFill>
              </a:rPr>
              <a:t>Part 4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554" y="1076830"/>
            <a:ext cx="8574689" cy="5696786"/>
          </a:xfrm>
          <a:solidFill>
            <a:schemeClr val="accent3">
              <a:lumMod val="40000"/>
              <a:lumOff val="60000"/>
              <a:alpha val="70000"/>
            </a:schemeClr>
          </a:solidFill>
          <a:effectLst>
            <a:softEdge rad="50800"/>
          </a:effectLst>
        </p:spPr>
        <p:txBody>
          <a:bodyPr>
            <a:noAutofit/>
          </a:bodyPr>
          <a:lstStyle/>
          <a:p>
            <a:pPr marL="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333F1B"/>
                </a:solidFill>
              </a:rPr>
              <a:t>For a congregation to grow, its members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must enjoy worship</a:t>
            </a:r>
            <a:r>
              <a:rPr lang="en-US" sz="2800" b="1" dirty="0" smtClean="0">
                <a:solidFill>
                  <a:srgbClr val="333F1B"/>
                </a:solidFill>
              </a:rPr>
              <a:t> and </a:t>
            </a:r>
            <a:r>
              <a:rPr lang="en-US" sz="2800" b="1" dirty="0" smtClean="0">
                <a:solidFill>
                  <a:srgbClr val="4F6228"/>
                </a:solidFill>
              </a:rPr>
              <a:t>bible study</a:t>
            </a:r>
            <a:r>
              <a:rPr lang="en-US" sz="2800" b="1" dirty="0" smtClean="0">
                <a:solidFill>
                  <a:srgbClr val="333F1B"/>
                </a:solidFill>
              </a:rPr>
              <a:t>.  Why?</a:t>
            </a:r>
          </a:p>
          <a:p>
            <a:pPr marL="742950" indent="-51435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600" b="1" dirty="0" smtClean="0">
                <a:solidFill>
                  <a:srgbClr val="333F1B"/>
                </a:solidFill>
              </a:rPr>
              <a:t>Understand how these things affect </a:t>
            </a:r>
            <a:r>
              <a:rPr lang="en-US" sz="2600" b="1" i="1" dirty="0" smtClean="0">
                <a:solidFill>
                  <a:schemeClr val="accent3">
                    <a:lumMod val="50000"/>
                  </a:schemeClr>
                </a:solidFill>
              </a:rPr>
              <a:t>growth</a:t>
            </a:r>
            <a:r>
              <a:rPr lang="en-US" sz="2600" b="1" i="1" dirty="0" smtClean="0">
                <a:solidFill>
                  <a:srgbClr val="333F1B"/>
                </a:solidFill>
              </a:rPr>
              <a:t>: </a:t>
            </a:r>
            <a:endParaRPr lang="en-US" sz="2600" b="1" dirty="0" smtClean="0">
              <a:solidFill>
                <a:srgbClr val="333F1B"/>
              </a:solidFill>
            </a:endParaRP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i="1" dirty="0" smtClean="0">
                <a:solidFill>
                  <a:srgbClr val="4F6228"/>
                </a:solidFill>
              </a:rPr>
              <a:t>Congregational</a:t>
            </a:r>
            <a:r>
              <a:rPr lang="en-US" sz="2200" b="1" dirty="0" smtClean="0">
                <a:solidFill>
                  <a:srgbClr val="4F6228"/>
                </a:solidFill>
              </a:rPr>
              <a:t> growth </a:t>
            </a:r>
            <a:r>
              <a:rPr lang="en-US" sz="2200" b="1" dirty="0" smtClean="0">
                <a:solidFill>
                  <a:srgbClr val="333F1B"/>
                </a:solidFill>
              </a:rPr>
              <a:t>is tied to the </a:t>
            </a:r>
            <a:r>
              <a:rPr lang="en-US" sz="2200" b="1" i="1" dirty="0" smtClean="0">
                <a:solidFill>
                  <a:srgbClr val="4F6228"/>
                </a:solidFill>
              </a:rPr>
              <a:t>personal </a:t>
            </a:r>
            <a:r>
              <a:rPr lang="en-US" sz="2200" b="1" dirty="0" smtClean="0">
                <a:solidFill>
                  <a:srgbClr val="4F6228"/>
                </a:solidFill>
              </a:rPr>
              <a:t>growth of its individual members</a:t>
            </a:r>
            <a:r>
              <a:rPr lang="en-US" sz="2200" b="1" dirty="0" smtClean="0">
                <a:solidFill>
                  <a:srgbClr val="333F1B"/>
                </a:solidFill>
              </a:rPr>
              <a:t>; and </a:t>
            </a:r>
            <a:r>
              <a:rPr lang="en-US" sz="2200" b="1" i="1" dirty="0" smtClean="0">
                <a:solidFill>
                  <a:srgbClr val="4F6228"/>
                </a:solidFill>
              </a:rPr>
              <a:t>personal </a:t>
            </a:r>
            <a:r>
              <a:rPr lang="en-US" sz="2200" b="1" dirty="0" smtClean="0">
                <a:solidFill>
                  <a:srgbClr val="4F6228"/>
                </a:solidFill>
              </a:rPr>
              <a:t>growth comes</a:t>
            </a:r>
            <a:r>
              <a:rPr lang="en-US" sz="2200" b="1" dirty="0" smtClean="0">
                <a:solidFill>
                  <a:srgbClr val="333F1B"/>
                </a:solidFill>
              </a:rPr>
              <a:t>- at least in part, from </a:t>
            </a:r>
            <a:r>
              <a:rPr lang="en-US" sz="2200" b="1" dirty="0" smtClean="0">
                <a:solidFill>
                  <a:srgbClr val="4F6228"/>
                </a:solidFill>
              </a:rPr>
              <a:t>enjoying/participating in worship</a:t>
            </a:r>
            <a:r>
              <a:rPr lang="en-US" sz="2200" b="1" dirty="0" smtClean="0">
                <a:solidFill>
                  <a:srgbClr val="333F1B"/>
                </a:solidFill>
              </a:rPr>
              <a:t> and </a:t>
            </a:r>
            <a:r>
              <a:rPr lang="en-US" sz="2200" b="1" dirty="0" smtClean="0">
                <a:solidFill>
                  <a:srgbClr val="4F6228"/>
                </a:solidFill>
              </a:rPr>
              <a:t>bible study</a:t>
            </a:r>
            <a:r>
              <a:rPr lang="en-US" sz="2200" b="1" dirty="0" smtClean="0">
                <a:solidFill>
                  <a:srgbClr val="333F1B"/>
                </a:solidFill>
              </a:rPr>
              <a:t>.   </a:t>
            </a: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It is rare that </a:t>
            </a:r>
            <a:r>
              <a:rPr lang="en-US" sz="2200" b="1" i="1" dirty="0" smtClean="0">
                <a:solidFill>
                  <a:srgbClr val="333F1B"/>
                </a:solidFill>
              </a:rPr>
              <a:t>individual </a:t>
            </a:r>
            <a:r>
              <a:rPr lang="en-US" sz="2200" b="1" dirty="0" smtClean="0">
                <a:solidFill>
                  <a:srgbClr val="333F1B"/>
                </a:solidFill>
              </a:rPr>
              <a:t>members who </a:t>
            </a:r>
            <a:r>
              <a:rPr lang="en-US" sz="2200" b="1" i="1" dirty="0" smtClean="0">
                <a:solidFill>
                  <a:srgbClr val="333F1B"/>
                </a:solidFill>
              </a:rPr>
              <a:t>complain </a:t>
            </a:r>
            <a:r>
              <a:rPr lang="en-US" sz="2200" b="1" dirty="0" smtClean="0">
                <a:solidFill>
                  <a:srgbClr val="333F1B"/>
                </a:solidFill>
              </a:rPr>
              <a:t>and </a:t>
            </a:r>
            <a:r>
              <a:rPr lang="en-US" sz="2200" b="1" i="1" dirty="0" smtClean="0">
                <a:solidFill>
                  <a:srgbClr val="333F1B"/>
                </a:solidFill>
              </a:rPr>
              <a:t>criticize </a:t>
            </a:r>
            <a:r>
              <a:rPr lang="en-US" sz="2200" b="1" dirty="0" smtClean="0">
                <a:solidFill>
                  <a:srgbClr val="333F1B"/>
                </a:solidFill>
              </a:rPr>
              <a:t>rather than </a:t>
            </a:r>
            <a:r>
              <a:rPr lang="en-US" sz="2200" b="1" i="1" dirty="0" smtClean="0">
                <a:solidFill>
                  <a:srgbClr val="333F1B"/>
                </a:solidFill>
              </a:rPr>
              <a:t>enjoy </a:t>
            </a:r>
            <a:r>
              <a:rPr lang="en-US" sz="2200" b="1" dirty="0" smtClean="0">
                <a:solidFill>
                  <a:srgbClr val="333F1B"/>
                </a:solidFill>
              </a:rPr>
              <a:t>and </a:t>
            </a:r>
            <a:r>
              <a:rPr lang="en-US" sz="2200" b="1" i="1" dirty="0" smtClean="0">
                <a:solidFill>
                  <a:srgbClr val="333F1B"/>
                </a:solidFill>
              </a:rPr>
              <a:t>participate </a:t>
            </a:r>
            <a:r>
              <a:rPr lang="en-US" sz="2200" b="1" dirty="0" smtClean="0">
                <a:solidFill>
                  <a:srgbClr val="333F1B"/>
                </a:solidFill>
              </a:rPr>
              <a:t>in 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congregational</a:t>
            </a:r>
            <a:r>
              <a:rPr lang="en-US" sz="2200" b="1" dirty="0" smtClean="0">
                <a:solidFill>
                  <a:srgbClr val="333F1B"/>
                </a:solidFill>
              </a:rPr>
              <a:t> worship and bible study do otherwise 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privately</a:t>
            </a:r>
            <a:r>
              <a:rPr lang="en-US" sz="2200" b="1" i="1" dirty="0">
                <a:solidFill>
                  <a:srgbClr val="333F1B"/>
                </a:solidFill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</a:rPr>
              <a:t>(they usually don’t worship and study at home on their own).  So</a:t>
            </a:r>
            <a:r>
              <a:rPr lang="mr-IN" sz="2200" b="1" dirty="0" smtClean="0">
                <a:solidFill>
                  <a:srgbClr val="333F1B"/>
                </a:solidFill>
              </a:rPr>
              <a:t>…</a:t>
            </a:r>
            <a:endParaRPr lang="en-US" sz="2200" b="1" dirty="0" smtClean="0">
              <a:solidFill>
                <a:srgbClr val="333F1B"/>
              </a:solidFill>
            </a:endParaRP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How are </a:t>
            </a:r>
            <a:r>
              <a:rPr lang="en-US" sz="2200" b="1" dirty="0" smtClean="0">
                <a:solidFill>
                  <a:srgbClr val="4F6228"/>
                </a:solidFill>
              </a:rPr>
              <a:t>they</a:t>
            </a:r>
            <a:r>
              <a:rPr lang="en-US" sz="2200" b="1" dirty="0" smtClean="0">
                <a:solidFill>
                  <a:srgbClr val="333F1B"/>
                </a:solidFill>
              </a:rPr>
              <a:t> going to </a:t>
            </a:r>
            <a:r>
              <a:rPr lang="en-US" sz="2200" b="1" dirty="0" smtClean="0">
                <a:solidFill>
                  <a:srgbClr val="4F6228"/>
                </a:solidFill>
              </a:rPr>
              <a:t>grow </a:t>
            </a:r>
            <a:r>
              <a:rPr lang="en-US" sz="2200" b="1" i="1" dirty="0" smtClean="0">
                <a:solidFill>
                  <a:srgbClr val="333F1B"/>
                </a:solidFill>
              </a:rPr>
              <a:t>personally?  </a:t>
            </a:r>
            <a:r>
              <a:rPr lang="en-US" sz="2200" b="1" dirty="0" smtClean="0">
                <a:solidFill>
                  <a:srgbClr val="333F1B"/>
                </a:solidFill>
              </a:rPr>
              <a:t>How are </a:t>
            </a:r>
            <a:r>
              <a:rPr lang="en-US" sz="2200" b="1" dirty="0" smtClean="0">
                <a:solidFill>
                  <a:srgbClr val="4F6228"/>
                </a:solidFill>
              </a:rPr>
              <a:t>their children </a:t>
            </a:r>
            <a:r>
              <a:rPr lang="en-US" sz="2200" b="1" dirty="0" smtClean="0">
                <a:solidFill>
                  <a:srgbClr val="333F1B"/>
                </a:solidFill>
              </a:rPr>
              <a:t>going to learn to </a:t>
            </a:r>
            <a:r>
              <a:rPr lang="en-US" sz="2200" b="1" dirty="0" smtClean="0">
                <a:solidFill>
                  <a:srgbClr val="4F6228"/>
                </a:solidFill>
              </a:rPr>
              <a:t>enjoy</a:t>
            </a:r>
            <a:r>
              <a:rPr lang="en-US" sz="2200" b="1" dirty="0" smtClean="0">
                <a:solidFill>
                  <a:srgbClr val="333F1B"/>
                </a:solidFill>
              </a:rPr>
              <a:t> and </a:t>
            </a:r>
            <a:r>
              <a:rPr lang="en-US" sz="2200" b="1" dirty="0" smtClean="0">
                <a:solidFill>
                  <a:srgbClr val="4F6228"/>
                </a:solidFill>
              </a:rPr>
              <a:t>participate</a:t>
            </a:r>
            <a:r>
              <a:rPr lang="en-US" sz="2200" b="1" dirty="0" smtClean="0">
                <a:solidFill>
                  <a:srgbClr val="333F1B"/>
                </a:solidFill>
              </a:rPr>
              <a:t> in </a:t>
            </a:r>
            <a:r>
              <a:rPr lang="en-US" sz="2200" b="1" i="1" dirty="0" smtClean="0">
                <a:solidFill>
                  <a:srgbClr val="333F1B"/>
                </a:solidFill>
              </a:rPr>
              <a:t>congregational </a:t>
            </a:r>
            <a:r>
              <a:rPr lang="en-US" sz="2200" b="1" dirty="0" smtClean="0">
                <a:solidFill>
                  <a:srgbClr val="333F1B"/>
                </a:solidFill>
              </a:rPr>
              <a:t>worship and bible study?  </a:t>
            </a:r>
            <a:r>
              <a:rPr lang="en-US" sz="2200" b="1" dirty="0">
                <a:solidFill>
                  <a:srgbClr val="800000"/>
                </a:solidFill>
              </a:rPr>
              <a:t>T</a:t>
            </a:r>
            <a:r>
              <a:rPr lang="en-US" sz="2200" b="1" dirty="0" smtClean="0">
                <a:solidFill>
                  <a:srgbClr val="800000"/>
                </a:solidFill>
              </a:rPr>
              <a:t>hey likely won’t. </a:t>
            </a: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Additionally, how many 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other people </a:t>
            </a:r>
            <a:r>
              <a:rPr lang="en-US" sz="2200" b="1" dirty="0" smtClean="0">
                <a:solidFill>
                  <a:srgbClr val="333F1B"/>
                </a:solidFill>
              </a:rPr>
              <a:t>are those who don’t </a:t>
            </a:r>
            <a:r>
              <a:rPr lang="en-US" sz="2200" b="1" i="1" dirty="0" smtClean="0">
                <a:solidFill>
                  <a:srgbClr val="333F1B"/>
                </a:solidFill>
              </a:rPr>
              <a:t>personally </a:t>
            </a:r>
            <a:r>
              <a:rPr lang="en-US" sz="2200" b="1" dirty="0" smtClean="0">
                <a:solidFill>
                  <a:srgbClr val="333F1B"/>
                </a:solidFill>
              </a:rPr>
              <a:t>enjoy and participate in </a:t>
            </a:r>
            <a:r>
              <a:rPr lang="en-US" sz="2200" b="1" i="1" dirty="0" smtClean="0">
                <a:solidFill>
                  <a:srgbClr val="333F1B"/>
                </a:solidFill>
              </a:rPr>
              <a:t>congregational </a:t>
            </a:r>
            <a:r>
              <a:rPr lang="en-US" sz="2200" b="1" dirty="0" smtClean="0">
                <a:solidFill>
                  <a:srgbClr val="333F1B"/>
                </a:solidFill>
              </a:rPr>
              <a:t>worship and bible study going to </a:t>
            </a:r>
            <a:r>
              <a:rPr lang="en-US" sz="2200" b="1" dirty="0" smtClean="0">
                <a:solidFill>
                  <a:srgbClr val="4F6228"/>
                </a:solidFill>
              </a:rPr>
              <a:t>invite</a:t>
            </a:r>
            <a:r>
              <a:rPr lang="en-US" sz="2200" b="1" dirty="0" smtClean="0">
                <a:solidFill>
                  <a:srgbClr val="333F1B"/>
                </a:solidFill>
              </a:rPr>
              <a:t> and </a:t>
            </a:r>
            <a:r>
              <a:rPr lang="en-US" sz="2200" b="1" dirty="0" smtClean="0">
                <a:solidFill>
                  <a:srgbClr val="4F6228"/>
                </a:solidFill>
              </a:rPr>
              <a:t>influence to do so</a:t>
            </a:r>
            <a:r>
              <a:rPr lang="en-US" sz="2200" b="1" dirty="0">
                <a:solidFill>
                  <a:srgbClr val="333F1B"/>
                </a:solidFill>
              </a:rPr>
              <a:t>?</a:t>
            </a:r>
            <a:r>
              <a:rPr lang="en-US" sz="2200" b="1" dirty="0" smtClean="0">
                <a:solidFill>
                  <a:srgbClr val="333F1B"/>
                </a:solidFill>
              </a:rPr>
              <a:t>  </a:t>
            </a:r>
            <a:r>
              <a:rPr lang="en-US" sz="2200" b="1" dirty="0" smtClean="0">
                <a:solidFill>
                  <a:srgbClr val="800000"/>
                </a:solidFill>
              </a:rPr>
              <a:t>Likely,</a:t>
            </a:r>
            <a:r>
              <a:rPr lang="en-US" sz="2200" b="1" dirty="0" smtClean="0">
                <a:solidFill>
                  <a:srgbClr val="333F1B"/>
                </a:solidFill>
              </a:rPr>
              <a:t> </a:t>
            </a:r>
            <a:r>
              <a:rPr lang="en-US" sz="2200" b="1" dirty="0">
                <a:solidFill>
                  <a:srgbClr val="800000"/>
                </a:solidFill>
              </a:rPr>
              <a:t>n</a:t>
            </a:r>
            <a:r>
              <a:rPr lang="en-US" sz="2200" b="1" dirty="0" smtClean="0">
                <a:solidFill>
                  <a:srgbClr val="800000"/>
                </a:solidFill>
              </a:rPr>
              <a:t>one.</a:t>
            </a:r>
            <a:r>
              <a:rPr lang="en-US" sz="2200" b="1" dirty="0" smtClean="0">
                <a:solidFill>
                  <a:srgbClr val="333F1B"/>
                </a:solidFill>
              </a:rPr>
              <a:t> </a:t>
            </a:r>
            <a:endParaRPr lang="en-US" sz="2200" b="1" dirty="0" smtClean="0">
              <a:solidFill>
                <a:srgbClr val="333F1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0098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483" y="115024"/>
            <a:ext cx="7144406" cy="892219"/>
          </a:xfrm>
          <a:solidFill>
            <a:schemeClr val="bg2">
              <a:lumMod val="25000"/>
              <a:alpha val="70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What Makes a Church </a:t>
            </a:r>
            <a:r>
              <a:rPr lang="en-US" sz="36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Grow</a:t>
            </a:r>
            <a:r>
              <a:rPr lang="en-US" sz="3600" b="1" i="1" dirty="0" smtClean="0">
                <a:solidFill>
                  <a:schemeClr val="bg1"/>
                </a:solidFill>
              </a:rPr>
              <a:t>?  </a:t>
            </a:r>
            <a:r>
              <a:rPr lang="en-US" sz="3600" b="1" dirty="0" smtClean="0">
                <a:solidFill>
                  <a:schemeClr val="bg1"/>
                </a:solidFill>
              </a:rPr>
              <a:t>Part 4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554" y="1076830"/>
            <a:ext cx="8574689" cy="5696786"/>
          </a:xfrm>
          <a:solidFill>
            <a:schemeClr val="accent3">
              <a:lumMod val="40000"/>
              <a:lumOff val="60000"/>
              <a:alpha val="70000"/>
            </a:schemeClr>
          </a:solidFill>
          <a:effectLst>
            <a:softEdge rad="50800"/>
          </a:effectLst>
        </p:spPr>
        <p:txBody>
          <a:bodyPr>
            <a:noAutofit/>
          </a:bodyPr>
          <a:lstStyle/>
          <a:p>
            <a:pPr marL="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333F1B"/>
                </a:solidFill>
              </a:rPr>
              <a:t>These things beg another question: How </a:t>
            </a:r>
            <a:r>
              <a:rPr lang="en-US" sz="2800" b="1" dirty="0" smtClean="0">
                <a:solidFill>
                  <a:srgbClr val="333F1B"/>
                </a:solidFill>
              </a:rPr>
              <a:t>do we </a:t>
            </a:r>
            <a:r>
              <a:rPr lang="en-US" sz="2800" b="1" dirty="0" smtClean="0">
                <a:solidFill>
                  <a:srgbClr val="333F1B"/>
                </a:solidFill>
              </a:rPr>
              <a:t>learn to </a:t>
            </a:r>
            <a:r>
              <a:rPr lang="en-US" sz="2800" b="1" i="1" dirty="0" smtClean="0">
                <a:solidFill>
                  <a:srgbClr val="333F1B"/>
                </a:solidFill>
              </a:rPr>
              <a:t>enjoy </a:t>
            </a:r>
            <a:r>
              <a:rPr lang="en-US" sz="2800" b="1" dirty="0" smtClean="0">
                <a:solidFill>
                  <a:srgbClr val="333F1B"/>
                </a:solidFill>
              </a:rPr>
              <a:t>worship and bible study </a:t>
            </a:r>
            <a:r>
              <a:rPr lang="en-US" sz="2800" b="1" u="sng" dirty="0" smtClean="0">
                <a:solidFill>
                  <a:srgbClr val="800000"/>
                </a:solidFill>
              </a:rPr>
              <a:t>without</a:t>
            </a:r>
            <a:r>
              <a:rPr lang="en-US" sz="2800" b="1" dirty="0" smtClean="0">
                <a:solidFill>
                  <a:srgbClr val="333F1B"/>
                </a:solidFill>
              </a:rPr>
              <a:t> corrupting them with carnal influences to make them “fun”?</a:t>
            </a:r>
          </a:p>
          <a:p>
            <a:pPr marL="742950" indent="-51435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dirty="0" smtClean="0">
                <a:solidFill>
                  <a:srgbClr val="333F1B"/>
                </a:solidFill>
              </a:rPr>
              <a:t>Get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“conversion” </a:t>
            </a:r>
            <a:r>
              <a:rPr lang="en-US" sz="2600" b="1" dirty="0" smtClean="0">
                <a:solidFill>
                  <a:srgbClr val="333F1B"/>
                </a:solidFill>
              </a:rPr>
              <a:t>right:</a:t>
            </a:r>
            <a:r>
              <a:rPr lang="en-US" sz="2600" b="1" i="1" dirty="0" smtClean="0">
                <a:solidFill>
                  <a:srgbClr val="333F1B"/>
                </a:solidFill>
              </a:rPr>
              <a:t> </a:t>
            </a:r>
            <a:endParaRPr lang="en-US" sz="2600" b="1" dirty="0" smtClean="0">
              <a:solidFill>
                <a:srgbClr val="333F1B"/>
              </a:solidFill>
            </a:endParaRP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Be sure we are “converted” to, and seeking to “convert” others </a:t>
            </a:r>
            <a:r>
              <a:rPr lang="en-US" sz="2200" b="1" i="1" dirty="0" smtClean="0">
                <a:solidFill>
                  <a:schemeClr val="accent3">
                    <a:lumMod val="50000"/>
                  </a:schemeClr>
                </a:solidFill>
              </a:rPr>
              <a:t>to Christ</a:t>
            </a:r>
            <a:r>
              <a:rPr lang="en-US" sz="2200" b="1" i="1" dirty="0" smtClean="0">
                <a:solidFill>
                  <a:srgbClr val="333F1B"/>
                </a:solidFill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</a:rPr>
              <a:t>rather than to </a:t>
            </a:r>
            <a:r>
              <a:rPr lang="en-US" sz="2200" b="1" i="1" dirty="0" smtClean="0">
                <a:solidFill>
                  <a:srgbClr val="4F6228"/>
                </a:solidFill>
              </a:rPr>
              <a:t>our church/congregation, </a:t>
            </a:r>
            <a:r>
              <a:rPr lang="en-US" sz="2200" b="1" u="sng" dirty="0" smtClean="0">
                <a:solidFill>
                  <a:srgbClr val="800000"/>
                </a:solidFill>
              </a:rPr>
              <a:t>Acts 4:12</a:t>
            </a:r>
            <a:r>
              <a:rPr lang="en-US" sz="2200" b="1" dirty="0" smtClean="0">
                <a:solidFill>
                  <a:srgbClr val="333F1B"/>
                </a:solidFill>
              </a:rPr>
              <a:t>.    </a:t>
            </a: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Congregational growth should be the </a:t>
            </a:r>
            <a:r>
              <a:rPr lang="en-US" sz="2200" b="1" i="1" dirty="0" smtClean="0">
                <a:solidFill>
                  <a:schemeClr val="accent3">
                    <a:lumMod val="50000"/>
                  </a:schemeClr>
                </a:solidFill>
              </a:rPr>
              <a:t>result </a:t>
            </a:r>
            <a:r>
              <a:rPr lang="en-US" sz="2200" b="1" dirty="0" smtClean="0">
                <a:solidFill>
                  <a:srgbClr val="333F1B"/>
                </a:solidFill>
              </a:rPr>
              <a:t>of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 conversions </a:t>
            </a:r>
            <a:r>
              <a:rPr lang="en-US" sz="2200" b="1" i="1" dirty="0" smtClean="0">
                <a:solidFill>
                  <a:schemeClr val="accent3">
                    <a:lumMod val="50000"/>
                  </a:schemeClr>
                </a:solidFill>
              </a:rPr>
              <a:t>to Christ</a:t>
            </a:r>
            <a:r>
              <a:rPr lang="en-US" sz="2200" b="1" i="1" dirty="0" smtClean="0">
                <a:solidFill>
                  <a:srgbClr val="333F1B"/>
                </a:solidFill>
              </a:rPr>
              <a:t>.</a:t>
            </a:r>
            <a:r>
              <a:rPr lang="en-US" sz="2200" b="1" dirty="0" smtClean="0">
                <a:solidFill>
                  <a:srgbClr val="333F1B"/>
                </a:solidFill>
              </a:rPr>
              <a:t>  But “growth” that stems from 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conversions to </a:t>
            </a:r>
            <a:r>
              <a:rPr lang="en-US" sz="2200" b="1" i="1" dirty="0" smtClean="0">
                <a:solidFill>
                  <a:schemeClr val="accent3">
                    <a:lumMod val="50000"/>
                  </a:schemeClr>
                </a:solidFill>
              </a:rPr>
              <a:t>our church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</a:rPr>
              <a:t>rather than </a:t>
            </a:r>
            <a:r>
              <a:rPr lang="en-US" sz="2200" b="1" i="1" dirty="0" smtClean="0">
                <a:solidFill>
                  <a:schemeClr val="accent3">
                    <a:lumMod val="50000"/>
                  </a:schemeClr>
                </a:solidFill>
              </a:rPr>
              <a:t>to Christ </a:t>
            </a:r>
            <a:r>
              <a:rPr lang="en-US" sz="2200" b="1" dirty="0" smtClean="0">
                <a:solidFill>
                  <a:srgbClr val="333F1B"/>
                </a:solidFill>
              </a:rPr>
              <a:t>are carnal, superficial, hard to maintain, and do </a:t>
            </a:r>
            <a:r>
              <a:rPr lang="en-US" sz="2200" b="1" u="sng" dirty="0" smtClean="0">
                <a:solidFill>
                  <a:srgbClr val="800000"/>
                </a:solidFill>
              </a:rPr>
              <a:t>not</a:t>
            </a:r>
            <a:r>
              <a:rPr lang="en-US" sz="2200" b="1" dirty="0" smtClean="0">
                <a:solidFill>
                  <a:srgbClr val="333F1B"/>
                </a:solidFill>
              </a:rPr>
              <a:t> result in salvation, or true </a:t>
            </a:r>
            <a:r>
              <a:rPr lang="en-US" sz="2200" b="1" i="1" dirty="0" smtClean="0">
                <a:solidFill>
                  <a:srgbClr val="333F1B"/>
                </a:solidFill>
              </a:rPr>
              <a:t>personal </a:t>
            </a:r>
            <a:r>
              <a:rPr lang="en-US" sz="2200" b="1" dirty="0" smtClean="0">
                <a:solidFill>
                  <a:srgbClr val="333F1B"/>
                </a:solidFill>
              </a:rPr>
              <a:t>or </a:t>
            </a:r>
            <a:r>
              <a:rPr lang="en-US" sz="2200" b="1" i="1" dirty="0" smtClean="0">
                <a:solidFill>
                  <a:srgbClr val="333F1B"/>
                </a:solidFill>
              </a:rPr>
              <a:t>congregational </a:t>
            </a:r>
            <a:r>
              <a:rPr lang="en-US" sz="2200" b="1" dirty="0" smtClean="0">
                <a:solidFill>
                  <a:srgbClr val="333F1B"/>
                </a:solidFill>
              </a:rPr>
              <a:t>spiritual growth.  Instead, it is </a:t>
            </a:r>
            <a:r>
              <a:rPr lang="en-US" sz="2200" b="1" i="1" dirty="0" smtClean="0">
                <a:solidFill>
                  <a:srgbClr val="4F6228"/>
                </a:solidFill>
              </a:rPr>
              <a:t>denominational</a:t>
            </a:r>
            <a:r>
              <a:rPr lang="en-US" sz="2200" b="1" i="1" dirty="0" smtClean="0">
                <a:solidFill>
                  <a:srgbClr val="333F1B"/>
                </a:solidFill>
              </a:rPr>
              <a:t>. </a:t>
            </a:r>
            <a:endParaRPr lang="en-US" sz="2200" b="1" dirty="0" smtClean="0">
              <a:solidFill>
                <a:srgbClr val="333F1B"/>
              </a:solidFill>
            </a:endParaRPr>
          </a:p>
          <a:p>
            <a:pPr marL="742950" indent="-51435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dirty="0" smtClean="0">
                <a:solidFill>
                  <a:srgbClr val="333F1B"/>
                </a:solidFill>
              </a:rPr>
              <a:t>Get the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“mind” </a:t>
            </a:r>
            <a:r>
              <a:rPr lang="en-US" sz="2600" b="1" dirty="0" smtClean="0">
                <a:solidFill>
                  <a:srgbClr val="333F1B"/>
                </a:solidFill>
              </a:rPr>
              <a:t>right: </a:t>
            </a:r>
          </a:p>
          <a:p>
            <a:pPr marL="1033272" lvl="1" indent="-347472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We gather to </a:t>
            </a:r>
            <a:r>
              <a:rPr lang="en-US" sz="2200" b="1" i="1" dirty="0" smtClean="0">
                <a:solidFill>
                  <a:schemeClr val="accent3">
                    <a:lumMod val="50000"/>
                  </a:schemeClr>
                </a:solidFill>
              </a:rPr>
              <a:t>worship God </a:t>
            </a:r>
            <a:r>
              <a:rPr lang="en-US" sz="2200" b="1" dirty="0" smtClean="0">
                <a:solidFill>
                  <a:srgbClr val="333F1B"/>
                </a:solidFill>
              </a:rPr>
              <a:t>and </a:t>
            </a:r>
            <a:r>
              <a:rPr lang="en-US" sz="2200" b="1" i="1" dirty="0" smtClean="0">
                <a:solidFill>
                  <a:srgbClr val="4F6228"/>
                </a:solidFill>
              </a:rPr>
              <a:t>study His Word</a:t>
            </a:r>
            <a:r>
              <a:rPr lang="en-US" sz="2200" b="1" dirty="0" smtClean="0">
                <a:solidFill>
                  <a:srgbClr val="4F6228"/>
                </a:solidFill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</a:rPr>
              <a:t>rather than to cater to </a:t>
            </a:r>
            <a:r>
              <a:rPr lang="en-US" sz="2200" b="1" i="1" dirty="0" smtClean="0">
                <a:solidFill>
                  <a:srgbClr val="333F1B"/>
                </a:solidFill>
              </a:rPr>
              <a:t>my, your, </a:t>
            </a:r>
            <a:r>
              <a:rPr lang="en-US" sz="2200" b="1" dirty="0" smtClean="0">
                <a:solidFill>
                  <a:srgbClr val="333F1B"/>
                </a:solidFill>
              </a:rPr>
              <a:t>or </a:t>
            </a:r>
            <a:r>
              <a:rPr lang="en-US" sz="2200" b="1" i="1" dirty="0" smtClean="0">
                <a:solidFill>
                  <a:srgbClr val="333F1B"/>
                </a:solidFill>
              </a:rPr>
              <a:t>our </a:t>
            </a:r>
            <a:r>
              <a:rPr lang="en-US" sz="2200" b="1" dirty="0" smtClean="0">
                <a:solidFill>
                  <a:srgbClr val="333F1B"/>
                </a:solidFill>
              </a:rPr>
              <a:t>likes, desires, or preferences,			 </a:t>
            </a:r>
            <a:r>
              <a:rPr lang="en-US" sz="2200" b="1" u="sng" dirty="0" smtClean="0">
                <a:solidFill>
                  <a:srgbClr val="800000"/>
                </a:solidFill>
              </a:rPr>
              <a:t>Eph.5:10</a:t>
            </a:r>
            <a:r>
              <a:rPr lang="en-US" sz="2200" b="1" dirty="0" smtClean="0">
                <a:solidFill>
                  <a:srgbClr val="333F1B"/>
                </a:solidFill>
              </a:rPr>
              <a:t>; </a:t>
            </a:r>
            <a:r>
              <a:rPr lang="en-US" sz="2200" b="1" u="sng" dirty="0" smtClean="0">
                <a:solidFill>
                  <a:srgbClr val="800000"/>
                </a:solidFill>
              </a:rPr>
              <a:t>Rom.12:1-2</a:t>
            </a:r>
            <a:r>
              <a:rPr lang="en-US" sz="2200" b="1" dirty="0" smtClean="0">
                <a:solidFill>
                  <a:srgbClr val="333F1B"/>
                </a:solidFill>
              </a:rPr>
              <a:t>. </a:t>
            </a:r>
            <a:endParaRPr lang="en-US" sz="22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0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483" y="115024"/>
            <a:ext cx="7144406" cy="892219"/>
          </a:xfrm>
          <a:solidFill>
            <a:schemeClr val="bg2">
              <a:lumMod val="25000"/>
              <a:alpha val="70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What Makes a Church </a:t>
            </a:r>
            <a:r>
              <a:rPr lang="en-US" sz="36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Grow</a:t>
            </a:r>
            <a:r>
              <a:rPr lang="en-US" sz="3600" b="1" i="1" dirty="0" smtClean="0">
                <a:solidFill>
                  <a:schemeClr val="bg1"/>
                </a:solidFill>
              </a:rPr>
              <a:t>?  </a:t>
            </a:r>
            <a:r>
              <a:rPr lang="en-US" sz="3600" b="1" dirty="0" smtClean="0">
                <a:solidFill>
                  <a:schemeClr val="bg1"/>
                </a:solidFill>
              </a:rPr>
              <a:t>Part 4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554" y="1076831"/>
            <a:ext cx="8574689" cy="5136132"/>
          </a:xfrm>
          <a:solidFill>
            <a:schemeClr val="accent3">
              <a:lumMod val="40000"/>
              <a:lumOff val="60000"/>
              <a:alpha val="70000"/>
            </a:schemeClr>
          </a:solidFill>
          <a:effectLst>
            <a:softEdge rad="50800"/>
          </a:effectLst>
        </p:spPr>
        <p:txBody>
          <a:bodyPr>
            <a:noAutofit/>
          </a:bodyPr>
          <a:lstStyle/>
          <a:p>
            <a:pPr marL="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333F1B"/>
                </a:solidFill>
              </a:rPr>
              <a:t>These things beg another question: How do </a:t>
            </a:r>
            <a:r>
              <a:rPr lang="en-US" sz="2800" b="1" dirty="0" smtClean="0">
                <a:solidFill>
                  <a:srgbClr val="333F1B"/>
                </a:solidFill>
              </a:rPr>
              <a:t>we learn </a:t>
            </a:r>
            <a:r>
              <a:rPr lang="en-US" sz="2800" b="1" dirty="0" smtClean="0">
                <a:solidFill>
                  <a:srgbClr val="333F1B"/>
                </a:solidFill>
              </a:rPr>
              <a:t>to </a:t>
            </a:r>
            <a:r>
              <a:rPr lang="en-US" sz="2800" b="1" i="1" dirty="0" smtClean="0">
                <a:solidFill>
                  <a:srgbClr val="333F1B"/>
                </a:solidFill>
              </a:rPr>
              <a:t>enjoy </a:t>
            </a:r>
            <a:r>
              <a:rPr lang="en-US" sz="2800" b="1" dirty="0" smtClean="0">
                <a:solidFill>
                  <a:srgbClr val="333F1B"/>
                </a:solidFill>
              </a:rPr>
              <a:t>worship and bible study </a:t>
            </a:r>
            <a:r>
              <a:rPr lang="en-US" sz="2800" b="1" u="sng" dirty="0" smtClean="0">
                <a:solidFill>
                  <a:srgbClr val="800000"/>
                </a:solidFill>
              </a:rPr>
              <a:t>without</a:t>
            </a:r>
            <a:r>
              <a:rPr lang="en-US" sz="2800" b="1" dirty="0" smtClean="0">
                <a:solidFill>
                  <a:srgbClr val="333F1B"/>
                </a:solidFill>
              </a:rPr>
              <a:t> corrupting them with carnal influences to make them “fun”?</a:t>
            </a:r>
          </a:p>
          <a:p>
            <a:pPr marL="742950" indent="-51435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600" b="1" dirty="0" smtClean="0">
                <a:solidFill>
                  <a:srgbClr val="333F1B"/>
                </a:solidFill>
              </a:rPr>
              <a:t>Get the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“heart” </a:t>
            </a:r>
            <a:r>
              <a:rPr lang="en-US" sz="2600" b="1" dirty="0" smtClean="0">
                <a:solidFill>
                  <a:srgbClr val="333F1B"/>
                </a:solidFill>
              </a:rPr>
              <a:t>right:</a:t>
            </a:r>
            <a:r>
              <a:rPr lang="en-US" sz="2600" b="1" i="1" dirty="0" smtClean="0">
                <a:solidFill>
                  <a:srgbClr val="333F1B"/>
                </a:solidFill>
              </a:rPr>
              <a:t> </a:t>
            </a:r>
            <a:endParaRPr lang="en-US" sz="2600" b="1" dirty="0" smtClean="0">
              <a:solidFill>
                <a:srgbClr val="333F1B"/>
              </a:solidFill>
            </a:endParaRPr>
          </a:p>
          <a:p>
            <a:pPr marL="1028700" lvl="1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Proper </a:t>
            </a:r>
            <a:r>
              <a:rPr lang="en-US" sz="2200" b="1" i="1" dirty="0" smtClean="0">
                <a:solidFill>
                  <a:schemeClr val="accent3">
                    <a:lumMod val="50000"/>
                  </a:schemeClr>
                </a:solidFill>
              </a:rPr>
              <a:t>emotion</a:t>
            </a:r>
            <a:r>
              <a:rPr lang="en-US" sz="2200" b="1" i="1" dirty="0" smtClean="0">
                <a:solidFill>
                  <a:srgbClr val="333F1B"/>
                </a:solidFill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</a:rPr>
              <a:t>in worship comes </a:t>
            </a:r>
            <a:r>
              <a:rPr lang="en-US" sz="2200" b="1" dirty="0" smtClean="0">
                <a:solidFill>
                  <a:srgbClr val="333F1B"/>
                </a:solidFill>
              </a:rPr>
              <a:t>from proper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200" b="1" i="1" dirty="0" smtClean="0">
                <a:solidFill>
                  <a:schemeClr val="accent3">
                    <a:lumMod val="50000"/>
                  </a:schemeClr>
                </a:solidFill>
              </a:rPr>
              <a:t>understanding 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of </a:t>
            </a:r>
            <a:r>
              <a:rPr lang="en-US" sz="2200" b="1" u="sng" dirty="0" smtClean="0">
                <a:solidFill>
                  <a:schemeClr val="accent3">
                    <a:lumMod val="50000"/>
                  </a:schemeClr>
                </a:solidFill>
              </a:rPr>
              <a:t>what</a:t>
            </a:r>
            <a:r>
              <a:rPr lang="en-US" sz="2200" b="1" dirty="0" smtClean="0">
                <a:solidFill>
                  <a:srgbClr val="333F1B"/>
                </a:solidFill>
              </a:rPr>
              <a:t> we’re doing, proper </a:t>
            </a:r>
            <a:r>
              <a:rPr lang="en-US" sz="2200" b="1" i="1" dirty="0" smtClean="0">
                <a:solidFill>
                  <a:srgbClr val="4F6228"/>
                </a:solidFill>
              </a:rPr>
              <a:t>appreciation </a:t>
            </a:r>
            <a:r>
              <a:rPr lang="en-US" sz="2200" b="1" dirty="0" smtClean="0">
                <a:solidFill>
                  <a:srgbClr val="4F6228"/>
                </a:solidFill>
              </a:rPr>
              <a:t>of </a:t>
            </a:r>
            <a:r>
              <a:rPr lang="en-US" sz="2200" b="1" u="sng" dirty="0" smtClean="0">
                <a:solidFill>
                  <a:srgbClr val="4F6228"/>
                </a:solidFill>
              </a:rPr>
              <a:t>why</a:t>
            </a:r>
            <a:r>
              <a:rPr lang="en-US" sz="2200" b="1" dirty="0" smtClean="0">
                <a:solidFill>
                  <a:srgbClr val="4F6228"/>
                </a:solidFill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</a:rPr>
              <a:t>we’re doing it, and proper </a:t>
            </a:r>
            <a:r>
              <a:rPr lang="en-US" sz="2200" b="1" i="1" dirty="0" smtClean="0">
                <a:solidFill>
                  <a:srgbClr val="4F6228"/>
                </a:solidFill>
              </a:rPr>
              <a:t>desire </a:t>
            </a:r>
            <a:r>
              <a:rPr lang="en-US" sz="2200" b="1" dirty="0" smtClean="0">
                <a:solidFill>
                  <a:srgbClr val="4F6228"/>
                </a:solidFill>
              </a:rPr>
              <a:t>of </a:t>
            </a:r>
            <a:r>
              <a:rPr lang="en-US" sz="2200" b="1" u="sng" dirty="0" smtClean="0">
                <a:solidFill>
                  <a:srgbClr val="4F6228"/>
                </a:solidFill>
              </a:rPr>
              <a:t>how</a:t>
            </a:r>
            <a:r>
              <a:rPr lang="en-US" sz="2200" b="1" dirty="0" smtClean="0">
                <a:solidFill>
                  <a:srgbClr val="333F1B"/>
                </a:solidFill>
              </a:rPr>
              <a:t> we do it (to please God </a:t>
            </a:r>
            <a:r>
              <a:rPr lang="en-US" sz="2200" b="1" dirty="0" smtClean="0">
                <a:solidFill>
                  <a:srgbClr val="333F1B"/>
                </a:solidFill>
              </a:rPr>
              <a:t>rather than</a:t>
            </a:r>
            <a:r>
              <a:rPr lang="en-US" sz="2200" b="1" dirty="0" smtClean="0">
                <a:solidFill>
                  <a:srgbClr val="333F1B"/>
                </a:solidFill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</a:rPr>
              <a:t>“</a:t>
            </a:r>
            <a:r>
              <a:rPr lang="en-US" sz="2200" b="1" dirty="0" smtClean="0">
                <a:solidFill>
                  <a:srgbClr val="333F1B"/>
                </a:solidFill>
              </a:rPr>
              <a:t>me/us”</a:t>
            </a:r>
            <a:r>
              <a:rPr lang="en-US" sz="2200" b="1" dirty="0" smtClean="0">
                <a:solidFill>
                  <a:srgbClr val="333F1B"/>
                </a:solidFill>
              </a:rPr>
              <a:t>) instead of from “performances” and deliberate emotional manipulations, </a:t>
            </a:r>
            <a:r>
              <a:rPr lang="en-US" sz="2200" b="1" u="sng" dirty="0" smtClean="0">
                <a:solidFill>
                  <a:srgbClr val="800000"/>
                </a:solidFill>
              </a:rPr>
              <a:t>1Cor.11:20-29</a:t>
            </a:r>
            <a:r>
              <a:rPr lang="en-US" sz="2200" b="1" dirty="0" smtClean="0">
                <a:solidFill>
                  <a:srgbClr val="800000"/>
                </a:solidFill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  <a:sym typeface="Wingdings"/>
              </a:rPr>
              <a:t> </a:t>
            </a:r>
            <a:r>
              <a:rPr lang="en-US" sz="2200" b="1" u="sng" dirty="0" smtClean="0">
                <a:solidFill>
                  <a:srgbClr val="800000"/>
                </a:solidFill>
                <a:sym typeface="Wingdings"/>
              </a:rPr>
              <a:t>v.30</a:t>
            </a:r>
            <a:r>
              <a:rPr lang="en-US" sz="2200" b="1" dirty="0" smtClean="0">
                <a:solidFill>
                  <a:srgbClr val="333F1B"/>
                </a:solidFill>
              </a:rPr>
              <a:t>.    </a:t>
            </a:r>
          </a:p>
          <a:p>
            <a:pPr marL="742950" indent="-51435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600" b="1" dirty="0" smtClean="0">
                <a:solidFill>
                  <a:srgbClr val="333F1B"/>
                </a:solidFill>
              </a:rPr>
              <a:t>Get the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“habitude” (habits/practice + attitude) </a:t>
            </a:r>
            <a:r>
              <a:rPr lang="en-US" sz="2600" b="1" dirty="0" smtClean="0">
                <a:solidFill>
                  <a:srgbClr val="333F1B"/>
                </a:solidFill>
              </a:rPr>
              <a:t>right: </a:t>
            </a:r>
          </a:p>
          <a:p>
            <a:pPr marL="1033272" lvl="1" indent="-347472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Adopt the 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mind</a:t>
            </a:r>
            <a:r>
              <a:rPr lang="en-US" sz="2200" b="1" dirty="0" smtClean="0">
                <a:solidFill>
                  <a:srgbClr val="333F1B"/>
                </a:solidFill>
              </a:rPr>
              <a:t>, </a:t>
            </a:r>
            <a:r>
              <a:rPr lang="en-US" sz="2200" b="1" dirty="0" smtClean="0">
                <a:solidFill>
                  <a:srgbClr val="4F6228"/>
                </a:solidFill>
              </a:rPr>
              <a:t>heart</a:t>
            </a:r>
            <a:r>
              <a:rPr lang="en-US" sz="2200" b="1" dirty="0" smtClean="0">
                <a:solidFill>
                  <a:srgbClr val="333F1B"/>
                </a:solidFill>
              </a:rPr>
              <a:t>, and </a:t>
            </a:r>
            <a:r>
              <a:rPr lang="en-US" sz="2200" b="1" dirty="0" smtClean="0">
                <a:solidFill>
                  <a:srgbClr val="4F6228"/>
                </a:solidFill>
              </a:rPr>
              <a:t>desires of David </a:t>
            </a:r>
            <a:r>
              <a:rPr lang="en-US" sz="2200" b="1" dirty="0" smtClean="0">
                <a:solidFill>
                  <a:srgbClr val="333F1B"/>
                </a:solidFill>
              </a:rPr>
              <a:t>toward the </a:t>
            </a:r>
            <a:r>
              <a:rPr lang="en-US" sz="2200" b="1" i="1" dirty="0" smtClean="0">
                <a:solidFill>
                  <a:srgbClr val="333F1B"/>
                </a:solidFill>
              </a:rPr>
              <a:t>worship of God </a:t>
            </a:r>
            <a:r>
              <a:rPr lang="en-US" sz="2200" b="1" dirty="0" smtClean="0">
                <a:solidFill>
                  <a:srgbClr val="333F1B"/>
                </a:solidFill>
              </a:rPr>
              <a:t>and the </a:t>
            </a:r>
            <a:r>
              <a:rPr lang="en-US" sz="2200" b="1" i="1" dirty="0" smtClean="0">
                <a:solidFill>
                  <a:srgbClr val="333F1B"/>
                </a:solidFill>
              </a:rPr>
              <a:t>study of His Word</a:t>
            </a:r>
            <a:r>
              <a:rPr lang="en-US" sz="2200" b="1" dirty="0" smtClean="0">
                <a:solidFill>
                  <a:srgbClr val="333F1B"/>
                </a:solidFill>
              </a:rPr>
              <a:t>, </a:t>
            </a:r>
            <a:r>
              <a:rPr lang="en-US" sz="2200" b="1" u="sng" dirty="0" smtClean="0">
                <a:solidFill>
                  <a:srgbClr val="800000"/>
                </a:solidFill>
              </a:rPr>
              <a:t>Ps.1:1-2</a:t>
            </a:r>
            <a:r>
              <a:rPr lang="en-US" sz="2200" b="1" dirty="0" smtClean="0">
                <a:solidFill>
                  <a:srgbClr val="800000"/>
                </a:solidFill>
              </a:rPr>
              <a:t>; </a:t>
            </a:r>
            <a:r>
              <a:rPr lang="en-US" sz="2200" b="1" u="sng" dirty="0" smtClean="0">
                <a:solidFill>
                  <a:srgbClr val="800000"/>
                </a:solidFill>
              </a:rPr>
              <a:t>2:11</a:t>
            </a:r>
            <a:r>
              <a:rPr lang="en-US" sz="2200" b="1" dirty="0" smtClean="0">
                <a:solidFill>
                  <a:srgbClr val="800000"/>
                </a:solidFill>
              </a:rPr>
              <a:t>; </a:t>
            </a:r>
            <a:r>
              <a:rPr lang="en-US" sz="2200" b="1" u="sng" dirty="0" smtClean="0">
                <a:solidFill>
                  <a:srgbClr val="800000"/>
                </a:solidFill>
              </a:rPr>
              <a:t>19:7,14</a:t>
            </a:r>
            <a:r>
              <a:rPr lang="en-US" sz="2200" b="1" dirty="0" smtClean="0">
                <a:solidFill>
                  <a:srgbClr val="800000"/>
                </a:solidFill>
              </a:rPr>
              <a:t>; </a:t>
            </a:r>
            <a:r>
              <a:rPr lang="en-US" sz="2200" b="1" u="sng" dirty="0" smtClean="0">
                <a:solidFill>
                  <a:srgbClr val="800000"/>
                </a:solidFill>
              </a:rPr>
              <a:t>Ps.29:1-2</a:t>
            </a:r>
            <a:r>
              <a:rPr lang="en-US" sz="2200" b="1" dirty="0" smtClean="0">
                <a:solidFill>
                  <a:srgbClr val="800000"/>
                </a:solidFill>
              </a:rPr>
              <a:t>; </a:t>
            </a:r>
            <a:r>
              <a:rPr lang="en-US" sz="2200" b="1" u="sng" dirty="0" smtClean="0">
                <a:solidFill>
                  <a:srgbClr val="800000"/>
                </a:solidFill>
              </a:rPr>
              <a:t>66:4</a:t>
            </a:r>
            <a:r>
              <a:rPr lang="en-US" sz="2200" b="1" dirty="0" smtClean="0">
                <a:solidFill>
                  <a:srgbClr val="800000"/>
                </a:solidFill>
              </a:rPr>
              <a:t>; </a:t>
            </a:r>
            <a:r>
              <a:rPr lang="en-US" sz="2200" b="1" u="sng" dirty="0" smtClean="0">
                <a:solidFill>
                  <a:srgbClr val="800000"/>
                </a:solidFill>
              </a:rPr>
              <a:t>Ps.94:12</a:t>
            </a:r>
            <a:r>
              <a:rPr lang="en-US" sz="2200" b="1" dirty="0" smtClean="0">
                <a:solidFill>
                  <a:srgbClr val="800000"/>
                </a:solidFill>
              </a:rPr>
              <a:t>; </a:t>
            </a:r>
            <a:r>
              <a:rPr lang="en-US" sz="2200" b="1" u="sng" dirty="0" smtClean="0">
                <a:solidFill>
                  <a:srgbClr val="800000"/>
                </a:solidFill>
              </a:rPr>
              <a:t>Ps.99:5,9</a:t>
            </a:r>
            <a:r>
              <a:rPr lang="en-US" sz="2200" b="1" dirty="0" smtClean="0">
                <a:solidFill>
                  <a:srgbClr val="333F1B"/>
                </a:solidFill>
              </a:rPr>
              <a:t>.</a:t>
            </a:r>
          </a:p>
          <a:p>
            <a:pPr marL="1033272" lvl="1" indent="-347472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>
                <a:solidFill>
                  <a:srgbClr val="333F1B"/>
                </a:solidFill>
              </a:rPr>
              <a:t>Take time to also read </a:t>
            </a:r>
            <a:r>
              <a:rPr lang="en-US" sz="2200" b="1" u="sng" dirty="0" smtClean="0">
                <a:solidFill>
                  <a:srgbClr val="800000"/>
                </a:solidFill>
              </a:rPr>
              <a:t>Ps.119</a:t>
            </a:r>
            <a:r>
              <a:rPr lang="en-US" sz="2200" b="1" dirty="0" smtClean="0">
                <a:solidFill>
                  <a:srgbClr val="800000"/>
                </a:solidFill>
              </a:rPr>
              <a:t> </a:t>
            </a:r>
            <a:r>
              <a:rPr lang="en-US" sz="2200" b="1" dirty="0" smtClean="0">
                <a:solidFill>
                  <a:srgbClr val="333F1B"/>
                </a:solidFill>
              </a:rPr>
              <a:t>(yes, all </a:t>
            </a:r>
            <a:r>
              <a:rPr lang="en-US" sz="2200" b="1" dirty="0" smtClean="0">
                <a:solidFill>
                  <a:srgbClr val="800000"/>
                </a:solidFill>
              </a:rPr>
              <a:t>176 verses</a:t>
            </a:r>
            <a:r>
              <a:rPr lang="en-US" sz="2200" b="1" dirty="0" smtClean="0">
                <a:solidFill>
                  <a:srgbClr val="333F1B"/>
                </a:solidFill>
              </a:rPr>
              <a:t>!). </a:t>
            </a:r>
          </a:p>
        </p:txBody>
      </p:sp>
    </p:spTree>
    <p:extLst>
      <p:ext uri="{BB962C8B-B14F-4D97-AF65-F5344CB8AC3E}">
        <p14:creationId xmlns:p14="http://schemas.microsoft.com/office/powerpoint/2010/main" val="398271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483" y="115024"/>
            <a:ext cx="7144406" cy="892219"/>
          </a:xfrm>
          <a:solidFill>
            <a:schemeClr val="bg2">
              <a:lumMod val="25000"/>
              <a:alpha val="70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What Makes a Church </a:t>
            </a:r>
            <a:r>
              <a:rPr lang="en-US" sz="36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Grow</a:t>
            </a:r>
            <a:r>
              <a:rPr lang="en-US" sz="3600" b="1" i="1" dirty="0" smtClean="0">
                <a:solidFill>
                  <a:schemeClr val="bg1"/>
                </a:solidFill>
              </a:rPr>
              <a:t>?  </a:t>
            </a:r>
            <a:r>
              <a:rPr lang="en-US" sz="3600" b="1" dirty="0" smtClean="0">
                <a:solidFill>
                  <a:schemeClr val="bg1"/>
                </a:solidFill>
              </a:rPr>
              <a:t>Part 4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554" y="1076831"/>
            <a:ext cx="8574689" cy="5479388"/>
          </a:xfrm>
          <a:solidFill>
            <a:schemeClr val="accent3">
              <a:lumMod val="40000"/>
              <a:lumOff val="60000"/>
              <a:alpha val="70000"/>
            </a:schemeClr>
          </a:solidFill>
          <a:effectLst>
            <a:softEdge rad="50800"/>
          </a:effectLst>
        </p:spPr>
        <p:txBody>
          <a:bodyPr>
            <a:noAutofit/>
          </a:bodyPr>
          <a:lstStyle/>
          <a:p>
            <a:pPr marL="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500" b="1" dirty="0" smtClean="0">
                <a:solidFill>
                  <a:srgbClr val="333F1B"/>
                </a:solidFill>
              </a:rPr>
              <a:t>For a congregation to grow, its members must enjoy worship and bible study.</a:t>
            </a:r>
          </a:p>
          <a:p>
            <a:pPr marL="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500" b="1" dirty="0" smtClean="0">
                <a:solidFill>
                  <a:srgbClr val="333F1B"/>
                </a:solidFill>
              </a:rPr>
              <a:t>Now, do </a:t>
            </a:r>
            <a:r>
              <a:rPr lang="en-US" sz="2500" b="1" dirty="0" smtClean="0">
                <a:solidFill>
                  <a:srgbClr val="800000"/>
                </a:solidFill>
              </a:rPr>
              <a:t>y</a:t>
            </a:r>
            <a:r>
              <a:rPr lang="en-US" sz="2500" b="1" u="sng" dirty="0" smtClean="0">
                <a:solidFill>
                  <a:srgbClr val="800000"/>
                </a:solidFill>
              </a:rPr>
              <a:t>ou</a:t>
            </a:r>
            <a:r>
              <a:rPr lang="en-US" sz="2500" b="1" dirty="0" smtClean="0">
                <a:solidFill>
                  <a:srgbClr val="333F1B"/>
                </a:solidFill>
              </a:rPr>
              <a:t> </a:t>
            </a:r>
            <a:r>
              <a:rPr lang="en-US" sz="2500" b="1" dirty="0" smtClean="0">
                <a:solidFill>
                  <a:schemeClr val="accent3">
                    <a:lumMod val="50000"/>
                  </a:schemeClr>
                </a:solidFill>
              </a:rPr>
              <a:t>enjoy worship </a:t>
            </a:r>
            <a:r>
              <a:rPr lang="en-US" sz="2500" b="1" dirty="0" smtClean="0">
                <a:solidFill>
                  <a:srgbClr val="333F1B"/>
                </a:solidFill>
              </a:rPr>
              <a:t>and </a:t>
            </a:r>
            <a:r>
              <a:rPr lang="en-US" sz="2500" b="1" dirty="0" smtClean="0">
                <a:solidFill>
                  <a:srgbClr val="4F6228"/>
                </a:solidFill>
              </a:rPr>
              <a:t>bible study</a:t>
            </a:r>
            <a:r>
              <a:rPr lang="en-US" sz="2500" b="1" dirty="0" smtClean="0">
                <a:solidFill>
                  <a:srgbClr val="333F1B"/>
                </a:solidFill>
              </a:rPr>
              <a:t>?</a:t>
            </a:r>
          </a:p>
          <a:p>
            <a:pPr marL="571500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500" b="1" dirty="0" smtClean="0">
                <a:solidFill>
                  <a:srgbClr val="333F1B"/>
                </a:solidFill>
              </a:rPr>
              <a:t>Do </a:t>
            </a:r>
            <a:r>
              <a:rPr lang="en-US" sz="2500" b="1" dirty="0" smtClean="0">
                <a:solidFill>
                  <a:srgbClr val="800000"/>
                </a:solidFill>
              </a:rPr>
              <a:t>y</a:t>
            </a:r>
            <a:r>
              <a:rPr lang="en-US" sz="2500" b="1" u="sng" dirty="0" smtClean="0">
                <a:solidFill>
                  <a:srgbClr val="800000"/>
                </a:solidFill>
              </a:rPr>
              <a:t>ou</a:t>
            </a:r>
            <a:r>
              <a:rPr lang="en-US" sz="2500" b="1" dirty="0" smtClean="0">
                <a:solidFill>
                  <a:srgbClr val="333F1B"/>
                </a:solidFill>
              </a:rPr>
              <a:t> see that such is not only important to </a:t>
            </a:r>
            <a:r>
              <a:rPr lang="en-US" sz="2500" b="1" i="1" dirty="0" smtClean="0">
                <a:solidFill>
                  <a:schemeClr val="accent3">
                    <a:lumMod val="50000"/>
                  </a:schemeClr>
                </a:solidFill>
              </a:rPr>
              <a:t>your own </a:t>
            </a:r>
            <a:r>
              <a:rPr lang="en-US" sz="2500" b="1" dirty="0" smtClean="0">
                <a:solidFill>
                  <a:schemeClr val="accent3">
                    <a:lumMod val="50000"/>
                  </a:schemeClr>
                </a:solidFill>
              </a:rPr>
              <a:t>personal growth</a:t>
            </a:r>
            <a:r>
              <a:rPr lang="en-US" sz="2500" b="1" dirty="0" smtClean="0">
                <a:solidFill>
                  <a:srgbClr val="333F1B"/>
                </a:solidFill>
              </a:rPr>
              <a:t> as a Christian,</a:t>
            </a:r>
          </a:p>
          <a:p>
            <a:pPr marL="571500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500" b="1" dirty="0" smtClean="0">
                <a:solidFill>
                  <a:srgbClr val="333F1B"/>
                </a:solidFill>
              </a:rPr>
              <a:t>But that it is also vital to the growth of your </a:t>
            </a:r>
            <a:r>
              <a:rPr lang="en-US" sz="2500" b="1" dirty="0" smtClean="0">
                <a:solidFill>
                  <a:srgbClr val="4F6228"/>
                </a:solidFill>
              </a:rPr>
              <a:t>“family” </a:t>
            </a:r>
            <a:r>
              <a:rPr lang="en-US" sz="2500" b="1" dirty="0" smtClean="0">
                <a:solidFill>
                  <a:srgbClr val="333F1B"/>
                </a:solidFill>
              </a:rPr>
              <a:t>(both  </a:t>
            </a:r>
            <a:r>
              <a:rPr lang="en-US" sz="2500" b="1" i="1" dirty="0" smtClean="0">
                <a:solidFill>
                  <a:srgbClr val="4F6228"/>
                </a:solidFill>
              </a:rPr>
              <a:t>physical</a:t>
            </a:r>
            <a:r>
              <a:rPr lang="en-US" sz="2500" b="1" i="1" dirty="0" smtClean="0">
                <a:solidFill>
                  <a:srgbClr val="333F1B"/>
                </a:solidFill>
              </a:rPr>
              <a:t> </a:t>
            </a:r>
            <a:r>
              <a:rPr lang="en-US" sz="2500" b="1" dirty="0" smtClean="0">
                <a:solidFill>
                  <a:srgbClr val="333F1B"/>
                </a:solidFill>
              </a:rPr>
              <a:t>and </a:t>
            </a:r>
            <a:r>
              <a:rPr lang="en-US" sz="2500" b="1" i="1" dirty="0" smtClean="0">
                <a:solidFill>
                  <a:srgbClr val="4F6228"/>
                </a:solidFill>
              </a:rPr>
              <a:t>congregational </a:t>
            </a:r>
            <a:r>
              <a:rPr lang="en-US" sz="2500" b="1" dirty="0" smtClean="0">
                <a:solidFill>
                  <a:srgbClr val="333F1B"/>
                </a:solidFill>
              </a:rPr>
              <a:t>) that </a:t>
            </a:r>
            <a:r>
              <a:rPr lang="en-US" sz="2500" b="1" dirty="0" smtClean="0">
                <a:solidFill>
                  <a:srgbClr val="800000"/>
                </a:solidFill>
              </a:rPr>
              <a:t>y</a:t>
            </a:r>
            <a:r>
              <a:rPr lang="en-US" sz="2500" b="1" u="sng" dirty="0" smtClean="0">
                <a:solidFill>
                  <a:srgbClr val="800000"/>
                </a:solidFill>
              </a:rPr>
              <a:t>ou</a:t>
            </a:r>
            <a:r>
              <a:rPr lang="en-US" sz="2500" b="1" dirty="0" smtClean="0">
                <a:solidFill>
                  <a:srgbClr val="333F1B"/>
                </a:solidFill>
              </a:rPr>
              <a:t> enjoy and actively participate in the worship of God and study of His Word? </a:t>
            </a:r>
          </a:p>
          <a:p>
            <a:pPr marL="571500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500" b="1" dirty="0" smtClean="0">
                <a:solidFill>
                  <a:srgbClr val="333F1B"/>
                </a:solidFill>
              </a:rPr>
              <a:t>Are </a:t>
            </a:r>
            <a:r>
              <a:rPr lang="en-US" sz="2500" b="1" dirty="0" smtClean="0">
                <a:solidFill>
                  <a:srgbClr val="800000"/>
                </a:solidFill>
              </a:rPr>
              <a:t>y</a:t>
            </a:r>
            <a:r>
              <a:rPr lang="en-US" sz="2500" b="1" u="sng" dirty="0" smtClean="0">
                <a:solidFill>
                  <a:srgbClr val="800000"/>
                </a:solidFill>
              </a:rPr>
              <a:t>ou</a:t>
            </a:r>
            <a:r>
              <a:rPr lang="en-US" sz="2500" b="1" dirty="0" smtClean="0">
                <a:solidFill>
                  <a:srgbClr val="333F1B"/>
                </a:solidFill>
              </a:rPr>
              <a:t> willing to </a:t>
            </a:r>
            <a:r>
              <a:rPr lang="en-US" sz="2500" b="1" dirty="0" smtClean="0">
                <a:solidFill>
                  <a:schemeClr val="accent3">
                    <a:lumMod val="50000"/>
                  </a:schemeClr>
                </a:solidFill>
              </a:rPr>
              <a:t>“work” </a:t>
            </a:r>
            <a:r>
              <a:rPr lang="en-US" sz="2500" b="1" dirty="0" smtClean="0">
                <a:solidFill>
                  <a:srgbClr val="333F1B"/>
                </a:solidFill>
              </a:rPr>
              <a:t>at these things by getting your </a:t>
            </a:r>
            <a:r>
              <a:rPr lang="en-US" sz="2500" b="1" i="1" dirty="0" smtClean="0">
                <a:solidFill>
                  <a:srgbClr val="4F6228"/>
                </a:solidFill>
              </a:rPr>
              <a:t>conversion</a:t>
            </a:r>
            <a:r>
              <a:rPr lang="en-US" sz="2500" b="1" i="1" dirty="0" smtClean="0">
                <a:solidFill>
                  <a:srgbClr val="333F1B"/>
                </a:solidFill>
              </a:rPr>
              <a:t>, </a:t>
            </a:r>
            <a:r>
              <a:rPr lang="en-US" sz="2500" b="1" i="1" dirty="0" smtClean="0">
                <a:solidFill>
                  <a:srgbClr val="4F6228"/>
                </a:solidFill>
              </a:rPr>
              <a:t>mind</a:t>
            </a:r>
            <a:r>
              <a:rPr lang="en-US" sz="2500" b="1" i="1" dirty="0" smtClean="0">
                <a:solidFill>
                  <a:srgbClr val="333F1B"/>
                </a:solidFill>
              </a:rPr>
              <a:t>, </a:t>
            </a:r>
            <a:r>
              <a:rPr lang="en-US" sz="2500" b="1" i="1" dirty="0" smtClean="0">
                <a:solidFill>
                  <a:srgbClr val="4F6228"/>
                </a:solidFill>
              </a:rPr>
              <a:t>heart</a:t>
            </a:r>
            <a:r>
              <a:rPr lang="en-US" sz="2500" b="1" i="1" dirty="0" smtClean="0">
                <a:solidFill>
                  <a:srgbClr val="333F1B"/>
                </a:solidFill>
              </a:rPr>
              <a:t>, </a:t>
            </a:r>
            <a:r>
              <a:rPr lang="en-US" sz="2500" b="1" dirty="0" smtClean="0">
                <a:solidFill>
                  <a:srgbClr val="333F1B"/>
                </a:solidFill>
              </a:rPr>
              <a:t>and </a:t>
            </a:r>
            <a:r>
              <a:rPr lang="en-US" sz="2500" b="1" i="1" dirty="0" smtClean="0">
                <a:solidFill>
                  <a:srgbClr val="4F6228"/>
                </a:solidFill>
              </a:rPr>
              <a:t>attitude</a:t>
            </a:r>
            <a:r>
              <a:rPr lang="en-US" sz="2500" b="1" i="1" dirty="0" smtClean="0">
                <a:solidFill>
                  <a:srgbClr val="333F1B"/>
                </a:solidFill>
              </a:rPr>
              <a:t> </a:t>
            </a:r>
            <a:r>
              <a:rPr lang="en-US" sz="2500" b="1" dirty="0" smtClean="0">
                <a:solidFill>
                  <a:srgbClr val="333F1B"/>
                </a:solidFill>
              </a:rPr>
              <a:t>right?</a:t>
            </a:r>
          </a:p>
          <a:p>
            <a:pPr marL="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500" b="1" dirty="0" smtClean="0">
                <a:solidFill>
                  <a:srgbClr val="333F1B"/>
                </a:solidFill>
              </a:rPr>
              <a:t>If </a:t>
            </a:r>
            <a:r>
              <a:rPr lang="en-US" sz="2500" b="1" dirty="0" smtClean="0">
                <a:solidFill>
                  <a:srgbClr val="800000"/>
                </a:solidFill>
              </a:rPr>
              <a:t>not</a:t>
            </a:r>
            <a:r>
              <a:rPr lang="en-US" sz="2500" b="1" dirty="0" smtClean="0">
                <a:solidFill>
                  <a:srgbClr val="333F1B"/>
                </a:solidFill>
              </a:rPr>
              <a:t>, then </a:t>
            </a:r>
            <a:r>
              <a:rPr lang="en-US" sz="2500" b="1" i="1" dirty="0" smtClean="0">
                <a:solidFill>
                  <a:srgbClr val="333F1B"/>
                </a:solidFill>
              </a:rPr>
              <a:t>worship </a:t>
            </a:r>
            <a:r>
              <a:rPr lang="en-US" sz="2500" b="1" dirty="0" smtClean="0">
                <a:solidFill>
                  <a:srgbClr val="333F1B"/>
                </a:solidFill>
              </a:rPr>
              <a:t>and </a:t>
            </a:r>
            <a:r>
              <a:rPr lang="en-US" sz="2500" b="1" i="1" dirty="0" smtClean="0">
                <a:solidFill>
                  <a:srgbClr val="333F1B"/>
                </a:solidFill>
              </a:rPr>
              <a:t>bible study </a:t>
            </a:r>
            <a:r>
              <a:rPr lang="en-US" sz="2500" b="1" dirty="0" smtClean="0">
                <a:solidFill>
                  <a:srgbClr val="333F1B"/>
                </a:solidFill>
              </a:rPr>
              <a:t>will only ever be an </a:t>
            </a:r>
            <a:r>
              <a:rPr lang="en-US" sz="2500" b="1" i="1" dirty="0" smtClean="0">
                <a:solidFill>
                  <a:srgbClr val="4F6228"/>
                </a:solidFill>
              </a:rPr>
              <a:t>obligation/duty </a:t>
            </a:r>
            <a:r>
              <a:rPr lang="en-US" sz="2500" b="1" dirty="0" smtClean="0">
                <a:solidFill>
                  <a:srgbClr val="333F1B"/>
                </a:solidFill>
              </a:rPr>
              <a:t>to </a:t>
            </a:r>
            <a:r>
              <a:rPr lang="en-US" sz="2500" b="1" dirty="0" smtClean="0">
                <a:solidFill>
                  <a:srgbClr val="800000"/>
                </a:solidFill>
              </a:rPr>
              <a:t>y</a:t>
            </a:r>
            <a:r>
              <a:rPr lang="en-US" sz="2500" b="1" u="sng" dirty="0" smtClean="0">
                <a:solidFill>
                  <a:srgbClr val="800000"/>
                </a:solidFill>
              </a:rPr>
              <a:t>ou</a:t>
            </a:r>
            <a:r>
              <a:rPr lang="en-US" sz="2500" b="1" dirty="0" smtClean="0">
                <a:solidFill>
                  <a:srgbClr val="333F1B"/>
                </a:solidFill>
              </a:rPr>
              <a:t> rather than a </a:t>
            </a:r>
            <a:r>
              <a:rPr lang="en-US" sz="2500" b="1" i="1" dirty="0" smtClean="0">
                <a:solidFill>
                  <a:schemeClr val="accent3">
                    <a:lumMod val="50000"/>
                  </a:schemeClr>
                </a:solidFill>
              </a:rPr>
              <a:t>joyous privilege</a:t>
            </a:r>
            <a:r>
              <a:rPr lang="en-US" sz="2500" b="1" i="1" dirty="0" smtClean="0">
                <a:solidFill>
                  <a:srgbClr val="333F1B"/>
                </a:solidFill>
              </a:rPr>
              <a:t>, </a:t>
            </a:r>
            <a:r>
              <a:rPr lang="en-US" sz="2500" b="1" dirty="0" smtClean="0">
                <a:solidFill>
                  <a:srgbClr val="333F1B"/>
                </a:solidFill>
              </a:rPr>
              <a:t>and,</a:t>
            </a:r>
          </a:p>
          <a:p>
            <a:pPr marL="2286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500" b="1" u="sng" dirty="0" smtClean="0">
                <a:solidFill>
                  <a:srgbClr val="800000"/>
                </a:solidFill>
              </a:rPr>
              <a:t>You’ll</a:t>
            </a:r>
            <a:r>
              <a:rPr lang="en-US" sz="2500" b="1" dirty="0" smtClean="0">
                <a:solidFill>
                  <a:srgbClr val="333F1B"/>
                </a:solidFill>
              </a:rPr>
              <a:t> never </a:t>
            </a:r>
            <a:r>
              <a:rPr lang="en-US" sz="2500" b="1" i="1" dirty="0" smtClean="0">
                <a:solidFill>
                  <a:srgbClr val="4F6228"/>
                </a:solidFill>
              </a:rPr>
              <a:t>grow</a:t>
            </a:r>
            <a:r>
              <a:rPr lang="en-US" sz="2500" b="1" i="1" dirty="0" smtClean="0">
                <a:solidFill>
                  <a:srgbClr val="333F1B"/>
                </a:solidFill>
              </a:rPr>
              <a:t>, </a:t>
            </a:r>
            <a:r>
              <a:rPr lang="en-US" sz="2500" b="1" i="1" dirty="0" smtClean="0">
                <a:solidFill>
                  <a:srgbClr val="4F6228"/>
                </a:solidFill>
              </a:rPr>
              <a:t>mature</a:t>
            </a:r>
            <a:r>
              <a:rPr lang="en-US" sz="2500" b="1" i="1" dirty="0" smtClean="0">
                <a:solidFill>
                  <a:srgbClr val="333F1B"/>
                </a:solidFill>
              </a:rPr>
              <a:t>, </a:t>
            </a:r>
            <a:r>
              <a:rPr lang="en-US" sz="2500" b="1" dirty="0" smtClean="0">
                <a:solidFill>
                  <a:srgbClr val="333F1B"/>
                </a:solidFill>
              </a:rPr>
              <a:t>or </a:t>
            </a:r>
            <a:r>
              <a:rPr lang="en-US" sz="2500" b="1" i="1" dirty="0" smtClean="0">
                <a:solidFill>
                  <a:srgbClr val="4F6228"/>
                </a:solidFill>
              </a:rPr>
              <a:t>reproduce </a:t>
            </a:r>
            <a:r>
              <a:rPr lang="en-US" sz="2500" b="1" dirty="0" smtClean="0">
                <a:solidFill>
                  <a:srgbClr val="4F6228"/>
                </a:solidFill>
              </a:rPr>
              <a:t>spiritually</a:t>
            </a:r>
            <a:r>
              <a:rPr lang="mr-IN" sz="2500" b="1" dirty="0" smtClean="0">
                <a:solidFill>
                  <a:srgbClr val="333F1B"/>
                </a:solidFill>
              </a:rPr>
              <a:t>…</a:t>
            </a:r>
            <a:r>
              <a:rPr lang="en-US" sz="2500" b="1" dirty="0" smtClean="0">
                <a:solidFill>
                  <a:srgbClr val="333F1B"/>
                </a:solidFill>
              </a:rPr>
              <a:t>  and the Cause of Christ and this congregation will suffer because of it.   </a:t>
            </a:r>
          </a:p>
        </p:txBody>
      </p:sp>
    </p:spTree>
    <p:extLst>
      <p:ext uri="{BB962C8B-B14F-4D97-AF65-F5344CB8AC3E}">
        <p14:creationId xmlns:p14="http://schemas.microsoft.com/office/powerpoint/2010/main" val="303285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1494</Words>
  <Application>Microsoft Macintosh PowerPoint</Application>
  <PresentationFormat>On-screen Show (4:3)</PresentationFormat>
  <Paragraphs>65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Remember what we’ve learned so far…</vt:lpstr>
      <vt:lpstr>What Makes a Church Grow?</vt:lpstr>
      <vt:lpstr>What Makes a Church Grow?  Part 4</vt:lpstr>
      <vt:lpstr>What Makes a Church Grow?  Part 4</vt:lpstr>
      <vt:lpstr>What Makes a Church Grow?  Part 4</vt:lpstr>
      <vt:lpstr>What Makes a Church Grow?  Part 4</vt:lpstr>
      <vt:lpstr>What Makes a Church Grow?  Part 4</vt:lpstr>
      <vt:lpstr>What Makes a Church Grow?  Part 4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25</cp:revision>
  <cp:lastPrinted>2023-02-18T17:40:10Z</cp:lastPrinted>
  <dcterms:created xsi:type="dcterms:W3CDTF">2023-02-17T19:52:21Z</dcterms:created>
  <dcterms:modified xsi:type="dcterms:W3CDTF">2023-02-21T16:31:38Z</dcterms:modified>
</cp:coreProperties>
</file>