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412401"/>
    <a:srgbClr val="231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1" d="100"/>
          <a:sy n="191" d="100"/>
        </p:scale>
        <p:origin x="-12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D0913-F12A-F74C-9EDF-FF84E012312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E2242-C7C5-3A4A-83A1-85227671C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9AF8B-4B67-6341-A329-DF6FA9100FD7}" type="datetimeFigureOut">
              <a:rPr lang="en-US" smtClean="0"/>
              <a:t>2/24/23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0C92A-51B2-6E45-9BB8-C5558ABC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5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This</a:t>
            </a:r>
            <a:r>
              <a:rPr lang="en-US" baseline="0" dirty="0" smtClean="0"/>
              <a:t> would include its main </a:t>
            </a:r>
            <a:r>
              <a:rPr lang="en-US" i="1" baseline="0" dirty="0" smtClean="0"/>
              <a:t>value, </a:t>
            </a:r>
            <a:r>
              <a:rPr lang="en-US" i="0" baseline="0" dirty="0" smtClean="0"/>
              <a:t>the </a:t>
            </a:r>
            <a:r>
              <a:rPr lang="en-US" i="1" baseline="0" dirty="0" smtClean="0"/>
              <a:t>“pearl of great price,” </a:t>
            </a:r>
            <a:r>
              <a:rPr lang="en-US" i="0" u="sng" baseline="0" dirty="0" smtClean="0"/>
              <a:t>Matt.13:45-46</a:t>
            </a:r>
            <a:r>
              <a:rPr lang="en-US" i="0" u="none" baseline="0" dirty="0" smtClean="0"/>
              <a:t>; the </a:t>
            </a:r>
            <a:r>
              <a:rPr lang="en-US" i="1" u="none" baseline="0" dirty="0" smtClean="0"/>
              <a:t>gospel/seed, </a:t>
            </a:r>
            <a:r>
              <a:rPr lang="en-US" i="0" u="sng" baseline="0" dirty="0" smtClean="0"/>
              <a:t>Luke 8:11</a:t>
            </a:r>
            <a:r>
              <a:rPr lang="en-US" i="0" u="none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0C92A-51B2-6E45-9BB8-C5558ABCE6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3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0C92A-51B2-6E45-9BB8-C5558ABCE6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1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6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0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3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5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BA46-2787-F840-86EE-CA1DEC024638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F5A6-4D68-C740-BF01-CF7130A8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7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55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497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Grow?</a:t>
            </a:r>
            <a:endParaRPr lang="en-US" b="1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60" y="826289"/>
            <a:ext cx="8591268" cy="5784016"/>
          </a:xfrm>
          <a:solidFill>
            <a:srgbClr val="412401">
              <a:alpha val="69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From what we’ve learned so far: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God does (</a:t>
            </a:r>
            <a:r>
              <a:rPr lang="en-US" sz="2400" b="1" u="sng" dirty="0" smtClean="0">
                <a:solidFill>
                  <a:schemeClr val="accent3"/>
                </a:solidFill>
              </a:rPr>
              <a:t>1Cor.3:6b</a:t>
            </a:r>
            <a:r>
              <a:rPr lang="en-US" sz="2400" b="1" dirty="0" smtClean="0">
                <a:solidFill>
                  <a:srgbClr val="FFFFFF"/>
                </a:solidFill>
              </a:rPr>
              <a:t>), if/when...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We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plant/sow seed </a:t>
            </a:r>
            <a:r>
              <a:rPr lang="en-US" sz="2400" b="1" dirty="0" smtClean="0">
                <a:solidFill>
                  <a:srgbClr val="FFFFFF"/>
                </a:solidFill>
              </a:rPr>
              <a:t>rather than just </a:t>
            </a:r>
            <a:r>
              <a:rPr lang="en-US" sz="2400" b="1" i="1" dirty="0" smtClean="0">
                <a:solidFill>
                  <a:srgbClr val="C3D69B"/>
                </a:solidFill>
              </a:rPr>
              <a:t>eating it ourselves</a:t>
            </a:r>
            <a:r>
              <a:rPr lang="en-US" sz="2400" b="1" i="1" dirty="0" smtClean="0">
                <a:solidFill>
                  <a:srgbClr val="FFFFFF"/>
                </a:solidFill>
              </a:rPr>
              <a:t>,     </a:t>
            </a:r>
            <a:r>
              <a:rPr lang="en-US" sz="2400" b="1" u="sng" dirty="0" smtClean="0">
                <a:solidFill>
                  <a:srgbClr val="9BBB59"/>
                </a:solidFill>
              </a:rPr>
              <a:t>1Cor.3:6a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9BBB59"/>
                </a:solidFill>
              </a:rPr>
              <a:t>Heb.5:12</a:t>
            </a:r>
            <a:r>
              <a:rPr lang="en-US" sz="2400" b="1" dirty="0" smtClean="0">
                <a:solidFill>
                  <a:srgbClr val="FFFFFF"/>
                </a:solidFill>
              </a:rPr>
              <a:t>;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We realize that </a:t>
            </a:r>
            <a:r>
              <a:rPr lang="en-US" sz="2400" b="1" i="1" dirty="0" smtClean="0">
                <a:solidFill>
                  <a:srgbClr val="C3D69B"/>
                </a:solidFill>
              </a:rPr>
              <a:t>church growth </a:t>
            </a:r>
            <a:r>
              <a:rPr lang="en-US" sz="2400" b="1" dirty="0" smtClean="0">
                <a:solidFill>
                  <a:srgbClr val="FFFFFF"/>
                </a:solidFill>
              </a:rPr>
              <a:t>is an </a:t>
            </a:r>
            <a:r>
              <a:rPr lang="en-US" sz="2400" b="1" i="1" dirty="0" smtClean="0">
                <a:solidFill>
                  <a:srgbClr val="C3D69B"/>
                </a:solidFill>
              </a:rPr>
              <a:t>inside out(ward) </a:t>
            </a:r>
            <a:r>
              <a:rPr lang="en-US" sz="2400" b="1" dirty="0" smtClean="0">
                <a:solidFill>
                  <a:srgbClr val="C3D69B"/>
                </a:solidFill>
              </a:rPr>
              <a:t>proposition</a:t>
            </a:r>
            <a:r>
              <a:rPr lang="en-US" sz="2400" b="1" dirty="0" smtClean="0">
                <a:solidFill>
                  <a:srgbClr val="FFFFFF"/>
                </a:solidFill>
              </a:rPr>
              <a:t>;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We are </a:t>
            </a:r>
            <a:r>
              <a:rPr lang="en-US" sz="2400" b="1" dirty="0" smtClean="0">
                <a:solidFill>
                  <a:srgbClr val="C3D69B"/>
                </a:solidFill>
              </a:rPr>
              <a:t>growing</a:t>
            </a:r>
            <a:r>
              <a:rPr lang="en-US" sz="2400" b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C3D69B"/>
                </a:solidFill>
              </a:rPr>
              <a:t>maturing</a:t>
            </a:r>
            <a:r>
              <a:rPr lang="en-US" sz="2400" b="1" dirty="0" smtClean="0">
                <a:solidFill>
                  <a:srgbClr val="FFFFFF"/>
                </a:solidFill>
              </a:rPr>
              <a:t>, and </a:t>
            </a:r>
            <a:r>
              <a:rPr lang="en-US" sz="2400" b="1" dirty="0" smtClean="0">
                <a:solidFill>
                  <a:srgbClr val="C3D69B"/>
                </a:solidFill>
              </a:rPr>
              <a:t>reproducing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2400" b="1" i="1" dirty="0" smtClean="0">
                <a:solidFill>
                  <a:srgbClr val="C3D69B"/>
                </a:solidFill>
              </a:rPr>
              <a:t>individually</a:t>
            </a:r>
            <a:r>
              <a:rPr lang="en-US" sz="2400" b="1" i="1" dirty="0" smtClean="0">
                <a:solidFill>
                  <a:srgbClr val="FFFFFF"/>
                </a:solidFill>
              </a:rPr>
              <a:t>; 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We </a:t>
            </a:r>
            <a:r>
              <a:rPr lang="en-US" sz="2400" b="1" i="1" dirty="0" smtClean="0">
                <a:solidFill>
                  <a:srgbClr val="C3D69B"/>
                </a:solidFill>
              </a:rPr>
              <a:t>enjoy peace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are being </a:t>
            </a:r>
            <a:r>
              <a:rPr lang="en-US" sz="2400" b="1" i="1" dirty="0" smtClean="0">
                <a:solidFill>
                  <a:srgbClr val="C3D69B"/>
                </a:solidFill>
              </a:rPr>
              <a:t>built up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and are </a:t>
            </a:r>
            <a:r>
              <a:rPr lang="en-US" sz="2400" b="1" i="1" dirty="0" smtClean="0">
                <a:solidFill>
                  <a:srgbClr val="C3D69B"/>
                </a:solidFill>
              </a:rPr>
              <a:t>going on </a:t>
            </a:r>
            <a:r>
              <a:rPr lang="en-US" sz="2400" b="1" dirty="0" smtClean="0">
                <a:solidFill>
                  <a:srgbClr val="FFFFFF"/>
                </a:solidFill>
              </a:rPr>
              <a:t>in the </a:t>
            </a:r>
            <a:r>
              <a:rPr lang="en-US" sz="2400" b="1" i="1" dirty="0" smtClean="0">
                <a:solidFill>
                  <a:srgbClr val="C3D69B"/>
                </a:solidFill>
              </a:rPr>
              <a:t>fear of the Lord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C3D69B"/>
                </a:solidFill>
              </a:rPr>
              <a:t>comfort of the Holy Spirit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Acts 9:31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We understand “growth” as God’s </a:t>
            </a:r>
            <a:r>
              <a:rPr lang="en-US" sz="2400" b="1" i="1" dirty="0" smtClean="0">
                <a:solidFill>
                  <a:srgbClr val="C3D69B"/>
                </a:solidFill>
              </a:rPr>
              <a:t>natural order </a:t>
            </a:r>
            <a:r>
              <a:rPr lang="en-US" sz="2400" b="1" dirty="0" smtClean="0">
                <a:solidFill>
                  <a:srgbClr val="FFFFFF"/>
                </a:solidFill>
              </a:rPr>
              <a:t>and that it is a </a:t>
            </a:r>
            <a:r>
              <a:rPr lang="en-US" sz="2400" b="1" i="1" dirty="0" smtClean="0">
                <a:solidFill>
                  <a:srgbClr val="C3D69B"/>
                </a:solidFill>
              </a:rPr>
              <a:t>necessity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(</a:t>
            </a:r>
            <a:r>
              <a:rPr lang="en-US" sz="2400" b="1" u="sng" dirty="0" smtClean="0">
                <a:solidFill>
                  <a:srgbClr val="9BBB59"/>
                </a:solidFill>
              </a:rPr>
              <a:t>John 15:1-8</a:t>
            </a:r>
            <a:r>
              <a:rPr lang="en-US" sz="2400" b="1" dirty="0" smtClean="0">
                <a:solidFill>
                  <a:srgbClr val="FFFFFF"/>
                </a:solidFill>
              </a:rPr>
              <a:t>); and,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We </a:t>
            </a:r>
            <a:r>
              <a:rPr lang="en-US" sz="2400" b="1" i="1" dirty="0" smtClean="0">
                <a:solidFill>
                  <a:srgbClr val="C3D69B"/>
                </a:solidFill>
              </a:rPr>
              <a:t>enjoy worship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C3D69B"/>
                </a:solidFill>
              </a:rPr>
              <a:t>bible study</a:t>
            </a:r>
            <a:r>
              <a:rPr lang="en-US" sz="2400" b="1" i="1" dirty="0" smtClean="0">
                <a:solidFill>
                  <a:srgbClr val="FFFFFF"/>
                </a:solidFill>
              </a:rPr>
              <a:t>.  </a:t>
            </a:r>
            <a:endParaRPr lang="en-US" sz="2400" b="1" dirty="0">
              <a:solidFill>
                <a:srgbClr val="FFFFFF"/>
              </a:solidFill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Now let’s add one more consideration to these things before we wrap up next week with a “how to” lesson on personal evangelism...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6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497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Grow?</a:t>
            </a:r>
            <a:endParaRPr lang="en-US" b="1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60" y="826289"/>
            <a:ext cx="8591268" cy="5784016"/>
          </a:xfrm>
          <a:solidFill>
            <a:srgbClr val="412401">
              <a:alpha val="69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Let’s consider a couple of Jesus’ </a:t>
            </a:r>
            <a:r>
              <a:rPr lang="en-US" sz="2800" b="1" i="1" dirty="0" smtClean="0">
                <a:solidFill>
                  <a:srgbClr val="FFFFFF"/>
                </a:solidFill>
              </a:rPr>
              <a:t>parables...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u="sng" dirty="0" smtClean="0">
                <a:solidFill>
                  <a:schemeClr val="accent3"/>
                </a:solidFill>
              </a:rPr>
              <a:t>Matt.13:3-9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parable </a:t>
            </a:r>
            <a:r>
              <a:rPr lang="en-US" sz="2400" b="1" dirty="0" smtClean="0">
                <a:solidFill>
                  <a:srgbClr val="FFFFFF"/>
                </a:solidFill>
              </a:rPr>
              <a:t>is an </a:t>
            </a:r>
            <a:r>
              <a:rPr lang="en-US" sz="2400" b="1" i="1" dirty="0" smtClean="0">
                <a:solidFill>
                  <a:srgbClr val="C3D69B"/>
                </a:solidFill>
              </a:rPr>
              <a:t>earthly story </a:t>
            </a:r>
            <a:r>
              <a:rPr lang="en-US" sz="2400" b="1" dirty="0" smtClean="0">
                <a:solidFill>
                  <a:srgbClr val="FFFFFF"/>
                </a:solidFill>
              </a:rPr>
              <a:t>with a </a:t>
            </a:r>
            <a:r>
              <a:rPr lang="en-US" sz="2400" b="1" i="1" dirty="0" smtClean="0">
                <a:solidFill>
                  <a:srgbClr val="C3D69B"/>
                </a:solidFill>
              </a:rPr>
              <a:t>heavenly meaning</a:t>
            </a:r>
            <a:r>
              <a:rPr lang="en-US" sz="2400" b="1" i="1" dirty="0" smtClean="0">
                <a:solidFill>
                  <a:srgbClr val="FFFFFF"/>
                </a:solidFill>
              </a:rPr>
              <a:t>.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Most parables have </a:t>
            </a:r>
            <a:r>
              <a:rPr lang="en-US" sz="2400" b="1" dirty="0" smtClean="0">
                <a:solidFill>
                  <a:srgbClr val="C3D69B"/>
                </a:solidFill>
              </a:rPr>
              <a:t>one</a:t>
            </a:r>
            <a:r>
              <a:rPr lang="en-US" sz="2400" b="1" dirty="0" smtClean="0">
                <a:solidFill>
                  <a:srgbClr val="FFFFFF"/>
                </a:solidFill>
              </a:rPr>
              <a:t> primary point.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This one is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400" b="1" dirty="0" smtClean="0">
                <a:solidFill>
                  <a:srgbClr val="FFFFFF"/>
                </a:solidFill>
              </a:rPr>
              <a:t> about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soil testing </a:t>
            </a:r>
            <a:r>
              <a:rPr lang="en-US" sz="2400" b="1" dirty="0" smtClean="0">
                <a:solidFill>
                  <a:srgbClr val="FFFFFF"/>
                </a:solidFill>
              </a:rPr>
              <a:t>or becoming </a:t>
            </a:r>
            <a:r>
              <a:rPr lang="en-US" sz="2400" b="1" i="1" dirty="0" smtClean="0">
                <a:solidFill>
                  <a:srgbClr val="C3D69B"/>
                </a:solidFill>
              </a:rPr>
              <a:t>soil tester</a:t>
            </a:r>
            <a:r>
              <a:rPr lang="en-US" sz="2400" b="1" i="1" dirty="0" smtClean="0">
                <a:solidFill>
                  <a:srgbClr val="FFFFFF"/>
                </a:solidFill>
              </a:rPr>
              <a:t>s.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It is about </a:t>
            </a:r>
            <a:r>
              <a:rPr lang="en-US" sz="2400" b="1" i="1" dirty="0" smtClean="0">
                <a:solidFill>
                  <a:srgbClr val="C3D69B"/>
                </a:solidFill>
              </a:rPr>
              <a:t>production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chemeClr val="accent3"/>
                </a:solidFill>
              </a:rPr>
              <a:t>vv.8,23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The means/method of this </a:t>
            </a:r>
            <a:r>
              <a:rPr lang="en-US" sz="2400" b="1" i="1" dirty="0" smtClean="0">
                <a:solidFill>
                  <a:srgbClr val="C3D69B"/>
                </a:solidFill>
              </a:rPr>
              <a:t>production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is </a:t>
            </a:r>
            <a:r>
              <a:rPr lang="en-US" sz="2400" b="1" i="1" dirty="0" smtClean="0">
                <a:solidFill>
                  <a:srgbClr val="C3D69B"/>
                </a:solidFill>
              </a:rPr>
              <a:t>seed sowing</a:t>
            </a:r>
            <a:r>
              <a:rPr lang="en-US" sz="2400" b="1" i="1" dirty="0" smtClean="0">
                <a:solidFill>
                  <a:srgbClr val="FFFFFF"/>
                </a:solidFill>
              </a:rPr>
              <a:t>...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Even on </a:t>
            </a:r>
            <a:r>
              <a:rPr lang="en-US" sz="2400" b="1" i="1" dirty="0" smtClean="0">
                <a:solidFill>
                  <a:srgbClr val="C3D69B"/>
                </a:solidFill>
              </a:rPr>
              <a:t>soil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that might be(come): </a:t>
            </a:r>
            <a:r>
              <a:rPr lang="en-US" sz="2400" b="1" i="1" dirty="0" smtClean="0">
                <a:solidFill>
                  <a:srgbClr val="C3D69B"/>
                </a:solidFill>
              </a:rPr>
              <a:t>hard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vv.4,19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i="1" dirty="0" smtClean="0">
                <a:solidFill>
                  <a:srgbClr val="C3D69B"/>
                </a:solidFill>
              </a:rPr>
              <a:t>shallow</a:t>
            </a:r>
            <a:r>
              <a:rPr lang="en-US" sz="2400" b="1" i="1" dirty="0" smtClean="0">
                <a:solidFill>
                  <a:srgbClr val="FFFFFF"/>
                </a:solidFill>
              </a:rPr>
              <a:t>, 	    </a:t>
            </a:r>
            <a:r>
              <a:rPr lang="en-US" sz="2400" b="1" u="sng" dirty="0" smtClean="0">
                <a:solidFill>
                  <a:srgbClr val="9BBB59"/>
                </a:solidFill>
              </a:rPr>
              <a:t>vv.5,20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i="1" dirty="0" smtClean="0">
                <a:solidFill>
                  <a:srgbClr val="C3D69B"/>
                </a:solidFill>
              </a:rPr>
              <a:t>conflicted/distracted</a:t>
            </a:r>
            <a:r>
              <a:rPr lang="en-US" sz="2400" b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vv.7,22</a:t>
            </a:r>
            <a:r>
              <a:rPr lang="en-US" sz="2400" b="1" dirty="0" smtClean="0">
                <a:solidFill>
                  <a:srgbClr val="FFFFFF"/>
                </a:solidFill>
              </a:rPr>
              <a:t>; or </a:t>
            </a:r>
            <a:r>
              <a:rPr lang="en-US" sz="2400" b="1" i="1" dirty="0" smtClean="0">
                <a:solidFill>
                  <a:srgbClr val="C3D69B"/>
                </a:solidFill>
              </a:rPr>
              <a:t>fertile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vv.8,23</a:t>
            </a:r>
            <a:r>
              <a:rPr lang="en-US" sz="2400" b="1" dirty="0" smtClean="0">
                <a:solidFill>
                  <a:srgbClr val="FFFFFF"/>
                </a:solidFill>
              </a:rPr>
              <a:t>.  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Jesus was </a:t>
            </a:r>
            <a:r>
              <a:rPr lang="en-US" sz="2400" b="1" i="1" dirty="0" smtClean="0">
                <a:solidFill>
                  <a:srgbClr val="C3D69B"/>
                </a:solidFill>
              </a:rPr>
              <a:t>“the sower,” </a:t>
            </a:r>
            <a:r>
              <a:rPr lang="en-US" sz="2400" b="1" u="sng" dirty="0" smtClean="0">
                <a:solidFill>
                  <a:schemeClr val="accent3"/>
                </a:solidFill>
              </a:rPr>
              <a:t>cf. Matt.9:10-13</a:t>
            </a:r>
            <a:r>
              <a:rPr lang="en-US" sz="2400" b="1" dirty="0" smtClean="0">
                <a:solidFill>
                  <a:srgbClr val="FFFFFF"/>
                </a:solidFill>
              </a:rPr>
              <a:t>.  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We become </a:t>
            </a:r>
            <a:r>
              <a:rPr lang="en-US" sz="2400" b="1" i="1" dirty="0" smtClean="0">
                <a:solidFill>
                  <a:srgbClr val="C3D69B"/>
                </a:solidFill>
              </a:rPr>
              <a:t>His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when we </a:t>
            </a:r>
            <a:r>
              <a:rPr lang="en-US" sz="2400" b="1" dirty="0" smtClean="0">
                <a:solidFill>
                  <a:srgbClr val="C3D69B"/>
                </a:solidFill>
              </a:rPr>
              <a:t>become </a:t>
            </a:r>
            <a:r>
              <a:rPr lang="en-US" sz="2400" b="1" i="1" dirty="0" smtClean="0">
                <a:solidFill>
                  <a:srgbClr val="C3D69B"/>
                </a:solidFill>
              </a:rPr>
              <a:t>like Him </a:t>
            </a:r>
            <a:r>
              <a:rPr lang="en-US" sz="2400" b="1" dirty="0" smtClean="0">
                <a:solidFill>
                  <a:srgbClr val="FFFFFF"/>
                </a:solidFill>
              </a:rPr>
              <a:t>by </a:t>
            </a:r>
            <a:r>
              <a:rPr lang="en-US" sz="2400" b="1" i="1" dirty="0" smtClean="0">
                <a:solidFill>
                  <a:srgbClr val="C3D69B"/>
                </a:solidFill>
              </a:rPr>
              <a:t>sowing seed </a:t>
            </a:r>
            <a:r>
              <a:rPr lang="en-US" sz="2400" b="1" dirty="0" smtClean="0">
                <a:solidFill>
                  <a:srgbClr val="FFFFFF"/>
                </a:solidFill>
              </a:rPr>
              <a:t>(His </a:t>
            </a:r>
            <a:r>
              <a:rPr lang="en-US" sz="2400" b="1" i="1" dirty="0" smtClean="0">
                <a:solidFill>
                  <a:srgbClr val="FFFFFF"/>
                </a:solidFill>
              </a:rPr>
              <a:t>word, </a:t>
            </a:r>
            <a:r>
              <a:rPr lang="en-US" sz="2400" b="1" u="sng" dirty="0" smtClean="0">
                <a:solidFill>
                  <a:srgbClr val="9BBB59"/>
                </a:solidFill>
              </a:rPr>
              <a:t>Luke 8:11</a:t>
            </a:r>
            <a:r>
              <a:rPr lang="en-US" sz="2400" b="1" dirty="0" smtClean="0">
                <a:solidFill>
                  <a:srgbClr val="FFFFFF"/>
                </a:solidFill>
              </a:rPr>
              <a:t>) </a:t>
            </a:r>
            <a:r>
              <a:rPr lang="en-US" sz="2400" b="1" i="1" dirty="0" smtClean="0">
                <a:solidFill>
                  <a:srgbClr val="C3D69B"/>
                </a:solidFill>
              </a:rPr>
              <a:t>EVERYWHERE</a:t>
            </a:r>
            <a:r>
              <a:rPr lang="en-US" sz="2400" b="1" i="1" dirty="0" smtClean="0">
                <a:solidFill>
                  <a:srgbClr val="FFFFFF"/>
                </a:solidFill>
              </a:rPr>
              <a:t>...</a:t>
            </a:r>
            <a:r>
              <a:rPr lang="en-US" sz="2400" b="1" dirty="0" smtClean="0">
                <a:solidFill>
                  <a:srgbClr val="FFFFFF"/>
                </a:solidFill>
              </a:rPr>
              <a:t> or, on </a:t>
            </a:r>
            <a:r>
              <a:rPr lang="en-US" sz="2400" b="1" i="1" dirty="0" smtClean="0">
                <a:solidFill>
                  <a:srgbClr val="C3D69B"/>
                </a:solidFill>
              </a:rPr>
              <a:t>EVERYONE</a:t>
            </a:r>
            <a:r>
              <a:rPr lang="en-US" sz="2400" b="1" i="1" dirty="0" smtClean="0">
                <a:solidFill>
                  <a:srgbClr val="FFFFFF"/>
                </a:solidFill>
              </a:rPr>
              <a:t>!  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Each individual then determines whether they are </a:t>
            </a:r>
            <a:r>
              <a:rPr lang="en-US" sz="2400" b="1" i="1" dirty="0" smtClean="0">
                <a:solidFill>
                  <a:srgbClr val="C3D69B"/>
                </a:solidFill>
              </a:rPr>
              <a:t>hard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</a:rPr>
              <a:t>shallow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</a:rPr>
              <a:t>conflicted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or </a:t>
            </a:r>
            <a:r>
              <a:rPr lang="en-US" sz="2400" b="1" i="1" dirty="0" smtClean="0">
                <a:solidFill>
                  <a:srgbClr val="C3D69B"/>
                </a:solidFill>
              </a:rPr>
              <a:t>fertile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by their </a:t>
            </a:r>
            <a:r>
              <a:rPr lang="en-US" sz="2400" b="1" dirty="0" smtClean="0">
                <a:solidFill>
                  <a:srgbClr val="C3D69B"/>
                </a:solidFill>
              </a:rPr>
              <a:t>response</a:t>
            </a:r>
            <a:r>
              <a:rPr lang="en-US" sz="2400" b="1" dirty="0" smtClean="0">
                <a:solidFill>
                  <a:srgbClr val="FFFFFF"/>
                </a:solidFill>
              </a:rPr>
              <a:t> to </a:t>
            </a:r>
            <a:r>
              <a:rPr lang="en-US" sz="2400" b="1" i="1" dirty="0" smtClean="0">
                <a:solidFill>
                  <a:srgbClr val="C3D69B"/>
                </a:solidFill>
              </a:rPr>
              <a:t>the</a:t>
            </a:r>
            <a:r>
              <a:rPr lang="en-US" sz="2400" b="1" dirty="0" smtClean="0">
                <a:solidFill>
                  <a:srgbClr val="C3D69B"/>
                </a:solidFill>
              </a:rPr>
              <a:t> </a:t>
            </a:r>
            <a:r>
              <a:rPr lang="en-US" sz="2400" b="1" i="1" dirty="0" smtClean="0">
                <a:solidFill>
                  <a:srgbClr val="C3D69B"/>
                </a:solidFill>
              </a:rPr>
              <a:t>seed</a:t>
            </a:r>
            <a:r>
              <a:rPr lang="en-US" sz="2400" b="1" i="1" dirty="0" smtClean="0">
                <a:solidFill>
                  <a:srgbClr val="FFFFFF"/>
                </a:solidFill>
              </a:rPr>
              <a:t>.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We won’t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produce 100</a:t>
            </a:r>
            <a:r>
              <a:rPr lang="en-US" sz="2400" b="1" i="1" dirty="0" smtClean="0">
                <a:solidFill>
                  <a:schemeClr val="bg1"/>
                </a:solidFill>
              </a:rPr>
              <a:t>, </a:t>
            </a:r>
            <a:r>
              <a:rPr lang="en-US" sz="2400" b="1" i="1" dirty="0" smtClean="0">
                <a:solidFill>
                  <a:srgbClr val="C3D69B"/>
                </a:solidFill>
              </a:rPr>
              <a:t>60</a:t>
            </a:r>
            <a:r>
              <a:rPr lang="en-US" sz="2400" b="1" i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</a:rPr>
              <a:t>or </a:t>
            </a:r>
            <a:r>
              <a:rPr lang="en-US" sz="2400" b="1" i="1" dirty="0" smtClean="0">
                <a:solidFill>
                  <a:srgbClr val="C3D69B"/>
                </a:solidFill>
              </a:rPr>
              <a:t>30-fold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unless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smtClean="0">
                <a:solidFill>
                  <a:schemeClr val="bg1"/>
                </a:solidFill>
              </a:rPr>
              <a:t>we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i="1" dirty="0" smtClean="0">
                <a:solidFill>
                  <a:srgbClr val="C3D69B"/>
                </a:solidFill>
              </a:rPr>
              <a:t>sow the seed</a:t>
            </a:r>
            <a:r>
              <a:rPr lang="en-US" sz="2400" b="1" i="1" dirty="0" smtClean="0">
                <a:solidFill>
                  <a:schemeClr val="bg1"/>
                </a:solidFill>
              </a:rPr>
              <a:t>!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1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497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Grow?</a:t>
            </a:r>
            <a:endParaRPr lang="en-US" b="1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59" y="826289"/>
            <a:ext cx="8701117" cy="5784016"/>
          </a:xfrm>
          <a:solidFill>
            <a:srgbClr val="412401">
              <a:alpha val="69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Now consider Jesus’ </a:t>
            </a:r>
            <a:r>
              <a:rPr lang="en-US" sz="2800" b="1" i="1" dirty="0" smtClean="0">
                <a:solidFill>
                  <a:srgbClr val="FFFFFF"/>
                </a:solidFill>
              </a:rPr>
              <a:t>parable </a:t>
            </a:r>
            <a:r>
              <a:rPr lang="en-US" sz="2800" b="1" dirty="0" smtClean="0">
                <a:solidFill>
                  <a:srgbClr val="FFFFFF"/>
                </a:solidFill>
              </a:rPr>
              <a:t>in </a:t>
            </a:r>
            <a:r>
              <a:rPr lang="en-US" sz="2800" b="1" u="sng" dirty="0" smtClean="0">
                <a:solidFill>
                  <a:schemeClr val="accent3"/>
                </a:solidFill>
              </a:rPr>
              <a:t>Matt.25:14-30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The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here is </a:t>
            </a:r>
            <a:r>
              <a:rPr lang="en-US" sz="2400" b="1" i="1" dirty="0" smtClean="0">
                <a:solidFill>
                  <a:srgbClr val="C3D69B"/>
                </a:solidFill>
              </a:rPr>
              <a:t>Jesus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v.14a</a:t>
            </a:r>
            <a:r>
              <a:rPr lang="en-US" sz="2400" b="1" dirty="0" smtClean="0">
                <a:solidFill>
                  <a:srgbClr val="FFFFFF"/>
                </a:solidFill>
              </a:rPr>
              <a:t>; He went on a </a:t>
            </a:r>
            <a:r>
              <a:rPr lang="en-US" sz="2400" b="1" i="1" dirty="0" smtClean="0">
                <a:solidFill>
                  <a:srgbClr val="C3D69B"/>
                </a:solidFill>
              </a:rPr>
              <a:t>journey </a:t>
            </a:r>
            <a:r>
              <a:rPr lang="en-US" sz="2400" b="1" dirty="0" smtClean="0">
                <a:solidFill>
                  <a:srgbClr val="C3D69B"/>
                </a:solidFill>
              </a:rPr>
              <a:t>(to heaven) </a:t>
            </a:r>
            <a:r>
              <a:rPr lang="en-US" sz="2400" b="1" dirty="0" smtClean="0">
                <a:solidFill>
                  <a:srgbClr val="FFFFFF"/>
                </a:solidFill>
              </a:rPr>
              <a:t>for a while, </a:t>
            </a:r>
            <a:r>
              <a:rPr lang="en-US" sz="2400" b="1" u="sng" dirty="0" smtClean="0">
                <a:solidFill>
                  <a:srgbClr val="9BBB59"/>
                </a:solidFill>
              </a:rPr>
              <a:t>v.14b</a:t>
            </a:r>
            <a:r>
              <a:rPr lang="en-US" sz="2400" b="1" dirty="0" smtClean="0">
                <a:solidFill>
                  <a:srgbClr val="FFFFFF"/>
                </a:solidFill>
              </a:rPr>
              <a:t>; and would/will </a:t>
            </a:r>
            <a:r>
              <a:rPr lang="en-US" sz="2400" b="1" i="1" dirty="0" smtClean="0">
                <a:solidFill>
                  <a:srgbClr val="C3D69B"/>
                </a:solidFill>
              </a:rPr>
              <a:t>return </a:t>
            </a:r>
            <a:r>
              <a:rPr lang="en-US" sz="2400" b="1" dirty="0" smtClean="0">
                <a:solidFill>
                  <a:srgbClr val="C3D69B"/>
                </a:solidFill>
              </a:rPr>
              <a:t>to </a:t>
            </a:r>
            <a:r>
              <a:rPr lang="en-US" sz="2400" b="1" i="1" dirty="0" smtClean="0">
                <a:solidFill>
                  <a:srgbClr val="C3D69B"/>
                </a:solidFill>
              </a:rPr>
              <a:t>settle accounts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v.19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But, He </a:t>
            </a:r>
            <a:r>
              <a:rPr lang="en-US" sz="2400" b="1" i="1" dirty="0" smtClean="0">
                <a:solidFill>
                  <a:srgbClr val="C3D69B"/>
                </a:solidFill>
              </a:rPr>
              <a:t>“entrusted his possessions” </a:t>
            </a:r>
            <a:r>
              <a:rPr lang="en-US" sz="2400" b="1" dirty="0" smtClean="0">
                <a:solidFill>
                  <a:srgbClr val="FFFFFF"/>
                </a:solidFill>
              </a:rPr>
              <a:t>to His </a:t>
            </a:r>
            <a:r>
              <a:rPr lang="en-US" sz="2400" b="1" i="1" dirty="0" smtClean="0">
                <a:solidFill>
                  <a:srgbClr val="C3D69B"/>
                </a:solidFill>
              </a:rPr>
              <a:t>servants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v.14c</a:t>
            </a:r>
            <a:r>
              <a:rPr lang="en-US" sz="2400" b="1" dirty="0" smtClean="0">
                <a:solidFill>
                  <a:srgbClr val="FFFFFF"/>
                </a:solidFill>
              </a:rPr>
              <a:t>!  His </a:t>
            </a:r>
            <a:r>
              <a:rPr lang="en-US" sz="2400" b="1" i="1" dirty="0" smtClean="0">
                <a:solidFill>
                  <a:srgbClr val="FFFFFF"/>
                </a:solidFill>
              </a:rPr>
              <a:t>servants </a:t>
            </a:r>
            <a:r>
              <a:rPr lang="en-US" sz="2400" b="1" dirty="0" smtClean="0">
                <a:solidFill>
                  <a:srgbClr val="FFFFFF"/>
                </a:solidFill>
              </a:rPr>
              <a:t>were initially </a:t>
            </a:r>
            <a:r>
              <a:rPr lang="en-US" sz="2400" b="1" dirty="0" smtClean="0">
                <a:solidFill>
                  <a:srgbClr val="C3D69B"/>
                </a:solidFill>
              </a:rPr>
              <a:t>His </a:t>
            </a:r>
            <a:r>
              <a:rPr lang="en-US" sz="2400" b="1" i="1" dirty="0" smtClean="0">
                <a:solidFill>
                  <a:srgbClr val="C3D69B"/>
                </a:solidFill>
              </a:rPr>
              <a:t>apostles</a:t>
            </a:r>
            <a:r>
              <a:rPr lang="en-US" sz="2400" b="1" i="1" dirty="0" smtClean="0">
                <a:solidFill>
                  <a:srgbClr val="FFFFFF"/>
                </a:solidFill>
              </a:rPr>
              <a:t>- </a:t>
            </a:r>
            <a:r>
              <a:rPr lang="en-US" sz="2400" b="1" dirty="0" smtClean="0">
                <a:solidFill>
                  <a:srgbClr val="FFFFFF"/>
                </a:solidFill>
              </a:rPr>
              <a:t>who are they </a:t>
            </a:r>
            <a:r>
              <a:rPr lang="en-US" sz="2400" b="1" i="1" dirty="0" smtClean="0">
                <a:solidFill>
                  <a:srgbClr val="C3D69B"/>
                </a:solidFill>
              </a:rPr>
              <a:t>now???</a:t>
            </a:r>
            <a:endParaRPr lang="en-US" sz="2400" b="1" dirty="0" smtClean="0">
              <a:solidFill>
                <a:srgbClr val="C3D69B"/>
              </a:solidFill>
            </a:endParaRP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Additionally, what were/are </a:t>
            </a:r>
            <a:r>
              <a:rPr lang="en-US" sz="2400" b="1" i="1" dirty="0" smtClean="0">
                <a:solidFill>
                  <a:srgbClr val="C3D69B"/>
                </a:solidFill>
              </a:rPr>
              <a:t>“his possessions” </a:t>
            </a:r>
            <a:r>
              <a:rPr lang="en-US" sz="2400" b="1" dirty="0" smtClean="0">
                <a:solidFill>
                  <a:srgbClr val="FFFFFF"/>
                </a:solidFill>
              </a:rPr>
              <a:t>if not His </a:t>
            </a:r>
            <a:r>
              <a:rPr lang="en-US" sz="2400" b="1" i="1" dirty="0" smtClean="0">
                <a:solidFill>
                  <a:srgbClr val="C3D69B"/>
                </a:solidFill>
              </a:rPr>
              <a:t>kingdom*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and its </a:t>
            </a:r>
            <a:r>
              <a:rPr lang="en-US" sz="2400" b="1" i="1" dirty="0" smtClean="0">
                <a:solidFill>
                  <a:srgbClr val="C3D69B"/>
                </a:solidFill>
              </a:rPr>
              <a:t>welfare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C3D69B"/>
                </a:solidFill>
              </a:rPr>
              <a:t>growth</a:t>
            </a:r>
            <a:r>
              <a:rPr lang="en-US" sz="2400" b="1" i="1" dirty="0" smtClean="0">
                <a:solidFill>
                  <a:srgbClr val="FFFFFF"/>
                </a:solidFill>
              </a:rPr>
              <a:t>? </a:t>
            </a:r>
            <a:r>
              <a:rPr lang="en-US" sz="2400" b="1" u="sng" dirty="0" smtClean="0">
                <a:solidFill>
                  <a:srgbClr val="9BBB59"/>
                </a:solidFill>
              </a:rPr>
              <a:t>Matt.16:18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9BBB59"/>
                </a:solidFill>
              </a:rPr>
              <a:t>6:33</a:t>
            </a:r>
            <a:endParaRPr lang="en-US" sz="2400" b="1" dirty="0" smtClean="0">
              <a:solidFill>
                <a:srgbClr val="9BBB59"/>
              </a:solidFill>
            </a:endParaRP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The </a:t>
            </a:r>
            <a:r>
              <a:rPr lang="en-US" sz="2400" b="1" i="1" dirty="0" smtClean="0">
                <a:solidFill>
                  <a:srgbClr val="C3D69B"/>
                </a:solidFill>
              </a:rPr>
              <a:t>“talent” </a:t>
            </a:r>
            <a:r>
              <a:rPr lang="en-US" sz="2400" b="1" i="1" dirty="0" smtClean="0">
                <a:solidFill>
                  <a:srgbClr val="FFFFFF"/>
                </a:solidFill>
              </a:rPr>
              <a:t>(</a:t>
            </a:r>
            <a:r>
              <a:rPr lang="en-US" sz="2400" b="1" i="1" dirty="0" err="1" smtClean="0">
                <a:solidFill>
                  <a:srgbClr val="FFFFFF"/>
                </a:solidFill>
              </a:rPr>
              <a:t>talaton</a:t>
            </a:r>
            <a:r>
              <a:rPr lang="en-US" sz="2400" b="1" i="1" dirty="0" smtClean="0">
                <a:solidFill>
                  <a:srgbClr val="FFFFFF"/>
                </a:solidFill>
              </a:rPr>
              <a:t>) </a:t>
            </a:r>
            <a:r>
              <a:rPr lang="en-US" sz="2400" b="1" dirty="0" smtClean="0">
                <a:solidFill>
                  <a:srgbClr val="FFFFFF"/>
                </a:solidFill>
              </a:rPr>
              <a:t>referenced (</a:t>
            </a:r>
            <a:r>
              <a:rPr lang="en-US" sz="2400" b="1" u="sng" dirty="0" smtClean="0">
                <a:solidFill>
                  <a:srgbClr val="9BBB59"/>
                </a:solidFill>
              </a:rPr>
              <a:t>v.15</a:t>
            </a:r>
            <a:r>
              <a:rPr lang="en-US" sz="2400" b="1" dirty="0" smtClean="0">
                <a:solidFill>
                  <a:srgbClr val="FFFFFF"/>
                </a:solidFill>
              </a:rPr>
              <a:t>) a </a:t>
            </a:r>
            <a:r>
              <a:rPr lang="en-US" sz="2400" b="1" i="1" dirty="0" smtClean="0">
                <a:solidFill>
                  <a:srgbClr val="C3D69B"/>
                </a:solidFill>
              </a:rPr>
              <a:t>weight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or </a:t>
            </a:r>
            <a:r>
              <a:rPr lang="en-US" sz="2400" b="1" i="1" dirty="0" smtClean="0">
                <a:solidFill>
                  <a:srgbClr val="C3D69B"/>
                </a:solidFill>
              </a:rPr>
              <a:t>measured amount of precious material</a:t>
            </a:r>
            <a:r>
              <a:rPr lang="en-US" sz="2400" b="1" i="1" dirty="0" smtClean="0">
                <a:solidFill>
                  <a:srgbClr val="FFFFFF"/>
                </a:solidFill>
              </a:rPr>
              <a:t>- </a:t>
            </a:r>
            <a:r>
              <a:rPr lang="en-US" sz="2400" b="1" dirty="0" smtClean="0">
                <a:solidFill>
                  <a:srgbClr val="FFFFFF"/>
                </a:solidFill>
              </a:rPr>
              <a:t>usually either </a:t>
            </a:r>
            <a:r>
              <a:rPr lang="en-US" sz="2400" b="1" i="1" dirty="0" smtClean="0">
                <a:solidFill>
                  <a:srgbClr val="C3D69B"/>
                </a:solidFill>
              </a:rPr>
              <a:t>silver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or </a:t>
            </a:r>
            <a:r>
              <a:rPr lang="en-US" sz="2400" b="1" i="1" dirty="0" smtClean="0">
                <a:solidFill>
                  <a:srgbClr val="C3D69B"/>
                </a:solidFill>
              </a:rPr>
              <a:t>gold</a:t>
            </a:r>
            <a:r>
              <a:rPr lang="en-US" sz="2400" b="1" i="1" dirty="0" smtClean="0">
                <a:solidFill>
                  <a:srgbClr val="FFFFFF"/>
                </a:solidFill>
              </a:rPr>
              <a:t>.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Each </a:t>
            </a:r>
            <a:r>
              <a:rPr lang="en-US" sz="2400" b="1" i="1" dirty="0" smtClean="0">
                <a:solidFill>
                  <a:srgbClr val="FFFFFF"/>
                </a:solidFill>
              </a:rPr>
              <a:t>servant </a:t>
            </a:r>
            <a:r>
              <a:rPr lang="en-US" sz="2400" b="1" dirty="0" smtClean="0">
                <a:solidFill>
                  <a:srgbClr val="FFFFFF"/>
                </a:solidFill>
              </a:rPr>
              <a:t>was given an </a:t>
            </a:r>
            <a:r>
              <a:rPr lang="en-US" sz="2400" b="1" i="1" dirty="0" smtClean="0">
                <a:solidFill>
                  <a:srgbClr val="FFFFFF"/>
                </a:solidFill>
              </a:rPr>
              <a:t>amount </a:t>
            </a:r>
            <a:r>
              <a:rPr lang="en-US" sz="2400" b="1" i="1" dirty="0" smtClean="0">
                <a:solidFill>
                  <a:srgbClr val="C3D69B"/>
                </a:solidFill>
              </a:rPr>
              <a:t>“according to his own ability,”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u="sng" dirty="0" smtClean="0">
                <a:solidFill>
                  <a:srgbClr val="9BBB59"/>
                </a:solidFill>
              </a:rPr>
              <a:t>v.15b</a:t>
            </a:r>
            <a:r>
              <a:rPr lang="en-US" sz="2400" b="1" dirty="0" smtClean="0">
                <a:solidFill>
                  <a:srgbClr val="FFFFFF"/>
                </a:solidFill>
              </a:rPr>
              <a:t>; and </a:t>
            </a:r>
            <a:r>
              <a:rPr lang="en-US" sz="2400" b="1" i="1" dirty="0" smtClean="0">
                <a:solidFill>
                  <a:srgbClr val="C3D69B"/>
                </a:solidFill>
              </a:rPr>
              <a:t>each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was </a:t>
            </a:r>
            <a:r>
              <a:rPr lang="en-US" sz="2400" b="1" i="1" dirty="0" smtClean="0">
                <a:solidFill>
                  <a:srgbClr val="C3D69B"/>
                </a:solidFill>
              </a:rPr>
              <a:t>responsible </a:t>
            </a:r>
            <a:r>
              <a:rPr lang="en-US" sz="2400" b="1" dirty="0" smtClean="0">
                <a:solidFill>
                  <a:srgbClr val="C3D69B"/>
                </a:solidFill>
              </a:rPr>
              <a:t>for </a:t>
            </a:r>
            <a:r>
              <a:rPr lang="en-US" sz="2400" b="1" i="1" dirty="0" smtClean="0">
                <a:solidFill>
                  <a:srgbClr val="C3D69B"/>
                </a:solidFill>
              </a:rPr>
              <a:t>increase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u="sng" dirty="0" smtClean="0">
                <a:solidFill>
                  <a:srgbClr val="9BBB59"/>
                </a:solidFill>
              </a:rPr>
              <a:t>vv.20-27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Now, here’s the BIG question: </a:t>
            </a:r>
            <a:r>
              <a:rPr lang="en-US" sz="2400" b="1" dirty="0" smtClean="0">
                <a:solidFill>
                  <a:srgbClr val="C3D69B"/>
                </a:solidFill>
              </a:rPr>
              <a:t>“What’s the #1 answer given as why we don’t work at personal evangelism?”</a:t>
            </a:r>
          </a:p>
          <a:p>
            <a:pPr marL="45720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“I was </a:t>
            </a:r>
            <a:r>
              <a:rPr lang="en-US" sz="2400" b="1" i="1" dirty="0" smtClean="0">
                <a:solidFill>
                  <a:srgbClr val="C3D69B"/>
                </a:solidFill>
              </a:rPr>
              <a:t>afraid</a:t>
            </a:r>
            <a:r>
              <a:rPr lang="mr-IN" sz="2400" b="1" i="1" dirty="0" smtClean="0">
                <a:solidFill>
                  <a:srgbClr val="FFFFFF"/>
                </a:solidFill>
              </a:rPr>
              <a:t>…</a:t>
            </a:r>
            <a:r>
              <a:rPr lang="en-US" sz="2400" b="1" i="1" dirty="0" smtClean="0">
                <a:solidFill>
                  <a:srgbClr val="FFFFFF"/>
                </a:solidFill>
              </a:rPr>
              <a:t>” </a:t>
            </a:r>
            <a:r>
              <a:rPr lang="en-US" sz="2400" b="1" u="sng" dirty="0" smtClean="0">
                <a:solidFill>
                  <a:schemeClr val="accent3"/>
                </a:solidFill>
              </a:rPr>
              <a:t>vv.25,28-30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chemeClr val="accent3"/>
                </a:solidFill>
              </a:rPr>
              <a:t>cf. Mark 4:40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u="sng" dirty="0" smtClean="0">
                <a:solidFill>
                  <a:srgbClr val="9BBB59"/>
                </a:solidFill>
              </a:rPr>
              <a:t>Rev.21:8</a:t>
            </a:r>
            <a:r>
              <a:rPr lang="en-US" sz="2400" b="1" dirty="0" smtClean="0">
                <a:solidFill>
                  <a:srgbClr val="FF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933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497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Makes a Church Grow?</a:t>
            </a:r>
            <a:endParaRPr lang="en-US" b="1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59" y="826289"/>
            <a:ext cx="8701117" cy="5784016"/>
          </a:xfrm>
          <a:solidFill>
            <a:srgbClr val="412401">
              <a:alpha val="69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Conclusions: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en-US" sz="2600" b="1" dirty="0" smtClean="0">
                <a:solidFill>
                  <a:srgbClr val="FFFFFF"/>
                </a:solidFill>
              </a:rPr>
              <a:t>Jesus expects us to </a:t>
            </a:r>
            <a:r>
              <a:rPr lang="en-US" sz="2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sow seed </a:t>
            </a:r>
            <a:r>
              <a:rPr lang="en-US" sz="2600" b="1" dirty="0" smtClean="0">
                <a:solidFill>
                  <a:srgbClr val="FFFFFF"/>
                </a:solidFill>
              </a:rPr>
              <a:t>to produce a </a:t>
            </a:r>
            <a:r>
              <a:rPr lang="en-US" sz="2600" b="1" i="1" dirty="0" smtClean="0">
                <a:solidFill>
                  <a:srgbClr val="C3D69B"/>
                </a:solidFill>
              </a:rPr>
              <a:t>multiplied harvest</a:t>
            </a:r>
            <a:r>
              <a:rPr lang="en-US" sz="2600" b="1" i="1" dirty="0" smtClean="0">
                <a:solidFill>
                  <a:srgbClr val="FFFFFF"/>
                </a:solidFill>
              </a:rPr>
              <a:t>.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en-US" sz="2600" b="1" dirty="0" smtClean="0">
                <a:solidFill>
                  <a:srgbClr val="FFFFFF"/>
                </a:solidFill>
              </a:rPr>
              <a:t>There is 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i="1" dirty="0" smtClean="0">
                <a:solidFill>
                  <a:srgbClr val="C3D69B"/>
                </a:solidFill>
              </a:rPr>
              <a:t>increase/harvest </a:t>
            </a:r>
            <a:r>
              <a:rPr lang="en-US" sz="2600" b="1" dirty="0" smtClean="0">
                <a:solidFill>
                  <a:srgbClr val="FFFFFF"/>
                </a:solidFill>
              </a:rPr>
              <a:t>if we content ourselves with just </a:t>
            </a:r>
            <a:r>
              <a:rPr lang="en-US" sz="2600" b="1" i="1" dirty="0" smtClean="0">
                <a:solidFill>
                  <a:srgbClr val="C3D69B"/>
                </a:solidFill>
              </a:rPr>
              <a:t>consuming the seed ourselves</a:t>
            </a:r>
            <a:r>
              <a:rPr lang="en-US" sz="2600" b="1" dirty="0" smtClean="0">
                <a:solidFill>
                  <a:srgbClr val="FFFFFF"/>
                </a:solidFill>
              </a:rPr>
              <a:t>.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en-US" sz="2600" b="1" dirty="0" smtClean="0">
                <a:solidFill>
                  <a:srgbClr val="FFFFFF"/>
                </a:solidFill>
              </a:rPr>
              <a:t>We don’t have to (and shouldn’t!) become </a:t>
            </a:r>
            <a:r>
              <a:rPr lang="en-US" sz="2600" b="1" i="1" dirty="0" smtClean="0">
                <a:solidFill>
                  <a:srgbClr val="D99694"/>
                </a:solidFill>
              </a:rPr>
              <a:t>soil-testers</a:t>
            </a:r>
            <a:r>
              <a:rPr lang="en-US" sz="2600" b="1" i="1" dirty="0">
                <a:solidFill>
                  <a:srgbClr val="FFFFFF"/>
                </a:solidFill>
              </a:rPr>
              <a:t>,</a:t>
            </a:r>
            <a:r>
              <a:rPr lang="en-US" sz="2600" b="1" i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smtClean="0">
                <a:solidFill>
                  <a:srgbClr val="FFFFFF"/>
                </a:solidFill>
              </a:rPr>
              <a:t>just </a:t>
            </a:r>
            <a:r>
              <a:rPr lang="en-US" sz="2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seed-sowers</a:t>
            </a:r>
            <a:r>
              <a:rPr lang="en-US" sz="2600" b="1" i="1" dirty="0" smtClean="0">
                <a:solidFill>
                  <a:srgbClr val="FFFFFF"/>
                </a:solidFill>
              </a:rPr>
              <a:t>... </a:t>
            </a:r>
            <a:r>
              <a:rPr lang="en-US" sz="2600" b="1" dirty="0" smtClean="0">
                <a:solidFill>
                  <a:srgbClr val="C3D69B"/>
                </a:solidFill>
              </a:rPr>
              <a:t>everywhere</a:t>
            </a:r>
            <a:r>
              <a:rPr lang="en-US" sz="2600" b="1" dirty="0" smtClean="0">
                <a:solidFill>
                  <a:srgbClr val="FFFFFF"/>
                </a:solidFill>
              </a:rPr>
              <a:t> and to </a:t>
            </a:r>
            <a:r>
              <a:rPr lang="en-US" sz="2600" b="1" dirty="0" smtClean="0">
                <a:solidFill>
                  <a:srgbClr val="C3D69B"/>
                </a:solidFill>
              </a:rPr>
              <a:t>everyone</a:t>
            </a:r>
            <a:r>
              <a:rPr lang="en-US" sz="2600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en-US" sz="2600" b="1" dirty="0" smtClean="0">
                <a:solidFill>
                  <a:srgbClr val="FFFFFF"/>
                </a:solidFill>
              </a:rPr>
              <a:t>He gives us </a:t>
            </a:r>
            <a:r>
              <a:rPr lang="en-US" sz="2600" b="1" i="1" dirty="0" smtClean="0">
                <a:solidFill>
                  <a:srgbClr val="C3D69B"/>
                </a:solidFill>
              </a:rPr>
              <a:t>opportunities</a:t>
            </a:r>
            <a:r>
              <a:rPr lang="en-US" sz="2600" b="1" i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smtClean="0">
                <a:solidFill>
                  <a:srgbClr val="FFFFFF"/>
                </a:solidFill>
              </a:rPr>
              <a:t>according to our </a:t>
            </a:r>
            <a:r>
              <a:rPr lang="en-US" sz="2600" b="1" i="1" dirty="0" smtClean="0">
                <a:solidFill>
                  <a:srgbClr val="C3D69B"/>
                </a:solidFill>
              </a:rPr>
              <a:t>abilities</a:t>
            </a:r>
            <a:r>
              <a:rPr lang="en-US" sz="2600" b="1" i="1" dirty="0" smtClean="0">
                <a:solidFill>
                  <a:srgbClr val="FFFFFF"/>
                </a:solidFill>
              </a:rPr>
              <a:t>...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en-US" sz="2600" b="1" dirty="0" smtClean="0">
                <a:solidFill>
                  <a:srgbClr val="FFFFFF"/>
                </a:solidFill>
              </a:rPr>
              <a:t>But there are 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“zero-talent” </a:t>
            </a:r>
            <a:r>
              <a:rPr lang="en-US" sz="2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servants</a:t>
            </a:r>
            <a:r>
              <a:rPr lang="en-US" sz="2600" b="1" i="1" dirty="0" smtClean="0">
                <a:solidFill>
                  <a:srgbClr val="FFFFFF"/>
                </a:solidFill>
              </a:rPr>
              <a:t>!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en-US" sz="2600" b="1" dirty="0" smtClean="0">
                <a:solidFill>
                  <a:srgbClr val="FFFFFF"/>
                </a:solidFill>
              </a:rPr>
              <a:t>The </a:t>
            </a:r>
            <a:r>
              <a:rPr lang="en-US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fearful</a:t>
            </a:r>
            <a:r>
              <a:rPr lang="en-US" sz="2600" b="1" i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smtClean="0">
                <a:solidFill>
                  <a:srgbClr val="FFFFFF"/>
                </a:solidFill>
              </a:rPr>
              <a:t>was condemned, not because he didn’t “belong” to the Master, but because he was </a:t>
            </a:r>
            <a:r>
              <a:rPr lang="en-US" sz="2600" b="1" i="1" dirty="0" smtClean="0">
                <a:solidFill>
                  <a:srgbClr val="D99694"/>
                </a:solidFill>
              </a:rPr>
              <a:t>unproductive</a:t>
            </a:r>
            <a:r>
              <a:rPr lang="en-US" sz="2600" b="1" i="1" dirty="0" smtClean="0">
                <a:solidFill>
                  <a:srgbClr val="FFFFFF"/>
                </a:solidFill>
              </a:rPr>
              <a:t>. 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charset="2"/>
              <a:buChar char="Ø"/>
            </a:pPr>
            <a:r>
              <a:rPr lang="en-US" sz="2600" b="1" dirty="0" smtClean="0">
                <a:solidFill>
                  <a:srgbClr val="FFFFFF"/>
                </a:solidFill>
              </a:rPr>
              <a:t>Will you be </a:t>
            </a:r>
            <a:r>
              <a:rPr lang="en-US" sz="2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courageously productive</a:t>
            </a:r>
            <a:r>
              <a:rPr lang="en-US" sz="2600" b="1" i="1" dirty="0" smtClean="0">
                <a:solidFill>
                  <a:srgbClr val="FFFFFF"/>
                </a:solidFill>
              </a:rPr>
              <a:t>, </a:t>
            </a:r>
            <a:r>
              <a:rPr lang="en-US" sz="2600" b="1" dirty="0" smtClean="0">
                <a:solidFill>
                  <a:srgbClr val="FFFFFF"/>
                </a:solidFill>
              </a:rPr>
              <a:t>or </a:t>
            </a:r>
            <a:r>
              <a:rPr lang="en-US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cowardly unproductive</a:t>
            </a:r>
            <a:r>
              <a:rPr lang="en-US" sz="2600" b="1" i="1" dirty="0" smtClean="0">
                <a:solidFill>
                  <a:srgbClr val="FFFFFF"/>
                </a:solidFill>
              </a:rPr>
              <a:t>? </a:t>
            </a:r>
            <a:endParaRPr lang="en-US" sz="26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5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11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643</Words>
  <Application>Microsoft Macintosh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What Makes a Church Grow?</vt:lpstr>
      <vt:lpstr>What Makes a Church Grow?</vt:lpstr>
      <vt:lpstr>What Makes a Church Grow?</vt:lpstr>
      <vt:lpstr>What Makes a Church Grow?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15</cp:revision>
  <cp:lastPrinted>2023-02-24T16:21:54Z</cp:lastPrinted>
  <dcterms:created xsi:type="dcterms:W3CDTF">2023-02-24T14:19:49Z</dcterms:created>
  <dcterms:modified xsi:type="dcterms:W3CDTF">2023-02-24T16:38:43Z</dcterms:modified>
</cp:coreProperties>
</file>