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222"/>
    <a:srgbClr val="473D0E"/>
    <a:srgbClr val="F7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3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8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8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8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31BC-D8B4-8746-9B68-633340DDB4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1A6C-CE90-D84D-A0B7-056F2E2A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4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56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62"/>
            <a:ext cx="7772400" cy="917575"/>
          </a:xfrm>
          <a:solidFill>
            <a:schemeClr val="bg2">
              <a:lumMod val="90000"/>
              <a:alpha val="73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</a:t>
            </a:r>
            <a:r>
              <a:rPr lang="en-US" sz="40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Grow</a:t>
            </a:r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Part 6</a:t>
            </a:r>
            <a:endParaRPr lang="en-US" sz="40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313" y="1246187"/>
            <a:ext cx="8286749" cy="5484813"/>
          </a:xfrm>
          <a:solidFill>
            <a:srgbClr val="F7F7EC">
              <a:alpha val="69000"/>
            </a:srgbClr>
          </a:solidFill>
          <a:effectLst>
            <a:softEdge rad="76200"/>
          </a:effectLst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473D0E"/>
                </a:solidFill>
              </a:rPr>
              <a:t> One more </a:t>
            </a:r>
            <a:r>
              <a:rPr lang="en-US" b="1" i="1" dirty="0" smtClean="0">
                <a:solidFill>
                  <a:srgbClr val="415222"/>
                </a:solidFill>
              </a:rPr>
              <a:t>final </a:t>
            </a:r>
            <a:r>
              <a:rPr lang="en-US" b="1" dirty="0" smtClean="0">
                <a:solidFill>
                  <a:srgbClr val="415222"/>
                </a:solidFill>
              </a:rPr>
              <a:t>review </a:t>
            </a:r>
            <a:r>
              <a:rPr lang="en-US" b="1" dirty="0" smtClean="0">
                <a:solidFill>
                  <a:srgbClr val="473D0E"/>
                </a:solidFill>
              </a:rPr>
              <a:t>of what we’ve covered is this series...</a:t>
            </a:r>
          </a:p>
          <a:p>
            <a:pPr marL="457200" indent="-228600" algn="l">
              <a:buFont typeface="Arial"/>
              <a:buChar char="•"/>
            </a:pPr>
            <a:r>
              <a:rPr lang="en-US" b="1" i="1" dirty="0" smtClean="0">
                <a:solidFill>
                  <a:srgbClr val="473D0E"/>
                </a:solidFill>
              </a:rPr>
              <a:t>Growth </a:t>
            </a:r>
            <a:r>
              <a:rPr lang="en-US" b="1" dirty="0" smtClean="0">
                <a:solidFill>
                  <a:srgbClr val="473D0E"/>
                </a:solidFill>
              </a:rPr>
              <a:t>is </a:t>
            </a:r>
            <a:r>
              <a:rPr lang="en-US" b="1" dirty="0" smtClean="0">
                <a:solidFill>
                  <a:srgbClr val="415222"/>
                </a:solidFill>
              </a:rPr>
              <a:t>God’s </a:t>
            </a:r>
            <a:r>
              <a:rPr lang="en-US" b="1" i="1" dirty="0" smtClean="0">
                <a:solidFill>
                  <a:srgbClr val="415222"/>
                </a:solidFill>
              </a:rPr>
              <a:t>natural order </a:t>
            </a:r>
            <a:r>
              <a:rPr lang="en-US" b="1" dirty="0" smtClean="0">
                <a:solidFill>
                  <a:srgbClr val="473D0E"/>
                </a:solidFill>
              </a:rPr>
              <a:t>for everything </a:t>
            </a:r>
            <a:r>
              <a:rPr lang="en-US" b="1" i="1" dirty="0" smtClean="0">
                <a:solidFill>
                  <a:srgbClr val="415222"/>
                </a:solidFill>
              </a:rPr>
              <a:t>living</a:t>
            </a:r>
            <a:r>
              <a:rPr lang="en-US" b="1" i="1" dirty="0" smtClean="0">
                <a:solidFill>
                  <a:srgbClr val="473D0E"/>
                </a:solidFill>
              </a:rPr>
              <a:t>, </a:t>
            </a:r>
            <a:r>
              <a:rPr lang="en-US" b="1" dirty="0" smtClean="0">
                <a:solidFill>
                  <a:srgbClr val="473D0E"/>
                </a:solidFill>
              </a:rPr>
              <a:t>therefore the </a:t>
            </a:r>
            <a:r>
              <a:rPr lang="en-US" b="1" i="1" dirty="0" smtClean="0">
                <a:solidFill>
                  <a:srgbClr val="415222"/>
                </a:solidFill>
              </a:rPr>
              <a:t>spiritual life cycle </a:t>
            </a:r>
            <a:r>
              <a:rPr lang="en-US" b="1" dirty="0" smtClean="0">
                <a:solidFill>
                  <a:srgbClr val="473D0E"/>
                </a:solidFill>
              </a:rPr>
              <a:t>should mirror the </a:t>
            </a:r>
            <a:r>
              <a:rPr lang="en-US" b="1" i="1" dirty="0" smtClean="0">
                <a:solidFill>
                  <a:srgbClr val="415222"/>
                </a:solidFill>
              </a:rPr>
              <a:t>physical life cycle</a:t>
            </a:r>
            <a:r>
              <a:rPr lang="en-US" b="1" i="1" dirty="0" smtClean="0">
                <a:solidFill>
                  <a:srgbClr val="473D0E"/>
                </a:solidFill>
              </a:rPr>
              <a:t>. 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73D0E"/>
                </a:solidFill>
              </a:rPr>
              <a:t>A </a:t>
            </a:r>
            <a:r>
              <a:rPr lang="en-US" b="1" i="1" dirty="0" smtClean="0">
                <a:solidFill>
                  <a:srgbClr val="415222"/>
                </a:solidFill>
              </a:rPr>
              <a:t>congregation grows </a:t>
            </a:r>
            <a:r>
              <a:rPr lang="en-US" b="1" dirty="0" smtClean="0">
                <a:solidFill>
                  <a:srgbClr val="473D0E"/>
                </a:solidFill>
              </a:rPr>
              <a:t>when its </a:t>
            </a:r>
            <a:r>
              <a:rPr lang="en-US" b="1" i="1" dirty="0" smtClean="0">
                <a:solidFill>
                  <a:srgbClr val="415222"/>
                </a:solidFill>
              </a:rPr>
              <a:t>individual members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grow, mature, and reproduce </a:t>
            </a:r>
            <a:r>
              <a:rPr lang="en-US" b="1" i="1" dirty="0" smtClean="0">
                <a:solidFill>
                  <a:srgbClr val="415222"/>
                </a:solidFill>
              </a:rPr>
              <a:t>spiritually</a:t>
            </a:r>
            <a:r>
              <a:rPr lang="en-US" b="1" i="1" dirty="0" smtClean="0">
                <a:solidFill>
                  <a:srgbClr val="473D0E"/>
                </a:solidFill>
              </a:rPr>
              <a:t>. 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457200" indent="-228600" algn="l">
              <a:buFont typeface="Arial"/>
              <a:buChar char="•"/>
            </a:pPr>
            <a:r>
              <a:rPr lang="en-US" b="1" i="1" dirty="0" smtClean="0">
                <a:solidFill>
                  <a:srgbClr val="473D0E"/>
                </a:solidFill>
              </a:rPr>
              <a:t>Church growth </a:t>
            </a:r>
            <a:r>
              <a:rPr lang="en-US" b="1" dirty="0" smtClean="0">
                <a:solidFill>
                  <a:srgbClr val="473D0E"/>
                </a:solidFill>
              </a:rPr>
              <a:t>is an </a:t>
            </a:r>
            <a:r>
              <a:rPr lang="en-US" b="1" i="1" dirty="0" smtClean="0">
                <a:solidFill>
                  <a:srgbClr val="415222"/>
                </a:solidFill>
              </a:rPr>
              <a:t>inside </a:t>
            </a:r>
            <a:r>
              <a:rPr lang="mr-IN" b="1" i="1" dirty="0" smtClean="0">
                <a:solidFill>
                  <a:srgbClr val="415222"/>
                </a:solidFill>
              </a:rPr>
              <a:t>–</a:t>
            </a:r>
            <a:r>
              <a:rPr lang="en-US" b="1" i="1" dirty="0" smtClean="0">
                <a:solidFill>
                  <a:srgbClr val="415222"/>
                </a:solidFill>
              </a:rPr>
              <a:t> out </a:t>
            </a:r>
            <a:r>
              <a:rPr lang="en-US" b="1" dirty="0" smtClean="0">
                <a:solidFill>
                  <a:srgbClr val="415222"/>
                </a:solidFill>
              </a:rPr>
              <a:t>proposition</a:t>
            </a:r>
            <a:r>
              <a:rPr lang="en-US" b="1" dirty="0" smtClean="0">
                <a:solidFill>
                  <a:srgbClr val="473D0E"/>
                </a:solidFill>
              </a:rPr>
              <a:t>; it is neither produced nor sustained by adding </a:t>
            </a:r>
            <a:r>
              <a:rPr lang="en-US" b="1" i="1" dirty="0" smtClean="0">
                <a:solidFill>
                  <a:srgbClr val="473D0E"/>
                </a:solidFill>
              </a:rPr>
              <a:t>external ‘programs’ </a:t>
            </a:r>
            <a:r>
              <a:rPr lang="en-US" b="1" dirty="0" smtClean="0">
                <a:solidFill>
                  <a:srgbClr val="473D0E"/>
                </a:solidFill>
              </a:rPr>
              <a:t>to the proper </a:t>
            </a:r>
            <a:r>
              <a:rPr lang="en-US" b="1" i="1" dirty="0" smtClean="0">
                <a:solidFill>
                  <a:srgbClr val="473D0E"/>
                </a:solidFill>
              </a:rPr>
              <a:t>foundation </a:t>
            </a:r>
            <a:r>
              <a:rPr lang="en-US" b="1" dirty="0" smtClean="0">
                <a:solidFill>
                  <a:srgbClr val="473D0E"/>
                </a:solidFill>
              </a:rPr>
              <a:t>of Jesus and His gospel. </a:t>
            </a: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73D0E"/>
                </a:solidFill>
              </a:rPr>
              <a:t>From </a:t>
            </a:r>
            <a:r>
              <a:rPr lang="en-US" b="1" u="sng" dirty="0" smtClean="0">
                <a:solidFill>
                  <a:srgbClr val="800000"/>
                </a:solidFill>
              </a:rPr>
              <a:t>Acts 9:31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we noted in the importance of </a:t>
            </a:r>
            <a:r>
              <a:rPr lang="en-US" b="1" i="1" dirty="0" smtClean="0">
                <a:solidFill>
                  <a:srgbClr val="415222"/>
                </a:solidFill>
              </a:rPr>
              <a:t>Enjoying Peace, Being Built Up,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and </a:t>
            </a:r>
            <a:r>
              <a:rPr lang="en-US" b="1" i="1" dirty="0" smtClean="0">
                <a:solidFill>
                  <a:srgbClr val="415222"/>
                </a:solidFill>
              </a:rPr>
              <a:t>Going On </a:t>
            </a:r>
            <a:r>
              <a:rPr lang="en-US" b="1" dirty="0" smtClean="0">
                <a:solidFill>
                  <a:srgbClr val="473D0E"/>
                </a:solidFill>
              </a:rPr>
              <a:t>in the </a:t>
            </a:r>
            <a:r>
              <a:rPr lang="en-US" b="1" i="1" dirty="0" smtClean="0">
                <a:solidFill>
                  <a:srgbClr val="415222"/>
                </a:solidFill>
              </a:rPr>
              <a:t>Fear of the Lord </a:t>
            </a:r>
            <a:r>
              <a:rPr lang="en-US" b="1" dirty="0" smtClean="0">
                <a:solidFill>
                  <a:srgbClr val="473D0E"/>
                </a:solidFill>
              </a:rPr>
              <a:t>and </a:t>
            </a:r>
            <a:r>
              <a:rPr lang="en-US" b="1" i="1" dirty="0" smtClean="0">
                <a:solidFill>
                  <a:srgbClr val="415222"/>
                </a:solidFill>
              </a:rPr>
              <a:t>Comfort of the Holy Spirit</a:t>
            </a:r>
            <a:r>
              <a:rPr lang="en-US" b="1" i="1" dirty="0" smtClean="0">
                <a:solidFill>
                  <a:srgbClr val="473D0E"/>
                </a:solidFill>
              </a:rPr>
              <a:t>.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73D0E"/>
                </a:solidFill>
              </a:rPr>
              <a:t>We came to understand </a:t>
            </a:r>
            <a:r>
              <a:rPr lang="en-US" b="1" i="1" dirty="0" smtClean="0">
                <a:solidFill>
                  <a:srgbClr val="415222"/>
                </a:solidFill>
              </a:rPr>
              <a:t>growth </a:t>
            </a:r>
            <a:r>
              <a:rPr lang="en-US" b="1" dirty="0" smtClean="0">
                <a:solidFill>
                  <a:srgbClr val="415222"/>
                </a:solidFill>
              </a:rPr>
              <a:t>as a </a:t>
            </a:r>
            <a:r>
              <a:rPr lang="en-US" b="1" i="1" dirty="0" smtClean="0">
                <a:solidFill>
                  <a:srgbClr val="415222"/>
                </a:solidFill>
              </a:rPr>
              <a:t>necessity </a:t>
            </a:r>
            <a:r>
              <a:rPr lang="en-US" b="1" dirty="0" smtClean="0">
                <a:solidFill>
                  <a:srgbClr val="473D0E"/>
                </a:solidFill>
              </a:rPr>
              <a:t>from </a:t>
            </a:r>
            <a:r>
              <a:rPr lang="en-US" b="1" u="sng" dirty="0" smtClean="0">
                <a:solidFill>
                  <a:srgbClr val="800000"/>
                </a:solidFill>
              </a:rPr>
              <a:t>John 15:1-8</a:t>
            </a:r>
            <a:r>
              <a:rPr lang="en-US" b="1" dirty="0" smtClean="0">
                <a:solidFill>
                  <a:srgbClr val="473D0E"/>
                </a:solidFill>
              </a:rPr>
              <a:t>.  And then last week,</a:t>
            </a: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73D0E"/>
                </a:solidFill>
              </a:rPr>
              <a:t>Two </a:t>
            </a:r>
            <a:r>
              <a:rPr lang="en-US" b="1" dirty="0" smtClean="0">
                <a:solidFill>
                  <a:srgbClr val="415222"/>
                </a:solidFill>
              </a:rPr>
              <a:t>parables</a:t>
            </a:r>
            <a:r>
              <a:rPr lang="en-US" b="1" dirty="0" smtClean="0">
                <a:solidFill>
                  <a:srgbClr val="473D0E"/>
                </a:solidFill>
              </a:rPr>
              <a:t> were considered: 1) </a:t>
            </a:r>
            <a:r>
              <a:rPr lang="en-US" b="1" dirty="0" smtClean="0">
                <a:solidFill>
                  <a:srgbClr val="415222"/>
                </a:solidFill>
              </a:rPr>
              <a:t>the </a:t>
            </a:r>
            <a:r>
              <a:rPr lang="en-US" b="1" i="1" dirty="0" smtClean="0">
                <a:solidFill>
                  <a:srgbClr val="415222"/>
                </a:solidFill>
              </a:rPr>
              <a:t>Sower </a:t>
            </a:r>
            <a:r>
              <a:rPr lang="en-US" b="1" dirty="0" smtClean="0">
                <a:solidFill>
                  <a:srgbClr val="473D0E"/>
                </a:solidFill>
              </a:rPr>
              <a:t>from </a:t>
            </a:r>
            <a:r>
              <a:rPr lang="en-US" b="1" u="sng" dirty="0" smtClean="0">
                <a:solidFill>
                  <a:srgbClr val="800000"/>
                </a:solidFill>
              </a:rPr>
              <a:t>Matt.13</a:t>
            </a:r>
            <a:r>
              <a:rPr lang="en-US" b="1" dirty="0" smtClean="0">
                <a:solidFill>
                  <a:srgbClr val="473D0E"/>
                </a:solidFill>
              </a:rPr>
              <a:t>; and, 2) </a:t>
            </a:r>
            <a:r>
              <a:rPr lang="en-US" b="1" dirty="0" smtClean="0">
                <a:solidFill>
                  <a:srgbClr val="415222"/>
                </a:solidFill>
              </a:rPr>
              <a:t>the </a:t>
            </a:r>
            <a:r>
              <a:rPr lang="en-US" b="1" i="1" dirty="0" smtClean="0">
                <a:solidFill>
                  <a:srgbClr val="415222"/>
                </a:solidFill>
              </a:rPr>
              <a:t>Talents </a:t>
            </a:r>
            <a:r>
              <a:rPr lang="en-US" b="1" dirty="0" smtClean="0">
                <a:solidFill>
                  <a:srgbClr val="473D0E"/>
                </a:solidFill>
              </a:rPr>
              <a:t>from </a:t>
            </a:r>
            <a:r>
              <a:rPr lang="en-US" b="1" u="sng" dirty="0" smtClean="0">
                <a:solidFill>
                  <a:srgbClr val="800000"/>
                </a:solidFill>
              </a:rPr>
              <a:t>Matt.25</a:t>
            </a:r>
            <a:r>
              <a:rPr lang="en-US" b="1" dirty="0" smtClean="0">
                <a:solidFill>
                  <a:srgbClr val="473D0E"/>
                </a:solidFill>
              </a:rPr>
              <a:t>; </a:t>
            </a:r>
            <a:r>
              <a:rPr lang="en-US" b="1" dirty="0" smtClean="0">
                <a:solidFill>
                  <a:srgbClr val="473D0E"/>
                </a:solidFill>
              </a:rPr>
              <a:t> these </a:t>
            </a:r>
            <a:r>
              <a:rPr lang="en-US" b="1" dirty="0" smtClean="0">
                <a:solidFill>
                  <a:srgbClr val="473D0E"/>
                </a:solidFill>
              </a:rPr>
              <a:t>parables were mostly about </a:t>
            </a:r>
            <a:r>
              <a:rPr lang="en-US" b="1" i="1" dirty="0" smtClean="0">
                <a:solidFill>
                  <a:srgbClr val="415222"/>
                </a:solidFill>
              </a:rPr>
              <a:t>production</a:t>
            </a:r>
            <a:r>
              <a:rPr lang="en-US" b="1" dirty="0" smtClean="0">
                <a:solidFill>
                  <a:srgbClr val="473D0E"/>
                </a:solidFill>
              </a:rPr>
              <a:t> </a:t>
            </a:r>
            <a:r>
              <a:rPr lang="mr-IN" b="1" dirty="0" smtClean="0">
                <a:solidFill>
                  <a:srgbClr val="473D0E"/>
                </a:solidFill>
              </a:rPr>
              <a:t>–</a:t>
            </a:r>
            <a:r>
              <a:rPr lang="en-US" b="1" dirty="0" smtClean="0">
                <a:solidFill>
                  <a:srgbClr val="473D0E"/>
                </a:solidFill>
              </a:rPr>
              <a:t> bringing </a:t>
            </a:r>
            <a:r>
              <a:rPr lang="en-US" b="1" i="1" dirty="0" smtClean="0">
                <a:solidFill>
                  <a:srgbClr val="415222"/>
                </a:solidFill>
              </a:rPr>
              <a:t>increase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to the </a:t>
            </a:r>
            <a:r>
              <a:rPr lang="en-US" b="1" dirty="0" smtClean="0">
                <a:solidFill>
                  <a:srgbClr val="415222"/>
                </a:solidFill>
              </a:rPr>
              <a:t>Master’s </a:t>
            </a:r>
            <a:r>
              <a:rPr lang="en-US" b="1" i="1" dirty="0" smtClean="0">
                <a:solidFill>
                  <a:srgbClr val="415222"/>
                </a:solidFill>
              </a:rPr>
              <a:t>field/possessions</a:t>
            </a:r>
            <a:r>
              <a:rPr lang="en-US" b="1" i="1" dirty="0" smtClean="0">
                <a:solidFill>
                  <a:srgbClr val="473D0E"/>
                </a:solidFill>
              </a:rPr>
              <a:t>... </a:t>
            </a:r>
            <a:r>
              <a:rPr lang="en-US" b="1" dirty="0" smtClean="0">
                <a:solidFill>
                  <a:srgbClr val="473D0E"/>
                </a:solidFill>
              </a:rPr>
              <a:t>and the consequences </a:t>
            </a:r>
            <a:r>
              <a:rPr lang="en-US" b="1" dirty="0" smtClean="0">
                <a:solidFill>
                  <a:srgbClr val="473D0E"/>
                </a:solidFill>
              </a:rPr>
              <a:t>of being </a:t>
            </a:r>
            <a:r>
              <a:rPr lang="en-US" b="1" i="1" dirty="0" smtClean="0">
                <a:solidFill>
                  <a:srgbClr val="800000"/>
                </a:solidFill>
              </a:rPr>
              <a:t>fearful</a:t>
            </a:r>
            <a:r>
              <a:rPr lang="en-US" b="1" i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</a:rPr>
              <a:t>unproductive</a:t>
            </a:r>
            <a:r>
              <a:rPr lang="en-US" b="1" i="1" dirty="0" smtClean="0">
                <a:solidFill>
                  <a:srgbClr val="473D0E"/>
                </a:solidFill>
              </a:rPr>
              <a:t>.</a:t>
            </a:r>
            <a:endParaRPr lang="en-US" b="1" dirty="0">
              <a:solidFill>
                <a:srgbClr val="473D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6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62"/>
            <a:ext cx="7772400" cy="917575"/>
          </a:xfrm>
          <a:solidFill>
            <a:schemeClr val="bg2">
              <a:lumMod val="90000"/>
              <a:alpha val="73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</a:t>
            </a:r>
            <a:r>
              <a:rPr lang="en-US" sz="40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Grow</a:t>
            </a:r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Part 6</a:t>
            </a:r>
            <a:endParaRPr lang="en-US" sz="40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522" y="1140928"/>
            <a:ext cx="8692431" cy="5549604"/>
          </a:xfrm>
          <a:solidFill>
            <a:srgbClr val="F7F7EC">
              <a:alpha val="69000"/>
            </a:srgbClr>
          </a:solidFill>
          <a:effectLst>
            <a:softEdge rad="76200"/>
          </a:effectLst>
        </p:spPr>
        <p:txBody>
          <a:bodyPr anchor="ctr"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473D0E"/>
                </a:solidFill>
              </a:rPr>
              <a:t> Q</a:t>
            </a:r>
            <a:r>
              <a:rPr lang="en-US" b="1" u="sng" dirty="0" smtClean="0">
                <a:solidFill>
                  <a:srgbClr val="473D0E"/>
                </a:solidFill>
              </a:rPr>
              <a:t>uestion #1</a:t>
            </a:r>
            <a:r>
              <a:rPr lang="en-US" b="1" dirty="0" smtClean="0">
                <a:solidFill>
                  <a:srgbClr val="473D0E"/>
                </a:solidFill>
              </a:rPr>
              <a:t>: What Should Be Our </a:t>
            </a:r>
            <a:r>
              <a:rPr lang="en-US" b="1" i="1" dirty="0" smtClean="0">
                <a:solidFill>
                  <a:srgbClr val="415222"/>
                </a:solidFill>
              </a:rPr>
              <a:t>Motivation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for  </a:t>
            </a:r>
            <a:r>
              <a:rPr lang="en-US" b="1" dirty="0" smtClean="0">
                <a:solidFill>
                  <a:srgbClr val="415222"/>
                </a:solidFill>
              </a:rPr>
              <a:t>“Personal Work”?</a:t>
            </a: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15222"/>
                </a:solidFill>
              </a:rPr>
              <a:t>Fear?  </a:t>
            </a:r>
            <a:r>
              <a:rPr lang="en-US" b="1" dirty="0" smtClean="0">
                <a:solidFill>
                  <a:srgbClr val="473D0E"/>
                </a:solidFill>
              </a:rPr>
              <a:t>We don’t want to be </a:t>
            </a:r>
            <a:r>
              <a:rPr lang="en-US" b="1" i="1" dirty="0" smtClean="0">
                <a:solidFill>
                  <a:srgbClr val="415222"/>
                </a:solidFill>
              </a:rPr>
              <a:t>“cut off” </a:t>
            </a:r>
            <a:r>
              <a:rPr lang="en-US" b="1" dirty="0" smtClean="0">
                <a:solidFill>
                  <a:srgbClr val="473D0E"/>
                </a:solidFill>
              </a:rPr>
              <a:t>from the </a:t>
            </a:r>
            <a:r>
              <a:rPr lang="en-US" b="1" i="1" dirty="0" smtClean="0">
                <a:solidFill>
                  <a:srgbClr val="415222"/>
                </a:solidFill>
              </a:rPr>
              <a:t>Vine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or be </a:t>
            </a:r>
            <a:r>
              <a:rPr lang="en-US" b="1" i="1" dirty="0" smtClean="0">
                <a:solidFill>
                  <a:srgbClr val="415222"/>
                </a:solidFill>
              </a:rPr>
              <a:t>“cast into outer darkness” </a:t>
            </a:r>
            <a:r>
              <a:rPr lang="en-US" b="1" dirty="0" smtClean="0">
                <a:solidFill>
                  <a:srgbClr val="473D0E"/>
                </a:solidFill>
              </a:rPr>
              <a:t>for being </a:t>
            </a:r>
            <a:r>
              <a:rPr lang="en-US" b="1" i="1" dirty="0" smtClean="0">
                <a:solidFill>
                  <a:srgbClr val="415222"/>
                </a:solidFill>
              </a:rPr>
              <a:t>unproductive</a:t>
            </a:r>
            <a:r>
              <a:rPr lang="en-US" b="1" i="1" dirty="0" smtClean="0">
                <a:solidFill>
                  <a:srgbClr val="473D0E"/>
                </a:solidFill>
              </a:rPr>
              <a:t>!</a:t>
            </a:r>
          </a:p>
          <a:p>
            <a:pPr marL="685800" lvl="1" algn="l"/>
            <a:r>
              <a:rPr lang="en-US" b="1" dirty="0" smtClean="0">
                <a:solidFill>
                  <a:srgbClr val="473D0E"/>
                </a:solidFill>
              </a:rPr>
              <a:t>Fear is a </a:t>
            </a:r>
            <a:r>
              <a:rPr lang="en-US" b="1" i="1" dirty="0" smtClean="0">
                <a:solidFill>
                  <a:srgbClr val="415222"/>
                </a:solidFill>
              </a:rPr>
              <a:t>limited motivator</a:t>
            </a:r>
            <a:r>
              <a:rPr lang="en-US" b="1" i="1" dirty="0" smtClean="0">
                <a:solidFill>
                  <a:srgbClr val="473D0E"/>
                </a:solidFill>
              </a:rPr>
              <a:t>- </a:t>
            </a:r>
            <a:r>
              <a:rPr lang="en-US" b="1" dirty="0" smtClean="0">
                <a:solidFill>
                  <a:srgbClr val="473D0E"/>
                </a:solidFill>
              </a:rPr>
              <a:t>we do </a:t>
            </a:r>
            <a:r>
              <a:rPr lang="en-US" b="1" i="1" dirty="0" smtClean="0">
                <a:solidFill>
                  <a:srgbClr val="473D0E"/>
                </a:solidFill>
              </a:rPr>
              <a:t>what </a:t>
            </a:r>
            <a:r>
              <a:rPr lang="en-US" b="1" dirty="0" smtClean="0">
                <a:solidFill>
                  <a:srgbClr val="473D0E"/>
                </a:solidFill>
              </a:rPr>
              <a:t>we think God wants, but probably </a:t>
            </a:r>
            <a:r>
              <a:rPr lang="en-US" b="1" i="1" dirty="0" smtClean="0">
                <a:solidFill>
                  <a:srgbClr val="473D0E"/>
                </a:solidFill>
              </a:rPr>
              <a:t>not too well. 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15222"/>
                </a:solidFill>
              </a:rPr>
              <a:t>Guilt?  </a:t>
            </a:r>
            <a:r>
              <a:rPr lang="en-US" b="1" dirty="0" smtClean="0">
                <a:solidFill>
                  <a:srgbClr val="473D0E"/>
                </a:solidFill>
              </a:rPr>
              <a:t>We know we should be </a:t>
            </a:r>
            <a:r>
              <a:rPr lang="en-US" b="1" dirty="0" smtClean="0">
                <a:solidFill>
                  <a:srgbClr val="415222"/>
                </a:solidFill>
              </a:rPr>
              <a:t>doing </a:t>
            </a:r>
            <a:r>
              <a:rPr lang="en-US" b="1" i="1" dirty="0" smtClean="0">
                <a:solidFill>
                  <a:srgbClr val="415222"/>
                </a:solidFill>
              </a:rPr>
              <a:t>something</a:t>
            </a:r>
            <a:r>
              <a:rPr lang="en-US" b="1" i="1" dirty="0" smtClean="0">
                <a:solidFill>
                  <a:srgbClr val="473D0E"/>
                </a:solidFill>
              </a:rPr>
              <a:t>, </a:t>
            </a:r>
            <a:r>
              <a:rPr lang="en-US" b="1" dirty="0" smtClean="0">
                <a:solidFill>
                  <a:srgbClr val="473D0E"/>
                </a:solidFill>
              </a:rPr>
              <a:t>so we put forth </a:t>
            </a:r>
            <a:r>
              <a:rPr lang="en-US" b="1" i="1" dirty="0" smtClean="0">
                <a:solidFill>
                  <a:srgbClr val="415222"/>
                </a:solidFill>
              </a:rPr>
              <a:t>half-hearted effort </a:t>
            </a:r>
            <a:r>
              <a:rPr lang="en-US" b="1" dirty="0" smtClean="0">
                <a:solidFill>
                  <a:srgbClr val="473D0E"/>
                </a:solidFill>
              </a:rPr>
              <a:t>so we can at least say we did </a:t>
            </a:r>
            <a:r>
              <a:rPr lang="en-US" b="1" dirty="0" smtClean="0">
                <a:solidFill>
                  <a:srgbClr val="415222"/>
                </a:solidFill>
              </a:rPr>
              <a:t>“something.”  </a:t>
            </a:r>
            <a:r>
              <a:rPr lang="en-US" b="1" dirty="0" smtClean="0">
                <a:solidFill>
                  <a:srgbClr val="473D0E"/>
                </a:solidFill>
              </a:rPr>
              <a:t>Guilt is also a </a:t>
            </a:r>
            <a:r>
              <a:rPr lang="en-US" b="1" i="1" dirty="0" smtClean="0">
                <a:solidFill>
                  <a:srgbClr val="415222"/>
                </a:solidFill>
              </a:rPr>
              <a:t>limited motivator. </a:t>
            </a:r>
            <a:endParaRPr lang="en-US" b="1" dirty="0" smtClean="0">
              <a:solidFill>
                <a:srgbClr val="415222"/>
              </a:solidFill>
            </a:endParaRPr>
          </a:p>
          <a:p>
            <a:pPr marL="457200" indent="-228600" algn="l">
              <a:buFont typeface="Arial"/>
              <a:buChar char="•"/>
            </a:pPr>
            <a:r>
              <a:rPr lang="en-US" b="1" dirty="0" smtClean="0">
                <a:solidFill>
                  <a:srgbClr val="415222"/>
                </a:solidFill>
              </a:rPr>
              <a:t>Love?  </a:t>
            </a:r>
            <a:r>
              <a:rPr lang="en-US" b="1" dirty="0" smtClean="0">
                <a:solidFill>
                  <a:srgbClr val="473D0E"/>
                </a:solidFill>
              </a:rPr>
              <a:t>Right! But love </a:t>
            </a:r>
            <a:r>
              <a:rPr lang="en-US" b="1" i="1" dirty="0" smtClean="0">
                <a:solidFill>
                  <a:srgbClr val="415222"/>
                </a:solidFill>
              </a:rPr>
              <a:t>what</a:t>
            </a:r>
            <a:r>
              <a:rPr lang="en-US" b="1" i="1" dirty="0" smtClean="0">
                <a:solidFill>
                  <a:srgbClr val="473D0E"/>
                </a:solidFill>
              </a:rPr>
              <a:t>? 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685800" lvl="1" algn="l"/>
            <a:r>
              <a:rPr lang="en-US" b="1" dirty="0" smtClean="0">
                <a:solidFill>
                  <a:srgbClr val="415222"/>
                </a:solidFill>
              </a:rPr>
              <a:t>God</a:t>
            </a:r>
            <a:r>
              <a:rPr lang="en-US" b="1" dirty="0" smtClean="0">
                <a:solidFill>
                  <a:srgbClr val="473D0E"/>
                </a:solidFill>
              </a:rPr>
              <a:t>, so we want to </a:t>
            </a:r>
            <a:r>
              <a:rPr lang="en-US" b="1" i="1" dirty="0" smtClean="0">
                <a:solidFill>
                  <a:srgbClr val="415222"/>
                </a:solidFill>
              </a:rPr>
              <a:t>please Him</a:t>
            </a:r>
            <a:r>
              <a:rPr lang="en-US" b="1" i="1" dirty="0" smtClean="0">
                <a:solidFill>
                  <a:srgbClr val="473D0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Eph.5:10</a:t>
            </a:r>
            <a:r>
              <a:rPr lang="en-US" b="1" dirty="0" smtClean="0">
                <a:solidFill>
                  <a:srgbClr val="473D0E"/>
                </a:solidFill>
              </a:rPr>
              <a:t>.</a:t>
            </a:r>
          </a:p>
          <a:p>
            <a:pPr marL="685800" lvl="1" algn="l"/>
            <a:r>
              <a:rPr lang="en-US" b="1" dirty="0" smtClean="0">
                <a:solidFill>
                  <a:srgbClr val="415222"/>
                </a:solidFill>
              </a:rPr>
              <a:t>His Word</a:t>
            </a:r>
            <a:r>
              <a:rPr lang="en-US" b="1" dirty="0" smtClean="0">
                <a:solidFill>
                  <a:srgbClr val="473D0E"/>
                </a:solidFill>
              </a:rPr>
              <a:t>, because we know it </a:t>
            </a:r>
            <a:r>
              <a:rPr lang="en-US" b="1" i="1" dirty="0" smtClean="0">
                <a:solidFill>
                  <a:srgbClr val="415222"/>
                </a:solidFill>
              </a:rPr>
              <a:t>saves</a:t>
            </a:r>
            <a:r>
              <a:rPr lang="en-US" b="1" i="1" dirty="0" smtClean="0">
                <a:solidFill>
                  <a:srgbClr val="473D0E"/>
                </a:solidFill>
              </a:rPr>
              <a:t>,</a:t>
            </a:r>
            <a:r>
              <a:rPr lang="en-US" b="1" dirty="0" smtClean="0">
                <a:solidFill>
                  <a:srgbClr val="473D0E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Rom.1:16</a:t>
            </a:r>
            <a:r>
              <a:rPr lang="en-US" b="1" dirty="0" smtClean="0">
                <a:solidFill>
                  <a:srgbClr val="473D0E"/>
                </a:solidFill>
              </a:rPr>
              <a:t>.</a:t>
            </a:r>
          </a:p>
          <a:p>
            <a:pPr marL="685800" lvl="1" algn="l"/>
            <a:r>
              <a:rPr lang="en-US" b="1" dirty="0" smtClean="0">
                <a:solidFill>
                  <a:srgbClr val="415222"/>
                </a:solidFill>
              </a:rPr>
              <a:t>Souls</a:t>
            </a:r>
            <a:r>
              <a:rPr lang="en-US" b="1" dirty="0" smtClean="0">
                <a:solidFill>
                  <a:srgbClr val="473D0E"/>
                </a:solidFill>
              </a:rPr>
              <a:t>, because we understand their </a:t>
            </a:r>
            <a:r>
              <a:rPr lang="en-US" b="1" i="1" dirty="0" smtClean="0">
                <a:solidFill>
                  <a:srgbClr val="415222"/>
                </a:solidFill>
              </a:rPr>
              <a:t>value</a:t>
            </a:r>
            <a:r>
              <a:rPr lang="en-US" b="1" i="1" dirty="0" smtClean="0">
                <a:solidFill>
                  <a:srgbClr val="473D0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Rom.5:8,10</a:t>
            </a:r>
            <a:r>
              <a:rPr lang="en-US" b="1" dirty="0" smtClean="0">
                <a:solidFill>
                  <a:srgbClr val="473D0E"/>
                </a:solidFill>
              </a:rPr>
              <a:t>. </a:t>
            </a:r>
            <a:endParaRPr lang="en-US" b="1" dirty="0" smtClean="0">
              <a:solidFill>
                <a:srgbClr val="473D0E"/>
              </a:solidFill>
            </a:endParaRPr>
          </a:p>
          <a:p>
            <a:pPr marL="685800" lvl="1" algn="l"/>
            <a:r>
              <a:rPr lang="en-US" b="1" dirty="0" smtClean="0">
                <a:solidFill>
                  <a:srgbClr val="415222"/>
                </a:solidFill>
              </a:rPr>
              <a:t>Love</a:t>
            </a:r>
            <a:r>
              <a:rPr lang="en-US" b="1" dirty="0" smtClean="0">
                <a:solidFill>
                  <a:srgbClr val="473D0E"/>
                </a:solidFill>
              </a:rPr>
              <a:t> is an </a:t>
            </a:r>
            <a:r>
              <a:rPr lang="en-US" b="1" i="1" dirty="0" smtClean="0">
                <a:solidFill>
                  <a:srgbClr val="415222"/>
                </a:solidFill>
              </a:rPr>
              <a:t>unlimited motivator</a:t>
            </a:r>
            <a:r>
              <a:rPr lang="en-US" b="1" i="1" dirty="0" smtClean="0">
                <a:solidFill>
                  <a:srgbClr val="473D0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1Cor.13:13</a:t>
            </a:r>
            <a:r>
              <a:rPr lang="en-US" b="1" dirty="0" smtClean="0">
                <a:solidFill>
                  <a:srgbClr val="473D0E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1John 4:16ff</a:t>
            </a:r>
            <a:r>
              <a:rPr lang="en-US" b="1" dirty="0" smtClean="0">
                <a:solidFill>
                  <a:srgbClr val="473D0E"/>
                </a:solidFill>
              </a:rPr>
              <a:t>! </a:t>
            </a:r>
            <a:endParaRPr lang="en-US" b="1" dirty="0">
              <a:solidFill>
                <a:srgbClr val="473D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8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62"/>
            <a:ext cx="7772400" cy="917575"/>
          </a:xfrm>
          <a:solidFill>
            <a:schemeClr val="bg2">
              <a:lumMod val="90000"/>
              <a:alpha val="73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</a:t>
            </a:r>
            <a:r>
              <a:rPr lang="en-US" sz="40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Grow</a:t>
            </a:r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Part 6</a:t>
            </a:r>
            <a:endParaRPr lang="en-US" sz="40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35" y="1140928"/>
            <a:ext cx="8469328" cy="5549604"/>
          </a:xfrm>
          <a:solidFill>
            <a:srgbClr val="F7F7EC">
              <a:alpha val="69000"/>
            </a:srgbClr>
          </a:solidFill>
          <a:effectLst>
            <a:softEdge rad="76200"/>
          </a:effectLst>
        </p:spPr>
        <p:txBody>
          <a:bodyPr anchor="ctr"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473D0E"/>
                </a:solidFill>
              </a:rPr>
              <a:t> Q</a:t>
            </a:r>
            <a:r>
              <a:rPr lang="en-US" b="1" u="sng" dirty="0" smtClean="0">
                <a:solidFill>
                  <a:srgbClr val="473D0E"/>
                </a:solidFill>
              </a:rPr>
              <a:t>uestion #2</a:t>
            </a:r>
            <a:r>
              <a:rPr lang="en-US" b="1" dirty="0" smtClean="0">
                <a:solidFill>
                  <a:srgbClr val="473D0E"/>
                </a:solidFill>
              </a:rPr>
              <a:t>: How Do I Even  </a:t>
            </a:r>
            <a:r>
              <a:rPr lang="en-US" b="1" i="1" dirty="0" smtClean="0">
                <a:solidFill>
                  <a:srgbClr val="415222"/>
                </a:solidFill>
              </a:rPr>
              <a:t>Get Started</a:t>
            </a:r>
            <a:r>
              <a:rPr lang="en-US" b="1" i="1" dirty="0" smtClean="0">
                <a:solidFill>
                  <a:srgbClr val="473D0E"/>
                </a:solidFill>
              </a:rPr>
              <a:t> </a:t>
            </a:r>
            <a:r>
              <a:rPr lang="en-US" b="1" dirty="0" smtClean="0">
                <a:solidFill>
                  <a:srgbClr val="473D0E"/>
                </a:solidFill>
              </a:rPr>
              <a:t>Doing      </a:t>
            </a:r>
            <a:r>
              <a:rPr lang="en-US" b="1" dirty="0" smtClean="0">
                <a:solidFill>
                  <a:srgbClr val="415222"/>
                </a:solidFill>
              </a:rPr>
              <a:t>“Personal Work”?</a:t>
            </a:r>
          </a:p>
          <a:p>
            <a:pPr marL="228600" algn="l"/>
            <a:r>
              <a:rPr lang="en-US" sz="2800" b="1" dirty="0" smtClean="0">
                <a:solidFill>
                  <a:srgbClr val="473D0E"/>
                </a:solidFill>
              </a:rPr>
              <a:t>God didn’t leave us without information! </a:t>
            </a:r>
            <a:r>
              <a:rPr lang="en-US" sz="2800" b="1" u="sng" dirty="0" smtClean="0">
                <a:solidFill>
                  <a:srgbClr val="800000"/>
                </a:solidFill>
              </a:rPr>
              <a:t>2Pet.1:3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228600" algn="l"/>
            <a:r>
              <a:rPr lang="en-US" sz="2800" b="1" dirty="0" smtClean="0">
                <a:solidFill>
                  <a:srgbClr val="473D0E"/>
                </a:solidFill>
              </a:rPr>
              <a:t>Let’s consult the </a:t>
            </a:r>
            <a:r>
              <a:rPr lang="en-US" sz="2800" b="1" i="1" dirty="0" smtClean="0">
                <a:solidFill>
                  <a:srgbClr val="415222"/>
                </a:solidFill>
              </a:rPr>
              <a:t>Personal Work ‘How To’ Manual </a:t>
            </a:r>
            <a:r>
              <a:rPr lang="en-US" sz="2800" b="1" dirty="0" smtClean="0">
                <a:solidFill>
                  <a:srgbClr val="473D0E"/>
                </a:solidFill>
              </a:rPr>
              <a:t>from  </a:t>
            </a:r>
            <a:r>
              <a:rPr lang="en-US" sz="2800" b="1" dirty="0" smtClean="0">
                <a:solidFill>
                  <a:srgbClr val="415222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Acts 8:26-40</a:t>
            </a:r>
            <a:r>
              <a:rPr lang="en-US" sz="2800" b="1" dirty="0" smtClean="0">
                <a:solidFill>
                  <a:srgbClr val="473D0E"/>
                </a:solidFill>
              </a:rPr>
              <a:t>...</a:t>
            </a: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Listen to </a:t>
            </a:r>
            <a:r>
              <a:rPr lang="en-US" sz="2800" b="1" dirty="0" smtClean="0">
                <a:solidFill>
                  <a:srgbClr val="473D0E"/>
                </a:solidFill>
              </a:rPr>
              <a:t>and</a:t>
            </a:r>
            <a:r>
              <a:rPr lang="en-US" sz="2800" b="1" dirty="0" smtClean="0">
                <a:solidFill>
                  <a:srgbClr val="415222"/>
                </a:solidFill>
              </a:rPr>
              <a:t> follow the Holy Spirit</a:t>
            </a:r>
            <a:r>
              <a:rPr lang="en-US" sz="2800" b="1" dirty="0" smtClean="0">
                <a:solidFill>
                  <a:srgbClr val="473D0E"/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vv.</a:t>
            </a:r>
            <a:r>
              <a:rPr lang="en-US" sz="2800" b="1" u="sng" dirty="0" smtClean="0">
                <a:solidFill>
                  <a:srgbClr val="800000"/>
                </a:solidFill>
              </a:rPr>
              <a:t>26,29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1Pet.2:9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Be Enthusiastic, </a:t>
            </a:r>
            <a:r>
              <a:rPr lang="en-US" sz="2800" b="1" u="sng" dirty="0" smtClean="0">
                <a:solidFill>
                  <a:srgbClr val="800000"/>
                </a:solidFill>
              </a:rPr>
              <a:t>v.</a:t>
            </a:r>
            <a:r>
              <a:rPr lang="en-US" sz="2800" b="1" u="sng" dirty="0" smtClean="0">
                <a:solidFill>
                  <a:srgbClr val="800000"/>
                </a:solidFill>
              </a:rPr>
              <a:t>30a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Rom.10:1-2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Ask questions </a:t>
            </a:r>
            <a:r>
              <a:rPr lang="en-US" sz="2800" b="1" dirty="0" smtClean="0">
                <a:solidFill>
                  <a:srgbClr val="473D0E"/>
                </a:solidFill>
              </a:rPr>
              <a:t>and </a:t>
            </a:r>
            <a:r>
              <a:rPr lang="en-US" sz="2800" b="1" dirty="0" smtClean="0">
                <a:solidFill>
                  <a:srgbClr val="415222"/>
                </a:solidFill>
              </a:rPr>
              <a:t>listen perceptively, </a:t>
            </a:r>
            <a:r>
              <a:rPr lang="en-US" sz="2800" b="1" u="sng" dirty="0" smtClean="0">
                <a:solidFill>
                  <a:srgbClr val="800000"/>
                </a:solidFill>
              </a:rPr>
              <a:t>vv.</a:t>
            </a:r>
            <a:r>
              <a:rPr lang="en-US" sz="2800" b="1" u="sng" dirty="0" smtClean="0">
                <a:solidFill>
                  <a:srgbClr val="800000"/>
                </a:solidFill>
              </a:rPr>
              <a:t>30b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Mt.16:13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Seize opportunities, </a:t>
            </a:r>
            <a:r>
              <a:rPr lang="en-US" sz="2800" b="1" u="sng" dirty="0" smtClean="0">
                <a:solidFill>
                  <a:srgbClr val="800000"/>
                </a:solidFill>
              </a:rPr>
              <a:t>v.</a:t>
            </a:r>
            <a:r>
              <a:rPr lang="en-US" sz="2800" b="1" u="sng" dirty="0" smtClean="0">
                <a:solidFill>
                  <a:srgbClr val="800000"/>
                </a:solidFill>
              </a:rPr>
              <a:t>31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Eph.5:15-17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Start where they are, </a:t>
            </a:r>
            <a:r>
              <a:rPr lang="en-US" sz="2800" b="1" u="sng" dirty="0" smtClean="0">
                <a:solidFill>
                  <a:srgbClr val="800000"/>
                </a:solidFill>
              </a:rPr>
              <a:t>v.</a:t>
            </a:r>
            <a:r>
              <a:rPr lang="en-US" sz="2800" b="1" u="sng" dirty="0" smtClean="0">
                <a:solidFill>
                  <a:srgbClr val="800000"/>
                </a:solidFill>
              </a:rPr>
              <a:t>35a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17:2-3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Preach Jesus, </a:t>
            </a:r>
            <a:r>
              <a:rPr lang="en-US" sz="2800" b="1" u="sng" dirty="0" smtClean="0">
                <a:solidFill>
                  <a:srgbClr val="800000"/>
                </a:solidFill>
              </a:rPr>
              <a:t>v.</a:t>
            </a:r>
            <a:r>
              <a:rPr lang="en-US" sz="2800" b="1" u="sng" dirty="0" smtClean="0">
                <a:solidFill>
                  <a:srgbClr val="800000"/>
                </a:solidFill>
              </a:rPr>
              <a:t>35b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1Cor.15:1-5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7429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415222"/>
                </a:solidFill>
              </a:rPr>
              <a:t>Know, understand, </a:t>
            </a:r>
            <a:r>
              <a:rPr lang="en-US" sz="2800" b="1" dirty="0" smtClean="0">
                <a:solidFill>
                  <a:srgbClr val="473D0E"/>
                </a:solidFill>
              </a:rPr>
              <a:t>and </a:t>
            </a:r>
            <a:r>
              <a:rPr lang="en-US" sz="2800" b="1" dirty="0" smtClean="0">
                <a:solidFill>
                  <a:srgbClr val="415222"/>
                </a:solidFill>
              </a:rPr>
              <a:t>appreciate the value of souls, </a:t>
            </a:r>
            <a:r>
              <a:rPr lang="en-US" sz="2800" b="1" u="sng" dirty="0" smtClean="0">
                <a:solidFill>
                  <a:srgbClr val="800000"/>
                </a:solidFill>
              </a:rPr>
              <a:t>v.</a:t>
            </a:r>
            <a:r>
              <a:rPr lang="en-US" sz="2800" b="1" u="sng" dirty="0" smtClean="0">
                <a:solidFill>
                  <a:srgbClr val="800000"/>
                </a:solidFill>
              </a:rPr>
              <a:t>40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Matt.16:26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62"/>
            <a:ext cx="7772400" cy="917575"/>
          </a:xfrm>
          <a:solidFill>
            <a:schemeClr val="bg2">
              <a:lumMod val="90000"/>
              <a:alpha val="7300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</a:t>
            </a:r>
            <a:r>
              <a:rPr lang="en-US" sz="40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Grow</a:t>
            </a:r>
            <a:r>
              <a:rPr lang="en-US" sz="4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Part 6</a:t>
            </a:r>
            <a:endParaRPr lang="en-US" sz="40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35" y="1140928"/>
            <a:ext cx="8469328" cy="5549604"/>
          </a:xfrm>
          <a:solidFill>
            <a:srgbClr val="F7F7EC">
              <a:alpha val="69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473D0E"/>
                </a:solidFill>
              </a:rPr>
              <a:t> </a:t>
            </a:r>
            <a:r>
              <a:rPr lang="en-US" b="1" u="sng" dirty="0" smtClean="0">
                <a:solidFill>
                  <a:srgbClr val="473D0E"/>
                </a:solidFill>
              </a:rPr>
              <a:t>Conclusions</a:t>
            </a:r>
            <a:endParaRPr lang="en-US" b="1" u="sng" dirty="0" smtClean="0">
              <a:solidFill>
                <a:srgbClr val="415222"/>
              </a:solidFill>
            </a:endParaRPr>
          </a:p>
          <a:p>
            <a:pPr marL="45720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rgbClr val="415222"/>
                </a:solidFill>
              </a:rPr>
              <a:t>Reproduction</a:t>
            </a:r>
            <a:r>
              <a:rPr lang="en-US" sz="2800" b="1" i="1" dirty="0" smtClean="0">
                <a:solidFill>
                  <a:srgbClr val="473D0E"/>
                </a:solidFill>
              </a:rPr>
              <a:t> </a:t>
            </a:r>
            <a:r>
              <a:rPr lang="en-US" sz="2800" b="1" dirty="0" smtClean="0">
                <a:solidFill>
                  <a:srgbClr val="473D0E"/>
                </a:solidFill>
              </a:rPr>
              <a:t>should be a </a:t>
            </a:r>
            <a:r>
              <a:rPr lang="en-US" sz="2800" b="1" i="1" dirty="0" smtClean="0">
                <a:solidFill>
                  <a:srgbClr val="415222"/>
                </a:solidFill>
              </a:rPr>
              <a:t>natural</a:t>
            </a:r>
            <a:r>
              <a:rPr lang="en-US" sz="2800" b="1" i="1" dirty="0" smtClean="0">
                <a:solidFill>
                  <a:srgbClr val="473D0E"/>
                </a:solidFill>
              </a:rPr>
              <a:t> </a:t>
            </a:r>
            <a:r>
              <a:rPr lang="en-US" sz="2800" b="1" dirty="0" smtClean="0">
                <a:solidFill>
                  <a:srgbClr val="473D0E"/>
                </a:solidFill>
              </a:rPr>
              <a:t>part of our </a:t>
            </a:r>
            <a:r>
              <a:rPr lang="en-US" sz="2800" b="1" i="1" dirty="0" smtClean="0">
                <a:solidFill>
                  <a:srgbClr val="415222"/>
                </a:solidFill>
              </a:rPr>
              <a:t>spiritual growth </a:t>
            </a:r>
            <a:r>
              <a:rPr lang="en-US" sz="2800" b="1" dirty="0" smtClean="0">
                <a:solidFill>
                  <a:srgbClr val="473D0E"/>
                </a:solidFill>
              </a:rPr>
              <a:t>and</a:t>
            </a:r>
            <a:r>
              <a:rPr lang="en-US" sz="2800" b="1" i="1" dirty="0" smtClean="0">
                <a:solidFill>
                  <a:srgbClr val="415222"/>
                </a:solidFill>
              </a:rPr>
              <a:t> maturation</a:t>
            </a:r>
            <a:r>
              <a:rPr lang="en-US" sz="2800" b="1" i="1" dirty="0" smtClean="0">
                <a:solidFill>
                  <a:srgbClr val="473D0E"/>
                </a:solidFill>
              </a:rPr>
              <a:t>. </a:t>
            </a:r>
            <a:endParaRPr lang="en-US" sz="2800" b="1" dirty="0" smtClean="0">
              <a:solidFill>
                <a:srgbClr val="473D0E"/>
              </a:solidFill>
            </a:endParaRPr>
          </a:p>
          <a:p>
            <a:pPr marL="45720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473D0E"/>
                </a:solidFill>
              </a:rPr>
              <a:t>Obviously, it’s </a:t>
            </a:r>
            <a:r>
              <a:rPr lang="en-US" sz="2800" b="1" dirty="0" smtClean="0">
                <a:solidFill>
                  <a:srgbClr val="800000"/>
                </a:solidFill>
              </a:rPr>
              <a:t>not </a:t>
            </a:r>
            <a:r>
              <a:rPr lang="en-US" sz="2800" b="1" u="sng" dirty="0" smtClean="0">
                <a:solidFill>
                  <a:srgbClr val="800000"/>
                </a:solidFill>
              </a:rPr>
              <a:t>all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rgbClr val="473D0E"/>
                </a:solidFill>
              </a:rPr>
              <a:t>up to us.  But if we’re not </a:t>
            </a:r>
            <a:r>
              <a:rPr lang="en-US" sz="2800" b="1" i="1" dirty="0" smtClean="0">
                <a:solidFill>
                  <a:srgbClr val="415222"/>
                </a:solidFill>
              </a:rPr>
              <a:t>planting/sowing </a:t>
            </a:r>
            <a:r>
              <a:rPr lang="en-US" sz="2800" b="1" dirty="0" smtClean="0">
                <a:solidFill>
                  <a:srgbClr val="473D0E"/>
                </a:solidFill>
              </a:rPr>
              <a:t>and </a:t>
            </a:r>
            <a:r>
              <a:rPr lang="en-US" sz="2800" b="1" i="1" dirty="0" smtClean="0">
                <a:solidFill>
                  <a:srgbClr val="415222"/>
                </a:solidFill>
              </a:rPr>
              <a:t>watering</a:t>
            </a:r>
            <a:r>
              <a:rPr lang="en-US" sz="2800" b="1" i="1" dirty="0" smtClean="0">
                <a:solidFill>
                  <a:srgbClr val="473D0E"/>
                </a:solidFill>
              </a:rPr>
              <a:t> </a:t>
            </a:r>
            <a:r>
              <a:rPr lang="en-US" sz="2800" b="1" dirty="0" smtClean="0">
                <a:solidFill>
                  <a:srgbClr val="473D0E"/>
                </a:solidFill>
              </a:rPr>
              <a:t>the </a:t>
            </a:r>
            <a:r>
              <a:rPr lang="en-US" sz="2800" b="1" i="1" dirty="0" smtClean="0">
                <a:solidFill>
                  <a:srgbClr val="415222"/>
                </a:solidFill>
              </a:rPr>
              <a:t>seed</a:t>
            </a:r>
            <a:r>
              <a:rPr lang="en-US" sz="2800" b="1" dirty="0" smtClean="0">
                <a:solidFill>
                  <a:srgbClr val="473D0E"/>
                </a:solidFill>
              </a:rPr>
              <a:t>, from where will God </a:t>
            </a:r>
            <a:r>
              <a:rPr lang="en-US" sz="2800" b="1" i="1" dirty="0" smtClean="0">
                <a:solidFill>
                  <a:srgbClr val="415222"/>
                </a:solidFill>
              </a:rPr>
              <a:t>cause the growth</a:t>
            </a:r>
            <a:r>
              <a:rPr lang="en-US" sz="2800" b="1" i="1" dirty="0" smtClean="0">
                <a:solidFill>
                  <a:srgbClr val="473D0E"/>
                </a:solidFill>
              </a:rPr>
              <a:t>?  </a:t>
            </a:r>
            <a:endParaRPr lang="en-US" sz="2800" b="1" dirty="0">
              <a:solidFill>
                <a:srgbClr val="473D0E"/>
              </a:solidFill>
            </a:endParaRPr>
          </a:p>
          <a:p>
            <a:pPr marL="45720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473D0E"/>
                </a:solidFill>
              </a:rPr>
              <a:t>Remember, the </a:t>
            </a:r>
            <a:r>
              <a:rPr lang="en-US" sz="2800" b="1" i="1" dirty="0" smtClean="0">
                <a:solidFill>
                  <a:srgbClr val="415222"/>
                </a:solidFill>
              </a:rPr>
              <a:t>Owner/Master</a:t>
            </a:r>
            <a:r>
              <a:rPr lang="en-US" sz="2800" b="1" i="1" dirty="0" smtClean="0">
                <a:solidFill>
                  <a:srgbClr val="473D0E"/>
                </a:solidFill>
              </a:rPr>
              <a:t> </a:t>
            </a:r>
            <a:r>
              <a:rPr lang="en-US" sz="2800" b="1" dirty="0" smtClean="0">
                <a:solidFill>
                  <a:srgbClr val="473D0E"/>
                </a:solidFill>
              </a:rPr>
              <a:t>has </a:t>
            </a:r>
            <a:r>
              <a:rPr lang="en-US" sz="2800" b="1" i="1" dirty="0" smtClean="0">
                <a:solidFill>
                  <a:srgbClr val="415222"/>
                </a:solidFill>
              </a:rPr>
              <a:t>“entrusted his possessions” </a:t>
            </a:r>
            <a:r>
              <a:rPr lang="en-US" sz="2800" b="1" dirty="0" smtClean="0">
                <a:solidFill>
                  <a:srgbClr val="473D0E"/>
                </a:solidFill>
              </a:rPr>
              <a:t>to us!</a:t>
            </a:r>
          </a:p>
          <a:p>
            <a:pPr marL="457200" indent="-228600" algn="l">
              <a:buFont typeface="Arial"/>
              <a:buChar char="•"/>
            </a:pPr>
            <a:r>
              <a:rPr lang="en-US" sz="2800" b="1" dirty="0" smtClean="0">
                <a:solidFill>
                  <a:srgbClr val="473D0E"/>
                </a:solidFill>
              </a:rPr>
              <a:t>Will y</a:t>
            </a:r>
            <a:r>
              <a:rPr lang="en-US" sz="2800" b="1" u="sng" dirty="0" smtClean="0">
                <a:solidFill>
                  <a:srgbClr val="473D0E"/>
                </a:solidFill>
              </a:rPr>
              <a:t>ou</a:t>
            </a:r>
            <a:r>
              <a:rPr lang="en-US" sz="2800" b="1" dirty="0" smtClean="0">
                <a:solidFill>
                  <a:srgbClr val="473D0E"/>
                </a:solidFill>
              </a:rPr>
              <a:t> be </a:t>
            </a:r>
            <a:r>
              <a:rPr lang="en-US" sz="2800" b="1" i="1" dirty="0" smtClean="0">
                <a:solidFill>
                  <a:srgbClr val="800000"/>
                </a:solidFill>
              </a:rPr>
              <a:t>cowardly afraid </a:t>
            </a:r>
            <a:r>
              <a:rPr lang="en-US" sz="2800" b="1" dirty="0" smtClean="0">
                <a:solidFill>
                  <a:srgbClr val="473D0E"/>
                </a:solidFill>
              </a:rPr>
              <a:t>or </a:t>
            </a:r>
            <a:r>
              <a:rPr lang="en-US" sz="2800" b="1" i="1" dirty="0" smtClean="0">
                <a:solidFill>
                  <a:srgbClr val="415222"/>
                </a:solidFill>
              </a:rPr>
              <a:t>courageously active </a:t>
            </a:r>
            <a:r>
              <a:rPr lang="en-US" sz="2800" b="1" dirty="0" smtClean="0">
                <a:solidFill>
                  <a:srgbClr val="473D0E"/>
                </a:solidFill>
              </a:rPr>
              <a:t>with His precious </a:t>
            </a:r>
            <a:r>
              <a:rPr lang="en-US" sz="2800" b="1" i="1" dirty="0" smtClean="0">
                <a:solidFill>
                  <a:srgbClr val="473D0E"/>
                </a:solidFill>
              </a:rPr>
              <a:t>seed of the kingdom</a:t>
            </a:r>
            <a:r>
              <a:rPr lang="en-US" sz="2800" b="1" i="1" smtClean="0">
                <a:solidFill>
                  <a:srgbClr val="473D0E"/>
                </a:solidFill>
              </a:rPr>
              <a:t>? </a:t>
            </a:r>
            <a:endParaRPr lang="en-US" sz="2800" b="1" dirty="0" smtClean="0">
              <a:solidFill>
                <a:srgbClr val="473D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3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69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621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Makes a Church Grow, Part 6</vt:lpstr>
      <vt:lpstr>What Makes a Church Grow, Part 6</vt:lpstr>
      <vt:lpstr>What Makes a Church Grow, Part 6</vt:lpstr>
      <vt:lpstr>What Makes a Church Grow, Part 6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13</cp:revision>
  <dcterms:created xsi:type="dcterms:W3CDTF">2023-03-02T19:41:44Z</dcterms:created>
  <dcterms:modified xsi:type="dcterms:W3CDTF">2023-03-03T20:49:21Z</dcterms:modified>
</cp:coreProperties>
</file>