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6" r:id="rId3"/>
    <p:sldId id="259" r:id="rId4"/>
    <p:sldId id="260" r:id="rId5"/>
    <p:sldId id="261" r:id="rId6"/>
    <p:sldId id="262" r:id="rId7"/>
    <p:sldId id="263"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53" autoAdjust="0"/>
  </p:normalViewPr>
  <p:slideViewPr>
    <p:cSldViewPr snapToGrid="0" snapToObjects="1">
      <p:cViewPr>
        <p:scale>
          <a:sx n="116" d="100"/>
          <a:sy n="116" d="100"/>
        </p:scale>
        <p:origin x="-95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1934F5-BA7E-BF4A-ADB1-295D363C26B9}" type="datetimeFigureOut">
              <a:rPr lang="en-US" smtClean="0"/>
              <a:t>3/8/23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27939-D8B2-9146-A6B0-3CC970F13B18}" type="slidenum">
              <a:rPr lang="en-US" smtClean="0"/>
              <a:t>‹#›</a:t>
            </a:fld>
            <a:endParaRPr lang="en-US"/>
          </a:p>
        </p:txBody>
      </p:sp>
    </p:spTree>
    <p:extLst>
      <p:ext uri="{BB962C8B-B14F-4D97-AF65-F5344CB8AC3E}">
        <p14:creationId xmlns:p14="http://schemas.microsoft.com/office/powerpoint/2010/main" val="31389018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427939-D8B2-9146-A6B0-3CC970F13B18}" type="slidenum">
              <a:rPr lang="en-US" smtClean="0"/>
              <a:t>3</a:t>
            </a:fld>
            <a:endParaRPr lang="en-US"/>
          </a:p>
        </p:txBody>
      </p:sp>
    </p:spTree>
    <p:extLst>
      <p:ext uri="{BB962C8B-B14F-4D97-AF65-F5344CB8AC3E}">
        <p14:creationId xmlns:p14="http://schemas.microsoft.com/office/powerpoint/2010/main" val="2188123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427939-D8B2-9146-A6B0-3CC970F13B18}" type="slidenum">
              <a:rPr lang="en-US" smtClean="0"/>
              <a:t>4</a:t>
            </a:fld>
            <a:endParaRPr lang="en-US"/>
          </a:p>
        </p:txBody>
      </p:sp>
    </p:spTree>
    <p:extLst>
      <p:ext uri="{BB962C8B-B14F-4D97-AF65-F5344CB8AC3E}">
        <p14:creationId xmlns:p14="http://schemas.microsoft.com/office/powerpoint/2010/main" val="2188123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 understand this account, the </a:t>
            </a:r>
            <a:r>
              <a:rPr lang="en-US" i="1" dirty="0" smtClean="0"/>
              <a:t>rich man </a:t>
            </a:r>
            <a:r>
              <a:rPr lang="en-US" i="0" dirty="0" smtClean="0"/>
              <a:t>was not yet in hell (</a:t>
            </a:r>
            <a:r>
              <a:rPr lang="en-US" i="0" dirty="0" err="1" smtClean="0"/>
              <a:t>gehenna</a:t>
            </a:r>
            <a:r>
              <a:rPr lang="en-US" i="0" dirty="0" smtClean="0"/>
              <a:t>)</a:t>
            </a:r>
            <a:r>
              <a:rPr lang="en-US" i="0" baseline="0" dirty="0" smtClean="0"/>
              <a:t> as the resurrection and judgment day had not, and have not, yet occurred (</a:t>
            </a:r>
            <a:r>
              <a:rPr lang="en-US" i="0" u="sng" baseline="0" dirty="0" smtClean="0"/>
              <a:t>cf. John 5:28-29</a:t>
            </a:r>
            <a:r>
              <a:rPr lang="en-US" i="0" u="none" baseline="0" dirty="0" smtClean="0"/>
              <a:t>), but was rather in </a:t>
            </a:r>
            <a:r>
              <a:rPr lang="en-US" i="1" u="none" baseline="0" dirty="0" smtClean="0"/>
              <a:t>hades </a:t>
            </a:r>
            <a:r>
              <a:rPr lang="en-US" i="0" u="none" baseline="0" dirty="0" smtClean="0"/>
              <a:t>(the realm of the dead, </a:t>
            </a:r>
            <a:r>
              <a:rPr lang="en-US" i="0" u="sng" baseline="0" dirty="0" smtClean="0"/>
              <a:t>cf. Acts 2:27</a:t>
            </a:r>
            <a:r>
              <a:rPr lang="en-US" i="0" u="none" baseline="0" dirty="0" smtClean="0"/>
              <a:t>; </a:t>
            </a:r>
            <a:r>
              <a:rPr lang="en-US" i="0" u="sng" baseline="0" dirty="0" smtClean="0"/>
              <a:t>Rev.20:13</a:t>
            </a:r>
            <a:r>
              <a:rPr lang="en-US" i="0" u="none" baseline="0" dirty="0" smtClean="0"/>
              <a:t>), </a:t>
            </a:r>
            <a:r>
              <a:rPr lang="en-US" i="0" u="sng" baseline="0" dirty="0" smtClean="0"/>
              <a:t>v.23</a:t>
            </a:r>
            <a:r>
              <a:rPr lang="en-US" i="0" u="none" baseline="0" dirty="0" smtClean="0"/>
              <a:t>, awaiting eternal judgment, sentencing, and incarceration. </a:t>
            </a:r>
          </a:p>
          <a:p>
            <a:r>
              <a:rPr lang="en-US" i="0" u="none" baseline="0" dirty="0" smtClean="0"/>
              <a:t>**</a:t>
            </a:r>
            <a:r>
              <a:rPr lang="en-US" i="1" u="none" baseline="0" dirty="0" smtClean="0"/>
              <a:t>Physical death </a:t>
            </a:r>
            <a:r>
              <a:rPr lang="en-US" i="0" u="none" baseline="0" dirty="0" smtClean="0"/>
              <a:t>is the separation of the </a:t>
            </a:r>
            <a:r>
              <a:rPr lang="en-US" i="1" u="none" baseline="0" dirty="0" smtClean="0"/>
              <a:t>spirit </a:t>
            </a:r>
            <a:r>
              <a:rPr lang="en-US" i="0" u="none" baseline="0" dirty="0" smtClean="0"/>
              <a:t>from the </a:t>
            </a:r>
            <a:r>
              <a:rPr lang="en-US" i="1" u="none" baseline="0" dirty="0" smtClean="0"/>
              <a:t>body, </a:t>
            </a:r>
            <a:r>
              <a:rPr lang="en-US" i="0" u="sng" baseline="0" dirty="0" smtClean="0"/>
              <a:t>jas.2:26</a:t>
            </a:r>
            <a:r>
              <a:rPr lang="en-US" i="0" u="none" baseline="0" dirty="0" smtClean="0"/>
              <a:t>; </a:t>
            </a:r>
            <a:r>
              <a:rPr lang="en-US" i="1" u="none" baseline="0" dirty="0" smtClean="0"/>
              <a:t>spiritual death, </a:t>
            </a:r>
            <a:r>
              <a:rPr lang="en-US" i="0" u="none" baseline="0" dirty="0" smtClean="0"/>
              <a:t>the </a:t>
            </a:r>
            <a:r>
              <a:rPr lang="en-US" i="1" u="none" baseline="0" dirty="0" smtClean="0"/>
              <a:t>“second death” </a:t>
            </a:r>
            <a:r>
              <a:rPr lang="en-US" i="0" u="none" baseline="0" dirty="0" smtClean="0"/>
              <a:t>of </a:t>
            </a:r>
            <a:r>
              <a:rPr lang="en-US" i="0" u="sng" baseline="0" dirty="0" smtClean="0"/>
              <a:t>Rev.20:14</a:t>
            </a:r>
            <a:r>
              <a:rPr lang="en-US" i="0" u="none" baseline="0" dirty="0" smtClean="0"/>
              <a:t>, is the subsequent </a:t>
            </a:r>
            <a:r>
              <a:rPr lang="en-US" i="1" u="none" baseline="0" dirty="0" smtClean="0"/>
              <a:t>separation </a:t>
            </a:r>
            <a:r>
              <a:rPr lang="en-US" i="0" u="none" baseline="0" dirty="0" smtClean="0"/>
              <a:t>of the </a:t>
            </a:r>
            <a:r>
              <a:rPr lang="en-US" i="1" u="none" baseline="0" dirty="0" smtClean="0"/>
              <a:t>unrighteous spirit </a:t>
            </a:r>
            <a:r>
              <a:rPr lang="en-US" i="0" u="none" baseline="0" dirty="0" smtClean="0"/>
              <a:t>from the </a:t>
            </a:r>
            <a:r>
              <a:rPr lang="en-US" i="1" u="none" baseline="0" dirty="0" smtClean="0"/>
              <a:t>holy </a:t>
            </a:r>
            <a:r>
              <a:rPr lang="en-US" i="0" u="none" baseline="0" dirty="0" smtClean="0"/>
              <a:t>and </a:t>
            </a:r>
            <a:r>
              <a:rPr lang="en-US" i="1" u="none" baseline="0" dirty="0" smtClean="0"/>
              <a:t>righteous God </a:t>
            </a:r>
            <a:r>
              <a:rPr lang="en-US" i="0" u="none" baseline="0" dirty="0" smtClean="0"/>
              <a:t>for all eternity, </a:t>
            </a:r>
            <a:r>
              <a:rPr lang="en-US" i="0" u="sng" baseline="0" dirty="0" smtClean="0"/>
              <a:t>Matt.25:41</a:t>
            </a:r>
            <a:r>
              <a:rPr lang="en-US" i="0" u="none" baseline="0" dirty="0" smtClean="0"/>
              <a:t>. </a:t>
            </a:r>
            <a:endParaRPr lang="en-US" dirty="0"/>
          </a:p>
        </p:txBody>
      </p:sp>
      <p:sp>
        <p:nvSpPr>
          <p:cNvPr id="4" name="Slide Number Placeholder 3"/>
          <p:cNvSpPr>
            <a:spLocks noGrp="1"/>
          </p:cNvSpPr>
          <p:nvPr>
            <p:ph type="sldNum" sz="quarter" idx="10"/>
          </p:nvPr>
        </p:nvSpPr>
        <p:spPr/>
        <p:txBody>
          <a:bodyPr/>
          <a:lstStyle/>
          <a:p>
            <a:fld id="{46427939-D8B2-9146-A6B0-3CC970F13B18}" type="slidenum">
              <a:rPr lang="en-US" smtClean="0"/>
              <a:t>5</a:t>
            </a:fld>
            <a:endParaRPr lang="en-US"/>
          </a:p>
        </p:txBody>
      </p:sp>
    </p:spTree>
    <p:extLst>
      <p:ext uri="{BB962C8B-B14F-4D97-AF65-F5344CB8AC3E}">
        <p14:creationId xmlns:p14="http://schemas.microsoft.com/office/powerpoint/2010/main" val="2188123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427939-D8B2-9146-A6B0-3CC970F13B18}" type="slidenum">
              <a:rPr lang="en-US" smtClean="0"/>
              <a:t>6</a:t>
            </a:fld>
            <a:endParaRPr lang="en-US"/>
          </a:p>
        </p:txBody>
      </p:sp>
    </p:spTree>
    <p:extLst>
      <p:ext uri="{BB962C8B-B14F-4D97-AF65-F5344CB8AC3E}">
        <p14:creationId xmlns:p14="http://schemas.microsoft.com/office/powerpoint/2010/main" val="218812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427939-D8B2-9146-A6B0-3CC970F13B18}" type="slidenum">
              <a:rPr lang="en-US" smtClean="0"/>
              <a:t>7</a:t>
            </a:fld>
            <a:endParaRPr lang="en-US"/>
          </a:p>
        </p:txBody>
      </p:sp>
    </p:spTree>
    <p:extLst>
      <p:ext uri="{BB962C8B-B14F-4D97-AF65-F5344CB8AC3E}">
        <p14:creationId xmlns:p14="http://schemas.microsoft.com/office/powerpoint/2010/main" val="2188123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3C859-0FA6-B64F-8597-6EB4947BCA5A}"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142170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3C859-0FA6-B64F-8597-6EB4947BCA5A}"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616082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3C859-0FA6-B64F-8597-6EB4947BCA5A}"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207750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3C859-0FA6-B64F-8597-6EB4947BCA5A}"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3442525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3C859-0FA6-B64F-8597-6EB4947BCA5A}" type="datetimeFigureOut">
              <a:rPr lang="en-US" smtClean="0"/>
              <a:t>3/7/23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275707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3C859-0FA6-B64F-8597-6EB4947BCA5A}" type="datetimeFigureOut">
              <a:rPr lang="en-US" smtClean="0"/>
              <a:t>3/7/23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44399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3C859-0FA6-B64F-8597-6EB4947BCA5A}" type="datetimeFigureOut">
              <a:rPr lang="en-US" smtClean="0"/>
              <a:t>3/7/23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424284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3C859-0FA6-B64F-8597-6EB4947BCA5A}" type="datetimeFigureOut">
              <a:rPr lang="en-US" smtClean="0"/>
              <a:t>3/7/23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217820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3C859-0FA6-B64F-8597-6EB4947BCA5A}" type="datetimeFigureOut">
              <a:rPr lang="en-US" smtClean="0"/>
              <a:t>3/7/23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1795298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3C859-0FA6-B64F-8597-6EB4947BCA5A}" type="datetimeFigureOut">
              <a:rPr lang="en-US" smtClean="0"/>
              <a:t>3/7/23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1827573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3C859-0FA6-B64F-8597-6EB4947BCA5A}" type="datetimeFigureOut">
              <a:rPr lang="en-US" smtClean="0"/>
              <a:t>3/7/23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1C293-1C07-4847-A5AE-CD26E6095613}" type="slidenum">
              <a:rPr lang="en-US" smtClean="0"/>
              <a:t>‹#›</a:t>
            </a:fld>
            <a:endParaRPr lang="en-US"/>
          </a:p>
        </p:txBody>
      </p:sp>
    </p:spTree>
    <p:extLst>
      <p:ext uri="{BB962C8B-B14F-4D97-AF65-F5344CB8AC3E}">
        <p14:creationId xmlns:p14="http://schemas.microsoft.com/office/powerpoint/2010/main" val="17285574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3C859-0FA6-B64F-8597-6EB4947BCA5A}" type="datetimeFigureOut">
              <a:rPr lang="en-US" smtClean="0"/>
              <a:t>3/7/23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1C293-1C07-4847-A5AE-CD26E6095613}" type="slidenum">
              <a:rPr lang="en-US" smtClean="0"/>
              <a:t>‹#›</a:t>
            </a:fld>
            <a:endParaRPr lang="en-US"/>
          </a:p>
        </p:txBody>
      </p:sp>
    </p:spTree>
    <p:extLst>
      <p:ext uri="{BB962C8B-B14F-4D97-AF65-F5344CB8AC3E}">
        <p14:creationId xmlns:p14="http://schemas.microsoft.com/office/powerpoint/2010/main" val="953945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231750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77546" y="228839"/>
            <a:ext cx="8466137" cy="6396032"/>
          </a:xfrm>
        </p:spPr>
        <p:txBody>
          <a:bodyPr>
            <a:normAutofit fontScale="92500" lnSpcReduction="10000"/>
          </a:bodyPr>
          <a:lstStyle/>
          <a:p>
            <a:pPr algn="l">
              <a:spcBef>
                <a:spcPts val="0"/>
              </a:spcBef>
              <a:spcAft>
                <a:spcPts val="600"/>
              </a:spcAft>
            </a:pPr>
            <a:r>
              <a:rPr lang="en-US" sz="2400" b="1" dirty="0" smtClean="0">
                <a:solidFill>
                  <a:srgbClr val="473D0E"/>
                </a:solidFill>
              </a:rPr>
              <a:t>We sing several songs about heaven; and properly love to do so. </a:t>
            </a:r>
          </a:p>
          <a:p>
            <a:pPr algn="l">
              <a:spcBef>
                <a:spcPts val="0"/>
              </a:spcBef>
              <a:spcAft>
                <a:spcPts val="600"/>
              </a:spcAft>
            </a:pPr>
            <a:r>
              <a:rPr lang="en-US" sz="2400" b="1" dirty="0" smtClean="0">
                <a:solidFill>
                  <a:srgbClr val="473D0E"/>
                </a:solidFill>
              </a:rPr>
              <a:t>We have three songbooks- know or sing any songs about “hell”?</a:t>
            </a:r>
          </a:p>
          <a:p>
            <a:pPr algn="l">
              <a:spcBef>
                <a:spcPts val="0"/>
              </a:spcBef>
              <a:spcAft>
                <a:spcPts val="600"/>
              </a:spcAft>
            </a:pPr>
            <a:r>
              <a:rPr lang="en-US" sz="2400" b="1" dirty="0" smtClean="0">
                <a:solidFill>
                  <a:srgbClr val="473D0E"/>
                </a:solidFill>
              </a:rPr>
              <a:t>“Standing Outside” is not in any of them, but it is in </a:t>
            </a:r>
            <a:r>
              <a:rPr lang="en-US" sz="2400" b="1" dirty="0" smtClean="0">
                <a:solidFill>
                  <a:srgbClr val="800000"/>
                </a:solidFill>
              </a:rPr>
              <a:t>“Songs of the Church,” #492</a:t>
            </a:r>
            <a:r>
              <a:rPr lang="en-US" sz="2400" b="1" dirty="0" smtClean="0">
                <a:solidFill>
                  <a:srgbClr val="473D0E"/>
                </a:solidFill>
              </a:rPr>
              <a:t>.  Please consider the words of this haunting hymn</a:t>
            </a:r>
            <a:r>
              <a:rPr lang="mr-IN" sz="2400" b="1" dirty="0" smtClean="0">
                <a:solidFill>
                  <a:srgbClr val="473D0E"/>
                </a:solidFill>
              </a:rPr>
              <a:t>…</a:t>
            </a:r>
            <a:endParaRPr lang="en-US" sz="2400" b="1" dirty="0" smtClean="0">
              <a:solidFill>
                <a:srgbClr val="473D0E"/>
              </a:solidFill>
            </a:endParaRPr>
          </a:p>
          <a:p>
            <a:pPr lvl="0">
              <a:spcBef>
                <a:spcPts val="0"/>
              </a:spcBef>
              <a:spcAft>
                <a:spcPts val="600"/>
              </a:spcAft>
            </a:pPr>
            <a:r>
              <a:rPr lang="en-US" sz="2400" dirty="0" smtClean="0">
                <a:solidFill>
                  <a:srgbClr val="800000"/>
                </a:solidFill>
              </a:rPr>
              <a:t>V.1: </a:t>
            </a:r>
            <a:r>
              <a:rPr lang="en-US" sz="2400" b="1" dirty="0" smtClean="0">
                <a:solidFill>
                  <a:srgbClr val="800000"/>
                </a:solidFill>
              </a:rPr>
              <a:t>“Judgment </a:t>
            </a:r>
            <a:r>
              <a:rPr lang="en-US" sz="2400" b="1" dirty="0">
                <a:solidFill>
                  <a:srgbClr val="800000"/>
                </a:solidFill>
              </a:rPr>
              <a:t>is surely coming, Coming to you and me, We will be judged that morning For all eternity; Some will go into Heaven, Others will be denied; Will you be in that number Standing outside</a:t>
            </a:r>
            <a:r>
              <a:rPr lang="en-US" sz="2400" b="1" dirty="0" smtClean="0">
                <a:solidFill>
                  <a:srgbClr val="800000"/>
                </a:solidFill>
              </a:rPr>
              <a:t>?”</a:t>
            </a:r>
            <a:endParaRPr lang="en-US" sz="2400" b="1" dirty="0">
              <a:solidFill>
                <a:srgbClr val="800000"/>
              </a:solidFill>
            </a:endParaRPr>
          </a:p>
          <a:p>
            <a:pPr lvl="0">
              <a:spcBef>
                <a:spcPts val="0"/>
              </a:spcBef>
              <a:spcAft>
                <a:spcPts val="600"/>
              </a:spcAft>
            </a:pPr>
            <a:r>
              <a:rPr lang="en-US" sz="2400" dirty="0" smtClean="0">
                <a:solidFill>
                  <a:srgbClr val="800000"/>
                </a:solidFill>
              </a:rPr>
              <a:t>V.2: </a:t>
            </a:r>
            <a:r>
              <a:rPr lang="en-US" sz="2400" b="1" dirty="0" smtClean="0">
                <a:solidFill>
                  <a:srgbClr val="800000"/>
                </a:solidFill>
              </a:rPr>
              <a:t>“Standing </a:t>
            </a:r>
            <a:r>
              <a:rPr lang="en-US" sz="2400" b="1" dirty="0">
                <a:solidFill>
                  <a:srgbClr val="800000"/>
                </a:solidFill>
              </a:rPr>
              <a:t>outside while loved ones, Enter the pearly gate, Know that there forever, You will then separate; To be away from loved ones And by your God denied; O what an awful picture, Standing outside</a:t>
            </a:r>
            <a:r>
              <a:rPr lang="en-US" sz="2400" b="1" dirty="0" smtClean="0">
                <a:solidFill>
                  <a:srgbClr val="800000"/>
                </a:solidFill>
              </a:rPr>
              <a:t>?”</a:t>
            </a:r>
            <a:endParaRPr lang="en-US" sz="2400" b="1" dirty="0">
              <a:solidFill>
                <a:srgbClr val="800000"/>
              </a:solidFill>
            </a:endParaRPr>
          </a:p>
          <a:p>
            <a:pPr lvl="0">
              <a:spcBef>
                <a:spcPts val="0"/>
              </a:spcBef>
              <a:spcAft>
                <a:spcPts val="600"/>
              </a:spcAft>
            </a:pPr>
            <a:r>
              <a:rPr lang="en-US" sz="2400" dirty="0" smtClean="0">
                <a:solidFill>
                  <a:srgbClr val="800000"/>
                </a:solidFill>
              </a:rPr>
              <a:t>V.3: </a:t>
            </a:r>
            <a:r>
              <a:rPr lang="en-US" sz="2400" b="1" dirty="0" smtClean="0">
                <a:solidFill>
                  <a:srgbClr val="800000"/>
                </a:solidFill>
              </a:rPr>
              <a:t>“Can </a:t>
            </a:r>
            <a:r>
              <a:rPr lang="en-US" sz="2400" b="1" dirty="0">
                <a:solidFill>
                  <a:srgbClr val="800000"/>
                </a:solidFill>
              </a:rPr>
              <a:t>you not see the picture Of those who’re lost in sin, Standing outside the portals, Without a hope to win? Souls crushed with deepest sorrow, Without a friend to guide?  O what an awful picture, Standing outside</a:t>
            </a:r>
            <a:r>
              <a:rPr lang="en-US" sz="2400" b="1" dirty="0" smtClean="0">
                <a:solidFill>
                  <a:srgbClr val="800000"/>
                </a:solidFill>
              </a:rPr>
              <a:t>?”</a:t>
            </a:r>
            <a:endParaRPr lang="en-US" sz="2400" b="1" dirty="0">
              <a:solidFill>
                <a:srgbClr val="800000"/>
              </a:solidFill>
            </a:endParaRPr>
          </a:p>
          <a:p>
            <a:pPr>
              <a:spcBef>
                <a:spcPts val="0"/>
              </a:spcBef>
              <a:spcAft>
                <a:spcPts val="600"/>
              </a:spcAft>
            </a:pPr>
            <a:r>
              <a:rPr lang="en-US" sz="2400" dirty="0" smtClean="0">
                <a:solidFill>
                  <a:srgbClr val="800000"/>
                </a:solidFill>
              </a:rPr>
              <a:t>Chorus:  </a:t>
            </a:r>
            <a:r>
              <a:rPr lang="en-US" sz="2400" b="1" dirty="0" smtClean="0">
                <a:solidFill>
                  <a:srgbClr val="800000"/>
                </a:solidFill>
              </a:rPr>
              <a:t>“Standing </a:t>
            </a:r>
            <a:r>
              <a:rPr lang="en-US" sz="2400" b="1" dirty="0">
                <a:solidFill>
                  <a:srgbClr val="800000"/>
                </a:solidFill>
              </a:rPr>
              <a:t>outside the portals, Standing outside denied… Knowing that with the demons Ever you shall abide… Never to share the beauties, Waiting the sanctified… O what an awful picture, Standing outside</a:t>
            </a:r>
            <a:r>
              <a:rPr lang="en-US" sz="2400" b="1" dirty="0" smtClean="0">
                <a:solidFill>
                  <a:srgbClr val="800000"/>
                </a:solidFill>
              </a:rPr>
              <a:t>.”</a:t>
            </a:r>
          </a:p>
          <a:p>
            <a:pPr>
              <a:spcBef>
                <a:spcPts val="0"/>
              </a:spcBef>
              <a:spcAft>
                <a:spcPts val="600"/>
              </a:spcAft>
            </a:pPr>
            <a:r>
              <a:rPr lang="en-US" sz="2400" dirty="0" smtClean="0">
                <a:solidFill>
                  <a:schemeClr val="tx1"/>
                </a:solidFill>
              </a:rPr>
              <a:t>“Standing Outside” Lyrics and Music by J.A. McClung</a:t>
            </a:r>
            <a:endParaRPr lang="en-US" sz="2400" dirty="0">
              <a:solidFill>
                <a:srgbClr val="000000"/>
              </a:solidFill>
            </a:endParaRPr>
          </a:p>
        </p:txBody>
      </p:sp>
    </p:spTree>
    <p:extLst>
      <p:ext uri="{BB962C8B-B14F-4D97-AF65-F5344CB8AC3E}">
        <p14:creationId xmlns:p14="http://schemas.microsoft.com/office/powerpoint/2010/main" val="294283911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061055" cy="823786"/>
          </a:xfrm>
        </p:spPr>
        <p:txBody>
          <a:bodyPr>
            <a:noAutofit/>
          </a:bodyPr>
          <a:lstStyle/>
          <a:p>
            <a:r>
              <a:rPr lang="en-US" sz="3600" b="1" dirty="0" smtClean="0">
                <a:solidFill>
                  <a:srgbClr val="F79646"/>
                </a:solidFill>
              </a:rPr>
              <a:t>Jesus talked about hell more than anyone</a:t>
            </a:r>
            <a:r>
              <a:rPr lang="mr-IN" sz="3600" b="1" dirty="0" smtClean="0">
                <a:solidFill>
                  <a:srgbClr val="F79646"/>
                </a:solidFill>
              </a:rPr>
              <a:t>…</a:t>
            </a:r>
            <a:endParaRPr lang="en-US" sz="3600" b="1" dirty="0">
              <a:solidFill>
                <a:srgbClr val="F79646"/>
              </a:solidFill>
            </a:endParaRPr>
          </a:p>
        </p:txBody>
      </p:sp>
      <p:sp>
        <p:nvSpPr>
          <p:cNvPr id="3" name="Content Placeholder 2"/>
          <p:cNvSpPr>
            <a:spLocks noGrp="1"/>
          </p:cNvSpPr>
          <p:nvPr>
            <p:ph idx="1"/>
          </p:nvPr>
        </p:nvSpPr>
        <p:spPr>
          <a:xfrm>
            <a:off x="388554" y="812375"/>
            <a:ext cx="8397922" cy="5835379"/>
          </a:xfrm>
          <a:solidFill>
            <a:schemeClr val="tx1">
              <a:alpha val="60000"/>
            </a:schemeClr>
          </a:solidFill>
          <a:effectLst>
            <a:softEdge rad="63500"/>
          </a:effectLst>
        </p:spPr>
        <p:txBody>
          <a:bodyPr>
            <a:normAutofit/>
          </a:bodyPr>
          <a:lstStyle/>
          <a:p>
            <a:pPr marL="0" indent="0">
              <a:buNone/>
            </a:pPr>
            <a:r>
              <a:rPr lang="en-US" b="1" dirty="0" smtClean="0">
                <a:solidFill>
                  <a:srgbClr val="FFFFFF"/>
                </a:solidFill>
              </a:rPr>
              <a:t>Why, do you suppose?</a:t>
            </a:r>
          </a:p>
          <a:p>
            <a:pPr marL="0" indent="0">
              <a:buNone/>
            </a:pPr>
            <a:r>
              <a:rPr lang="en-US" b="1" dirty="0" smtClean="0">
                <a:solidFill>
                  <a:srgbClr val="FFFFFF"/>
                </a:solidFill>
              </a:rPr>
              <a:t>We tend to shy away from the topic and its discussion; perhaps just </a:t>
            </a:r>
            <a:r>
              <a:rPr lang="en-US" b="1" i="1" dirty="0" smtClean="0">
                <a:solidFill>
                  <a:srgbClr val="FFFFFF"/>
                </a:solidFill>
              </a:rPr>
              <a:t>all-too-human </a:t>
            </a:r>
            <a:r>
              <a:rPr lang="en-US" b="1" dirty="0" smtClean="0">
                <a:solidFill>
                  <a:srgbClr val="FFFFFF"/>
                </a:solidFill>
              </a:rPr>
              <a:t>nature.</a:t>
            </a:r>
          </a:p>
          <a:p>
            <a:pPr marL="0" indent="0">
              <a:buNone/>
            </a:pPr>
            <a:r>
              <a:rPr lang="en-US" b="1" dirty="0" smtClean="0">
                <a:solidFill>
                  <a:srgbClr val="FFFFFF"/>
                </a:solidFill>
              </a:rPr>
              <a:t>Nonetheless, consider His vivid description in </a:t>
            </a:r>
            <a:r>
              <a:rPr lang="en-US" b="1" u="sng" dirty="0" smtClean="0">
                <a:solidFill>
                  <a:srgbClr val="F79646"/>
                </a:solidFill>
              </a:rPr>
              <a:t>Mark 9:42-48</a:t>
            </a:r>
            <a:r>
              <a:rPr lang="en-US" b="1" dirty="0" smtClean="0">
                <a:solidFill>
                  <a:srgbClr val="FFFFFF"/>
                </a:solidFill>
              </a:rPr>
              <a:t>, and note specifically:</a:t>
            </a:r>
          </a:p>
          <a:p>
            <a:r>
              <a:rPr lang="en-US" b="1" dirty="0" smtClean="0">
                <a:solidFill>
                  <a:srgbClr val="FFFFFF"/>
                </a:solidFill>
              </a:rPr>
              <a:t>Better to drown tied to millstone, </a:t>
            </a:r>
            <a:r>
              <a:rPr lang="en-US" b="1" u="sng" dirty="0" smtClean="0">
                <a:solidFill>
                  <a:srgbClr val="F79646"/>
                </a:solidFill>
              </a:rPr>
              <a:t>v.42</a:t>
            </a:r>
            <a:endParaRPr lang="en-US" b="1" dirty="0" smtClean="0">
              <a:solidFill>
                <a:srgbClr val="F79646"/>
              </a:solidFill>
            </a:endParaRPr>
          </a:p>
          <a:p>
            <a:r>
              <a:rPr lang="en-US" b="1" dirty="0" smtClean="0">
                <a:solidFill>
                  <a:srgbClr val="FFFFFF"/>
                </a:solidFill>
              </a:rPr>
              <a:t>Unquenchable fire, </a:t>
            </a:r>
            <a:r>
              <a:rPr lang="en-US" b="1" u="sng" dirty="0" smtClean="0">
                <a:solidFill>
                  <a:srgbClr val="F79646"/>
                </a:solidFill>
              </a:rPr>
              <a:t>v.43</a:t>
            </a:r>
          </a:p>
          <a:p>
            <a:r>
              <a:rPr lang="en-US" b="1" dirty="0" smtClean="0">
                <a:solidFill>
                  <a:srgbClr val="FFFFFF"/>
                </a:solidFill>
              </a:rPr>
              <a:t>Worm does not die, </a:t>
            </a:r>
            <a:r>
              <a:rPr lang="en-US" b="1" u="sng" dirty="0" smtClean="0">
                <a:solidFill>
                  <a:srgbClr val="F79646"/>
                </a:solidFill>
              </a:rPr>
              <a:t>vv.44,46,48</a:t>
            </a:r>
            <a:endParaRPr lang="en-US" b="1" dirty="0">
              <a:solidFill>
                <a:srgbClr val="F79646"/>
              </a:solidFill>
            </a:endParaRPr>
          </a:p>
          <a:p>
            <a:pPr marL="0" indent="0">
              <a:buNone/>
            </a:pPr>
            <a:r>
              <a:rPr lang="en-US" b="1" dirty="0" smtClean="0">
                <a:solidFill>
                  <a:srgbClr val="FFFFFF"/>
                </a:solidFill>
              </a:rPr>
              <a:t>Is Jesus trying to scare us?  </a:t>
            </a:r>
          </a:p>
          <a:p>
            <a:pPr marL="0" indent="0" algn="ctr">
              <a:buNone/>
            </a:pPr>
            <a:r>
              <a:rPr lang="en-US" b="1" i="1" dirty="0" err="1" smtClean="0">
                <a:solidFill>
                  <a:srgbClr val="FFFFFF"/>
                </a:solidFill>
              </a:rPr>
              <a:t>Absotively</a:t>
            </a:r>
            <a:r>
              <a:rPr lang="en-US" b="1" dirty="0" smtClean="0">
                <a:solidFill>
                  <a:srgbClr val="FFFFFF"/>
                </a:solidFill>
              </a:rPr>
              <a:t> and </a:t>
            </a:r>
            <a:r>
              <a:rPr lang="en-US" b="1" i="1" dirty="0" err="1" smtClean="0">
                <a:solidFill>
                  <a:srgbClr val="FFFFFF"/>
                </a:solidFill>
              </a:rPr>
              <a:t>posalutely</a:t>
            </a:r>
            <a:r>
              <a:rPr lang="en-US" b="1" i="1" dirty="0" smtClean="0">
                <a:solidFill>
                  <a:srgbClr val="FFFFFF"/>
                </a:solidFill>
              </a:rPr>
              <a:t>,</a:t>
            </a:r>
            <a:r>
              <a:rPr lang="en-US" b="1" dirty="0" smtClean="0">
                <a:solidFill>
                  <a:srgbClr val="FFFFFF"/>
                </a:solidFill>
              </a:rPr>
              <a:t> </a:t>
            </a:r>
            <a:r>
              <a:rPr lang="en-US" b="1" dirty="0" smtClean="0">
                <a:solidFill>
                  <a:schemeClr val="accent6"/>
                </a:solidFill>
              </a:rPr>
              <a:t>“</a:t>
            </a:r>
            <a:r>
              <a:rPr lang="en-US" b="1" u="sng" dirty="0" smtClean="0">
                <a:solidFill>
                  <a:schemeClr val="accent6"/>
                </a:solidFill>
              </a:rPr>
              <a:t>YES</a:t>
            </a:r>
            <a:r>
              <a:rPr lang="en-US" b="1" dirty="0" smtClean="0">
                <a:solidFill>
                  <a:schemeClr val="accent6"/>
                </a:solidFill>
              </a:rPr>
              <a:t>”!</a:t>
            </a:r>
          </a:p>
        </p:txBody>
      </p:sp>
    </p:spTree>
    <p:extLst>
      <p:ext uri="{BB962C8B-B14F-4D97-AF65-F5344CB8AC3E}">
        <p14:creationId xmlns:p14="http://schemas.microsoft.com/office/powerpoint/2010/main" val="345434409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dissolve">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dissolve">
                                      <p:cBhvr>
                                        <p:cTn id="4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061055" cy="1167077"/>
          </a:xfrm>
        </p:spPr>
        <p:txBody>
          <a:bodyPr>
            <a:noAutofit/>
          </a:bodyPr>
          <a:lstStyle/>
          <a:p>
            <a:r>
              <a:rPr lang="en-US" sz="3600" b="1" dirty="0" smtClean="0">
                <a:solidFill>
                  <a:srgbClr val="F79646"/>
                </a:solidFill>
              </a:rPr>
              <a:t>Perhaps because we’re so </a:t>
            </a:r>
            <a:r>
              <a:rPr lang="en-US" sz="3600" b="1" i="1" dirty="0" smtClean="0">
                <a:solidFill>
                  <a:srgbClr val="F79646"/>
                </a:solidFill>
              </a:rPr>
              <a:t>uncomfortable</a:t>
            </a:r>
            <a:r>
              <a:rPr lang="en-US" sz="3600" b="1" dirty="0" smtClean="0">
                <a:solidFill>
                  <a:srgbClr val="F79646"/>
                </a:solidFill>
              </a:rPr>
              <a:t> with the topic of </a:t>
            </a:r>
            <a:r>
              <a:rPr lang="en-US" sz="3600" b="1" dirty="0" smtClean="0">
                <a:solidFill>
                  <a:srgbClr val="FAC090"/>
                </a:solidFill>
              </a:rPr>
              <a:t>“hell” </a:t>
            </a:r>
            <a:r>
              <a:rPr lang="en-US" sz="3600" b="1" dirty="0" smtClean="0">
                <a:solidFill>
                  <a:srgbClr val="F79646"/>
                </a:solidFill>
              </a:rPr>
              <a:t>and its discussion,</a:t>
            </a:r>
            <a:endParaRPr lang="en-US" sz="3600" b="1" dirty="0">
              <a:solidFill>
                <a:srgbClr val="F79646"/>
              </a:solidFill>
            </a:endParaRPr>
          </a:p>
        </p:txBody>
      </p:sp>
      <p:sp>
        <p:nvSpPr>
          <p:cNvPr id="3" name="Content Placeholder 2"/>
          <p:cNvSpPr>
            <a:spLocks noGrp="1"/>
          </p:cNvSpPr>
          <p:nvPr>
            <p:ph idx="1"/>
          </p:nvPr>
        </p:nvSpPr>
        <p:spPr>
          <a:xfrm>
            <a:off x="388554" y="1189962"/>
            <a:ext cx="8397922" cy="5469236"/>
          </a:xfrm>
          <a:solidFill>
            <a:schemeClr val="tx1">
              <a:alpha val="60000"/>
            </a:schemeClr>
          </a:solidFill>
          <a:effectLst>
            <a:softEdge rad="63500"/>
          </a:effectLst>
        </p:spPr>
        <p:txBody>
          <a:bodyPr>
            <a:normAutofit lnSpcReduction="10000"/>
          </a:bodyPr>
          <a:lstStyle/>
          <a:p>
            <a:pPr marL="0" indent="0">
              <a:buNone/>
            </a:pPr>
            <a:r>
              <a:rPr lang="en-US" b="1" dirty="0" smtClean="0">
                <a:solidFill>
                  <a:srgbClr val="FFFFFF"/>
                </a:solidFill>
              </a:rPr>
              <a:t>Various theories and false doctrines have arisen:</a:t>
            </a:r>
          </a:p>
          <a:p>
            <a:pPr marL="514350" indent="-514350">
              <a:buClr>
                <a:schemeClr val="accent6"/>
              </a:buClr>
              <a:buAutoNum type="arabicParenR"/>
            </a:pPr>
            <a:r>
              <a:rPr lang="en-US" b="1" baseline="0" dirty="0" smtClean="0">
                <a:solidFill>
                  <a:schemeClr val="bg1"/>
                </a:solidFill>
              </a:rPr>
              <a:t>Universalism</a:t>
            </a:r>
            <a:r>
              <a:rPr lang="en-US" b="1" i="1" baseline="0" dirty="0" smtClean="0">
                <a:solidFill>
                  <a:schemeClr val="bg1"/>
                </a:solidFill>
              </a:rPr>
              <a:t>- </a:t>
            </a:r>
            <a:r>
              <a:rPr lang="en-US" b="1" i="0" baseline="0" dirty="0" smtClean="0">
                <a:solidFill>
                  <a:schemeClr val="bg1"/>
                </a:solidFill>
              </a:rPr>
              <a:t>that a “loving” God couldn’t condemn anyone to everlasting torment, but will ultimately</a:t>
            </a:r>
            <a:r>
              <a:rPr lang="en-US" b="1" i="0" dirty="0" smtClean="0">
                <a:solidFill>
                  <a:schemeClr val="bg1"/>
                </a:solidFill>
              </a:rPr>
              <a:t> save everyone</a:t>
            </a:r>
            <a:r>
              <a:rPr lang="en-US" b="1" i="0" baseline="0" dirty="0" smtClean="0">
                <a:solidFill>
                  <a:schemeClr val="bg1"/>
                </a:solidFill>
              </a:rPr>
              <a:t>, </a:t>
            </a:r>
            <a:r>
              <a:rPr lang="en-US" b="1" i="0" u="sng" baseline="0" dirty="0" smtClean="0">
                <a:solidFill>
                  <a:schemeClr val="accent6"/>
                </a:solidFill>
              </a:rPr>
              <a:t>cp. 2Cor.5:10</a:t>
            </a:r>
            <a:r>
              <a:rPr lang="en-US" b="1" dirty="0">
                <a:solidFill>
                  <a:schemeClr val="bg1"/>
                </a:solidFill>
              </a:rPr>
              <a:t>;</a:t>
            </a:r>
            <a:r>
              <a:rPr lang="en-US" b="1" i="0" baseline="0" dirty="0" smtClean="0">
                <a:solidFill>
                  <a:schemeClr val="bg1"/>
                </a:solidFill>
              </a:rPr>
              <a:t>  </a:t>
            </a:r>
          </a:p>
          <a:p>
            <a:pPr marL="514350" indent="-514350">
              <a:buClr>
                <a:schemeClr val="accent6"/>
              </a:buClr>
              <a:buAutoNum type="arabicParenR"/>
            </a:pPr>
            <a:r>
              <a:rPr lang="en-US" b="1" dirty="0" smtClean="0">
                <a:solidFill>
                  <a:schemeClr val="bg1"/>
                </a:solidFill>
              </a:rPr>
              <a:t>That h</a:t>
            </a:r>
            <a:r>
              <a:rPr lang="en-US" b="1" i="0" baseline="0" dirty="0" smtClean="0">
                <a:solidFill>
                  <a:schemeClr val="bg1"/>
                </a:solidFill>
              </a:rPr>
              <a:t>ell is just “cessation of being”- the wicked just cease to exist, </a:t>
            </a:r>
            <a:r>
              <a:rPr lang="en-US" b="1" i="0" u="sng" baseline="0" dirty="0" smtClean="0">
                <a:solidFill>
                  <a:srgbClr val="F79646"/>
                </a:solidFill>
              </a:rPr>
              <a:t>cp. John 5:28-29</a:t>
            </a:r>
            <a:r>
              <a:rPr lang="en-US" b="1" i="0" baseline="0" dirty="0" smtClean="0">
                <a:solidFill>
                  <a:schemeClr val="bg1"/>
                </a:solidFill>
              </a:rPr>
              <a:t>; </a:t>
            </a:r>
          </a:p>
          <a:p>
            <a:pPr marL="514350" indent="-514350">
              <a:buClr>
                <a:schemeClr val="accent6"/>
              </a:buClr>
              <a:buAutoNum type="arabicParenR"/>
            </a:pPr>
            <a:r>
              <a:rPr lang="en-US" b="1" dirty="0">
                <a:solidFill>
                  <a:schemeClr val="bg1"/>
                </a:solidFill>
              </a:rPr>
              <a:t>T</a:t>
            </a:r>
            <a:r>
              <a:rPr lang="en-US" b="1" i="0" baseline="0" dirty="0" smtClean="0">
                <a:solidFill>
                  <a:schemeClr val="bg1"/>
                </a:solidFill>
              </a:rPr>
              <a:t>hat though heaven is real, hell is only hyperbole, </a:t>
            </a:r>
            <a:r>
              <a:rPr lang="en-US" b="1" i="0" u="sng" baseline="0" dirty="0" smtClean="0">
                <a:solidFill>
                  <a:srgbClr val="F79646"/>
                </a:solidFill>
              </a:rPr>
              <a:t>cp. Matt.25:46</a:t>
            </a:r>
            <a:r>
              <a:rPr lang="en-US" b="1" i="0" baseline="0" dirty="0" smtClean="0">
                <a:solidFill>
                  <a:srgbClr val="F79646"/>
                </a:solidFill>
              </a:rPr>
              <a:t> </a:t>
            </a:r>
            <a:endParaRPr lang="en-US" b="1" dirty="0" smtClean="0">
              <a:solidFill>
                <a:srgbClr val="F79646"/>
              </a:solidFill>
            </a:endParaRPr>
          </a:p>
          <a:p>
            <a:pPr marL="0" indent="0" algn="ctr">
              <a:buNone/>
            </a:pPr>
            <a:r>
              <a:rPr lang="en-US" b="1" dirty="0" smtClean="0">
                <a:solidFill>
                  <a:srgbClr val="FFFFFF"/>
                </a:solidFill>
              </a:rPr>
              <a:t>We cannot believe/accept any of these without distorting or disregarding what God says,     </a:t>
            </a:r>
            <a:r>
              <a:rPr lang="en-US" b="1" u="sng" dirty="0" smtClean="0">
                <a:solidFill>
                  <a:srgbClr val="F79646"/>
                </a:solidFill>
              </a:rPr>
              <a:t>Rom.3:4</a:t>
            </a:r>
            <a:r>
              <a:rPr lang="en-US" b="1" dirty="0" smtClean="0">
                <a:solidFill>
                  <a:srgbClr val="FFFFFF"/>
                </a:solidFill>
              </a:rPr>
              <a:t>.</a:t>
            </a:r>
            <a:endParaRPr lang="en-US" b="1" dirty="0" smtClean="0">
              <a:solidFill>
                <a:schemeClr val="accent6"/>
              </a:solidFill>
            </a:endParaRPr>
          </a:p>
        </p:txBody>
      </p:sp>
    </p:spTree>
    <p:extLst>
      <p:ext uri="{BB962C8B-B14F-4D97-AF65-F5344CB8AC3E}">
        <p14:creationId xmlns:p14="http://schemas.microsoft.com/office/powerpoint/2010/main" val="288990269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2"/>
            <a:ext cx="9061055" cy="1830709"/>
          </a:xfrm>
        </p:spPr>
        <p:txBody>
          <a:bodyPr>
            <a:noAutofit/>
          </a:bodyPr>
          <a:lstStyle/>
          <a:p>
            <a:r>
              <a:rPr lang="en-US" sz="2800" b="1" dirty="0" smtClean="0">
                <a:solidFill>
                  <a:srgbClr val="FAC090"/>
                </a:solidFill>
              </a:rPr>
              <a:t>If </a:t>
            </a:r>
            <a:r>
              <a:rPr lang="en-US" sz="2800" b="1" dirty="0">
                <a:solidFill>
                  <a:srgbClr val="FAC090"/>
                </a:solidFill>
              </a:rPr>
              <a:t>the notion of an </a:t>
            </a:r>
            <a:r>
              <a:rPr lang="en-US" sz="2800" b="1" i="1" dirty="0">
                <a:solidFill>
                  <a:schemeClr val="accent6"/>
                </a:solidFill>
              </a:rPr>
              <a:t>eternal punishment </a:t>
            </a:r>
            <a:r>
              <a:rPr lang="en-US" sz="2800" b="1" dirty="0">
                <a:solidFill>
                  <a:srgbClr val="FAC090"/>
                </a:solidFill>
              </a:rPr>
              <a:t>composed of </a:t>
            </a:r>
            <a:r>
              <a:rPr lang="en-US" sz="2800" b="1" i="1" dirty="0" smtClean="0">
                <a:solidFill>
                  <a:srgbClr val="F79646"/>
                </a:solidFill>
              </a:rPr>
              <a:t>unquenchable</a:t>
            </a:r>
            <a:r>
              <a:rPr lang="en-US" sz="2800" b="1" dirty="0" smtClean="0">
                <a:solidFill>
                  <a:srgbClr val="F79646"/>
                </a:solidFill>
              </a:rPr>
              <a:t> </a:t>
            </a:r>
            <a:r>
              <a:rPr lang="en-US" sz="2800" b="1" i="1" dirty="0" smtClean="0">
                <a:solidFill>
                  <a:srgbClr val="F79646"/>
                </a:solidFill>
              </a:rPr>
              <a:t>fire</a:t>
            </a:r>
            <a:r>
              <a:rPr lang="en-US" sz="2800" b="1" i="1" dirty="0">
                <a:solidFill>
                  <a:srgbClr val="FAC090"/>
                </a:solidFill>
              </a:rPr>
              <a:t>, </a:t>
            </a:r>
            <a:r>
              <a:rPr lang="en-US" sz="2800" b="1" i="1" dirty="0" smtClean="0">
                <a:solidFill>
                  <a:srgbClr val="F79646"/>
                </a:solidFill>
              </a:rPr>
              <a:t>undying worms</a:t>
            </a:r>
            <a:r>
              <a:rPr lang="en-US" sz="2800" b="1" i="1" dirty="0">
                <a:solidFill>
                  <a:srgbClr val="FAC090"/>
                </a:solidFill>
              </a:rPr>
              <a:t>, </a:t>
            </a:r>
            <a:r>
              <a:rPr lang="en-US" sz="2800" b="1" dirty="0">
                <a:solidFill>
                  <a:srgbClr val="FAC090"/>
                </a:solidFill>
              </a:rPr>
              <a:t>and </a:t>
            </a:r>
            <a:r>
              <a:rPr lang="en-US" sz="2800" b="1" i="1" dirty="0" smtClean="0">
                <a:solidFill>
                  <a:srgbClr val="F79646"/>
                </a:solidFill>
              </a:rPr>
              <a:t>sufficient torment</a:t>
            </a:r>
            <a:r>
              <a:rPr lang="en-US" sz="2800" b="1" i="1" dirty="0" smtClean="0">
                <a:solidFill>
                  <a:srgbClr val="FAC090"/>
                </a:solidFill>
              </a:rPr>
              <a:t> </a:t>
            </a:r>
            <a:r>
              <a:rPr lang="en-US" sz="2800" b="1" dirty="0" smtClean="0">
                <a:solidFill>
                  <a:srgbClr val="FAC090"/>
                </a:solidFill>
              </a:rPr>
              <a:t>to </a:t>
            </a:r>
            <a:r>
              <a:rPr lang="en-US" sz="2800" b="1" dirty="0">
                <a:solidFill>
                  <a:srgbClr val="FAC090"/>
                </a:solidFill>
              </a:rPr>
              <a:t>cause one to </a:t>
            </a:r>
            <a:r>
              <a:rPr lang="en-US" sz="2800" b="1" i="1" dirty="0">
                <a:solidFill>
                  <a:srgbClr val="F79646"/>
                </a:solidFill>
              </a:rPr>
              <a:t>bite at </a:t>
            </a:r>
            <a:r>
              <a:rPr lang="en-US" sz="2800" b="1" dirty="0">
                <a:solidFill>
                  <a:srgbClr val="FAC090"/>
                </a:solidFill>
              </a:rPr>
              <a:t>himself and others </a:t>
            </a:r>
            <a:r>
              <a:rPr lang="en-US" sz="2800" b="1" dirty="0" smtClean="0">
                <a:solidFill>
                  <a:srgbClr val="FAC090"/>
                </a:solidFill>
              </a:rPr>
              <a:t>doesn’t instill  fear, perhaps we should consider things </a:t>
            </a:r>
            <a:r>
              <a:rPr lang="en-US" sz="2800" b="1" i="1" u="sng" dirty="0" smtClean="0">
                <a:solidFill>
                  <a:srgbClr val="F79646"/>
                </a:solidFill>
              </a:rPr>
              <a:t>no</a:t>
            </a:r>
            <a:r>
              <a:rPr lang="en-US" sz="2800" b="1" i="1" dirty="0" smtClean="0">
                <a:solidFill>
                  <a:srgbClr val="F79646"/>
                </a:solidFill>
              </a:rPr>
              <a:t>t f</a:t>
            </a:r>
            <a:r>
              <a:rPr lang="en-US" sz="2800" b="1" i="1" u="sng" dirty="0" smtClean="0">
                <a:solidFill>
                  <a:srgbClr val="F79646"/>
                </a:solidFill>
              </a:rPr>
              <a:t>oun</a:t>
            </a:r>
            <a:r>
              <a:rPr lang="en-US" sz="2800" b="1" i="1" dirty="0" smtClean="0">
                <a:solidFill>
                  <a:srgbClr val="F79646"/>
                </a:solidFill>
              </a:rPr>
              <a:t>d </a:t>
            </a:r>
            <a:r>
              <a:rPr lang="en-US" sz="2800" b="1" dirty="0" smtClean="0">
                <a:solidFill>
                  <a:srgbClr val="F79646"/>
                </a:solidFill>
              </a:rPr>
              <a:t>in hell: </a:t>
            </a:r>
            <a:endParaRPr lang="en-US" sz="2800" b="1" dirty="0">
              <a:solidFill>
                <a:srgbClr val="F79646"/>
              </a:solidFill>
            </a:endParaRPr>
          </a:p>
        </p:txBody>
      </p:sp>
      <p:sp>
        <p:nvSpPr>
          <p:cNvPr id="3" name="Content Placeholder 2"/>
          <p:cNvSpPr>
            <a:spLocks noGrp="1"/>
          </p:cNvSpPr>
          <p:nvPr>
            <p:ph idx="1"/>
          </p:nvPr>
        </p:nvSpPr>
        <p:spPr>
          <a:xfrm>
            <a:off x="285921" y="2082430"/>
            <a:ext cx="8540557" cy="4519558"/>
          </a:xfrm>
          <a:solidFill>
            <a:schemeClr val="tx1">
              <a:alpha val="60000"/>
            </a:schemeClr>
          </a:solidFill>
          <a:effectLst>
            <a:softEdge rad="63500"/>
          </a:effectLst>
        </p:spPr>
        <p:txBody>
          <a:bodyPr>
            <a:normAutofit/>
          </a:bodyPr>
          <a:lstStyle/>
          <a:p>
            <a:pPr marL="514350" indent="-514350">
              <a:buClr>
                <a:schemeClr val="accent6">
                  <a:lumMod val="60000"/>
                  <a:lumOff val="40000"/>
                </a:schemeClr>
              </a:buClr>
              <a:buAutoNum type="arabicParenR"/>
            </a:pPr>
            <a:r>
              <a:rPr lang="en-US" sz="2800" b="1" baseline="0" dirty="0" smtClean="0">
                <a:solidFill>
                  <a:schemeClr val="accent6"/>
                </a:solidFill>
              </a:rPr>
              <a:t>Water</a:t>
            </a:r>
            <a:r>
              <a:rPr lang="en-US" sz="2800" b="1" i="1" baseline="0" dirty="0" smtClean="0">
                <a:solidFill>
                  <a:schemeClr val="bg1"/>
                </a:solidFill>
              </a:rPr>
              <a:t>- </a:t>
            </a:r>
            <a:r>
              <a:rPr lang="en-US" sz="2800" b="1" i="0" baseline="0" dirty="0" smtClean="0">
                <a:solidFill>
                  <a:schemeClr val="bg1"/>
                </a:solidFill>
              </a:rPr>
              <a:t>the </a:t>
            </a:r>
            <a:r>
              <a:rPr lang="en-US" sz="2800" b="1" i="1" baseline="0" dirty="0" smtClean="0">
                <a:solidFill>
                  <a:schemeClr val="bg1"/>
                </a:solidFill>
              </a:rPr>
              <a:t>rich</a:t>
            </a:r>
            <a:r>
              <a:rPr lang="en-US" sz="2800" b="1" i="1" dirty="0" smtClean="0">
                <a:solidFill>
                  <a:schemeClr val="bg1"/>
                </a:solidFill>
              </a:rPr>
              <a:t> man </a:t>
            </a:r>
            <a:r>
              <a:rPr lang="en-US" sz="2800" b="1" dirty="0" smtClean="0">
                <a:solidFill>
                  <a:schemeClr val="bg1"/>
                </a:solidFill>
              </a:rPr>
              <a:t>was in </a:t>
            </a:r>
            <a:r>
              <a:rPr lang="en-US" sz="2800" b="1" i="1" dirty="0" smtClean="0">
                <a:solidFill>
                  <a:schemeClr val="bg1"/>
                </a:solidFill>
              </a:rPr>
              <a:t>“torment” </a:t>
            </a:r>
            <a:r>
              <a:rPr lang="en-US" sz="2800" b="1" dirty="0" smtClean="0">
                <a:solidFill>
                  <a:schemeClr val="bg1"/>
                </a:solidFill>
              </a:rPr>
              <a:t>that only a drop or two would have been relief</a:t>
            </a:r>
            <a:r>
              <a:rPr lang="en-US" sz="2800" b="1" i="0" baseline="0" dirty="0" smtClean="0">
                <a:solidFill>
                  <a:schemeClr val="bg1"/>
                </a:solidFill>
              </a:rPr>
              <a:t>, </a:t>
            </a:r>
            <a:r>
              <a:rPr lang="en-US" sz="2800" b="1" i="0" u="sng" baseline="0" dirty="0" smtClean="0">
                <a:solidFill>
                  <a:schemeClr val="accent6"/>
                </a:solidFill>
              </a:rPr>
              <a:t>Luke 16:24</a:t>
            </a:r>
            <a:r>
              <a:rPr lang="en-US" sz="2800" b="1" dirty="0">
                <a:solidFill>
                  <a:schemeClr val="bg1"/>
                </a:solidFill>
              </a:rPr>
              <a:t>*</a:t>
            </a:r>
            <a:r>
              <a:rPr lang="en-US" sz="2800" b="1" i="0" baseline="0" dirty="0" smtClean="0">
                <a:solidFill>
                  <a:schemeClr val="bg1"/>
                </a:solidFill>
              </a:rPr>
              <a:t>  </a:t>
            </a:r>
          </a:p>
          <a:p>
            <a:pPr marL="514350" indent="-514350">
              <a:buClr>
                <a:schemeClr val="accent6">
                  <a:lumMod val="60000"/>
                  <a:lumOff val="40000"/>
                </a:schemeClr>
              </a:buClr>
              <a:buAutoNum type="arabicParenR"/>
            </a:pPr>
            <a:r>
              <a:rPr lang="en-US" sz="2800" b="1" dirty="0" smtClean="0">
                <a:solidFill>
                  <a:srgbClr val="F79646"/>
                </a:solidFill>
              </a:rPr>
              <a:t>Flashlights</a:t>
            </a:r>
            <a:r>
              <a:rPr lang="en-US" sz="2800" b="1" dirty="0" smtClean="0">
                <a:solidFill>
                  <a:schemeClr val="bg1"/>
                </a:solidFill>
              </a:rPr>
              <a:t>- the </a:t>
            </a:r>
            <a:r>
              <a:rPr lang="en-US" sz="2800" b="1" i="1" dirty="0" smtClean="0">
                <a:solidFill>
                  <a:schemeClr val="bg1"/>
                </a:solidFill>
              </a:rPr>
              <a:t>“outer darkness” </a:t>
            </a:r>
            <a:r>
              <a:rPr lang="en-US" sz="2800" b="1" dirty="0" smtClean="0">
                <a:solidFill>
                  <a:schemeClr val="bg1"/>
                </a:solidFill>
              </a:rPr>
              <a:t>of hell has nothing to illuminate its horrors</a:t>
            </a:r>
            <a:r>
              <a:rPr lang="en-US" sz="2800" b="1" i="0" baseline="0" dirty="0" smtClean="0">
                <a:solidFill>
                  <a:schemeClr val="bg1"/>
                </a:solidFill>
              </a:rPr>
              <a:t>, </a:t>
            </a:r>
            <a:r>
              <a:rPr lang="en-US" sz="2800" b="1" i="0" u="sng" baseline="0" dirty="0" smtClean="0">
                <a:solidFill>
                  <a:srgbClr val="F79646"/>
                </a:solidFill>
              </a:rPr>
              <a:t>Matt.25:30</a:t>
            </a:r>
            <a:r>
              <a:rPr lang="en-US" sz="2800" b="1" i="0" baseline="0" dirty="0" smtClean="0">
                <a:solidFill>
                  <a:schemeClr val="bg1"/>
                </a:solidFill>
              </a:rPr>
              <a:t> </a:t>
            </a:r>
          </a:p>
          <a:p>
            <a:pPr marL="514350" indent="-514350">
              <a:buClr>
                <a:schemeClr val="accent6">
                  <a:lumMod val="60000"/>
                  <a:lumOff val="40000"/>
                </a:schemeClr>
              </a:buClr>
              <a:buAutoNum type="arabicParenR"/>
            </a:pPr>
            <a:r>
              <a:rPr lang="en-US" sz="2800" b="1" dirty="0" smtClean="0">
                <a:solidFill>
                  <a:srgbClr val="F79646"/>
                </a:solidFill>
              </a:rPr>
              <a:t>Fences</a:t>
            </a:r>
            <a:r>
              <a:rPr lang="en-US" sz="2800" b="1" dirty="0" smtClean="0">
                <a:solidFill>
                  <a:schemeClr val="bg1"/>
                </a:solidFill>
              </a:rPr>
              <a:t>- </a:t>
            </a:r>
            <a:r>
              <a:rPr lang="en-US" sz="2800" b="1" i="0" baseline="0" dirty="0" smtClean="0">
                <a:solidFill>
                  <a:schemeClr val="bg1"/>
                </a:solidFill>
              </a:rPr>
              <a:t> there will be no </a:t>
            </a:r>
            <a:r>
              <a:rPr lang="en-US" sz="2800" b="1" i="1" baseline="0" dirty="0" smtClean="0">
                <a:solidFill>
                  <a:schemeClr val="bg1"/>
                </a:solidFill>
              </a:rPr>
              <a:t>protective barrier </a:t>
            </a:r>
            <a:r>
              <a:rPr lang="en-US" sz="2800" b="1" baseline="0" dirty="0" smtClean="0">
                <a:solidFill>
                  <a:schemeClr val="bg1"/>
                </a:solidFill>
              </a:rPr>
              <a:t>from those</a:t>
            </a:r>
            <a:r>
              <a:rPr lang="en-US" sz="2800" b="1" dirty="0" smtClean="0">
                <a:solidFill>
                  <a:schemeClr val="bg1"/>
                </a:solidFill>
              </a:rPr>
              <a:t> catalogued in </a:t>
            </a:r>
            <a:r>
              <a:rPr lang="en-US" sz="2800" b="1" u="sng" dirty="0" smtClean="0">
                <a:solidFill>
                  <a:srgbClr val="F79646"/>
                </a:solidFill>
              </a:rPr>
              <a:t>1Cor.6:9-11</a:t>
            </a:r>
            <a:r>
              <a:rPr lang="en-US" sz="2800" b="1" dirty="0" smtClean="0">
                <a:solidFill>
                  <a:srgbClr val="F79646"/>
                </a:solidFill>
              </a:rPr>
              <a:t> </a:t>
            </a:r>
            <a:r>
              <a:rPr lang="en-US" sz="2800" b="1" dirty="0" smtClean="0">
                <a:solidFill>
                  <a:srgbClr val="FFFFFF"/>
                </a:solidFill>
              </a:rPr>
              <a:t>and</a:t>
            </a:r>
            <a:r>
              <a:rPr lang="en-US" sz="2800" b="1" dirty="0" smtClean="0">
                <a:solidFill>
                  <a:srgbClr val="F79646"/>
                </a:solidFill>
              </a:rPr>
              <a:t> </a:t>
            </a:r>
            <a:r>
              <a:rPr lang="en-US" sz="2800" b="1" u="sng" dirty="0" smtClean="0">
                <a:solidFill>
                  <a:srgbClr val="F79646"/>
                </a:solidFill>
              </a:rPr>
              <a:t>Rev.21:8; 22:15</a:t>
            </a:r>
            <a:endParaRPr lang="en-US" sz="2800" b="1" u="sng" dirty="0">
              <a:solidFill>
                <a:srgbClr val="F79646"/>
              </a:solidFill>
            </a:endParaRPr>
          </a:p>
          <a:p>
            <a:pPr marL="514350" indent="-514350">
              <a:buClr>
                <a:schemeClr val="accent6">
                  <a:lumMod val="60000"/>
                  <a:lumOff val="40000"/>
                </a:schemeClr>
              </a:buClr>
              <a:buAutoNum type="arabicParenR"/>
            </a:pPr>
            <a:r>
              <a:rPr lang="en-US" sz="2800" b="1" dirty="0" smtClean="0">
                <a:solidFill>
                  <a:srgbClr val="F79646"/>
                </a:solidFill>
              </a:rPr>
              <a:t>Hope</a:t>
            </a:r>
            <a:r>
              <a:rPr lang="en-US" sz="2800" b="1" dirty="0" smtClean="0">
                <a:solidFill>
                  <a:schemeClr val="bg1"/>
                </a:solidFill>
              </a:rPr>
              <a:t>- tremendous torture can be endured </a:t>
            </a:r>
            <a:r>
              <a:rPr lang="en-US" sz="2800" b="1" i="1" dirty="0" smtClean="0">
                <a:solidFill>
                  <a:schemeClr val="bg1"/>
                </a:solidFill>
              </a:rPr>
              <a:t>if/when </a:t>
            </a:r>
            <a:r>
              <a:rPr lang="en-US" sz="2800" b="1" dirty="0" smtClean="0">
                <a:solidFill>
                  <a:schemeClr val="bg1"/>
                </a:solidFill>
              </a:rPr>
              <a:t>there is </a:t>
            </a:r>
            <a:r>
              <a:rPr lang="en-US" sz="2800" b="1" i="1" dirty="0" smtClean="0">
                <a:solidFill>
                  <a:schemeClr val="bg1"/>
                </a:solidFill>
              </a:rPr>
              <a:t>hope for relief, </a:t>
            </a:r>
            <a:r>
              <a:rPr lang="en-US" sz="2800" b="1" dirty="0" smtClean="0">
                <a:solidFill>
                  <a:schemeClr val="bg1"/>
                </a:solidFill>
              </a:rPr>
              <a:t>but there is none, </a:t>
            </a:r>
            <a:r>
              <a:rPr lang="en-US" sz="2800" b="1" u="sng" dirty="0" smtClean="0">
                <a:solidFill>
                  <a:schemeClr val="accent6"/>
                </a:solidFill>
              </a:rPr>
              <a:t>Rev.20:10b</a:t>
            </a:r>
            <a:r>
              <a:rPr lang="en-US" sz="2800" b="1" i="0" baseline="0" dirty="0" smtClean="0">
                <a:solidFill>
                  <a:schemeClr val="accent6"/>
                </a:solidFill>
              </a:rPr>
              <a:t> </a:t>
            </a:r>
          </a:p>
          <a:p>
            <a:pPr marL="514350" indent="-514350">
              <a:buClr>
                <a:schemeClr val="accent6">
                  <a:lumMod val="60000"/>
                  <a:lumOff val="40000"/>
                </a:schemeClr>
              </a:buClr>
              <a:buAutoNum type="arabicParenR"/>
            </a:pPr>
            <a:r>
              <a:rPr lang="en-US" sz="2800" b="1" dirty="0" smtClean="0">
                <a:solidFill>
                  <a:schemeClr val="accent6"/>
                </a:solidFill>
              </a:rPr>
              <a:t>God</a:t>
            </a:r>
            <a:r>
              <a:rPr lang="en-US" sz="2800" b="1" dirty="0" smtClean="0">
                <a:solidFill>
                  <a:schemeClr val="bg1"/>
                </a:solidFill>
              </a:rPr>
              <a:t>-  only the devil and his allies, </a:t>
            </a:r>
            <a:r>
              <a:rPr lang="en-US" sz="2800" b="1" u="sng" dirty="0" smtClean="0">
                <a:solidFill>
                  <a:schemeClr val="accent6"/>
                </a:solidFill>
              </a:rPr>
              <a:t>Rev.20:10a</a:t>
            </a:r>
            <a:r>
              <a:rPr lang="en-US" sz="2800" b="1" dirty="0" smtClean="0">
                <a:solidFill>
                  <a:schemeClr val="bg1"/>
                </a:solidFill>
              </a:rPr>
              <a:t>**</a:t>
            </a:r>
            <a:endParaRPr lang="en-US" sz="2800" b="1" dirty="0" smtClean="0">
              <a:solidFill>
                <a:schemeClr val="accent6"/>
              </a:solidFill>
            </a:endParaRPr>
          </a:p>
        </p:txBody>
      </p:sp>
    </p:spTree>
    <p:extLst>
      <p:ext uri="{BB962C8B-B14F-4D97-AF65-F5344CB8AC3E}">
        <p14:creationId xmlns:p14="http://schemas.microsoft.com/office/powerpoint/2010/main" val="321447419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061055" cy="1379540"/>
          </a:xfrm>
        </p:spPr>
        <p:txBody>
          <a:bodyPr>
            <a:noAutofit/>
          </a:bodyPr>
          <a:lstStyle/>
          <a:p>
            <a:r>
              <a:rPr lang="en-US" sz="3600" b="1" dirty="0" smtClean="0">
                <a:solidFill>
                  <a:srgbClr val="F79646"/>
                </a:solidFill>
              </a:rPr>
              <a:t>But obviously (and thankfully!), it doesn’t </a:t>
            </a:r>
            <a:r>
              <a:rPr lang="en-US" sz="3600" b="1" i="1" dirty="0" smtClean="0">
                <a:solidFill>
                  <a:srgbClr val="F79646"/>
                </a:solidFill>
              </a:rPr>
              <a:t>have to </a:t>
            </a:r>
            <a:r>
              <a:rPr lang="en-US" sz="3600" b="1" dirty="0" smtClean="0">
                <a:solidFill>
                  <a:srgbClr val="F79646"/>
                </a:solidFill>
              </a:rPr>
              <a:t>be this way!</a:t>
            </a:r>
            <a:endParaRPr lang="en-US" sz="3600" b="1" dirty="0">
              <a:solidFill>
                <a:srgbClr val="F79646"/>
              </a:solidFill>
            </a:endParaRPr>
          </a:p>
        </p:txBody>
      </p:sp>
      <p:sp>
        <p:nvSpPr>
          <p:cNvPr id="3" name="Content Placeholder 2"/>
          <p:cNvSpPr>
            <a:spLocks noGrp="1"/>
          </p:cNvSpPr>
          <p:nvPr>
            <p:ph idx="1"/>
          </p:nvPr>
        </p:nvSpPr>
        <p:spPr>
          <a:xfrm>
            <a:off x="231181" y="1642315"/>
            <a:ext cx="8680180" cy="5069253"/>
          </a:xfrm>
          <a:solidFill>
            <a:schemeClr val="tx1">
              <a:alpha val="60000"/>
            </a:schemeClr>
          </a:solidFill>
          <a:effectLst>
            <a:softEdge rad="63500"/>
          </a:effectLst>
        </p:spPr>
        <p:txBody>
          <a:bodyPr>
            <a:normAutofit fontScale="92500" lnSpcReduction="20000"/>
          </a:bodyPr>
          <a:lstStyle/>
          <a:p>
            <a:pPr marL="0" indent="0">
              <a:buClr>
                <a:schemeClr val="accent6">
                  <a:lumMod val="60000"/>
                  <a:lumOff val="40000"/>
                </a:schemeClr>
              </a:buClr>
              <a:buNone/>
            </a:pPr>
            <a:r>
              <a:rPr lang="en-US" sz="2800" b="1" baseline="0" dirty="0" smtClean="0">
                <a:solidFill>
                  <a:srgbClr val="FAC090"/>
                </a:solidFill>
              </a:rPr>
              <a:t>All the </a:t>
            </a:r>
            <a:r>
              <a:rPr lang="en-US" sz="2800" b="1" i="1" baseline="0" dirty="0" smtClean="0">
                <a:solidFill>
                  <a:schemeClr val="accent6"/>
                </a:solidFill>
              </a:rPr>
              <a:t>horrors</a:t>
            </a:r>
            <a:r>
              <a:rPr lang="en-US" sz="2800" b="1" i="1" dirty="0" smtClean="0">
                <a:solidFill>
                  <a:srgbClr val="FAC090"/>
                </a:solidFill>
              </a:rPr>
              <a:t> </a:t>
            </a:r>
            <a:r>
              <a:rPr lang="en-US" sz="2800" b="1" dirty="0" smtClean="0">
                <a:solidFill>
                  <a:srgbClr val="FAC090"/>
                </a:solidFill>
              </a:rPr>
              <a:t>and </a:t>
            </a:r>
            <a:r>
              <a:rPr lang="en-US" sz="2800" b="1" i="1" dirty="0" smtClean="0">
                <a:solidFill>
                  <a:srgbClr val="F79646"/>
                </a:solidFill>
              </a:rPr>
              <a:t>torments </a:t>
            </a:r>
            <a:r>
              <a:rPr lang="en-US" sz="2800" b="1" dirty="0" smtClean="0">
                <a:solidFill>
                  <a:srgbClr val="F79646"/>
                </a:solidFill>
              </a:rPr>
              <a:t>of hell </a:t>
            </a:r>
            <a:r>
              <a:rPr lang="en-US" sz="2800" b="1" dirty="0" smtClean="0">
                <a:solidFill>
                  <a:srgbClr val="FAC090"/>
                </a:solidFill>
              </a:rPr>
              <a:t>can be </a:t>
            </a:r>
            <a:r>
              <a:rPr lang="en-US" sz="2800" b="1" dirty="0" smtClean="0">
                <a:solidFill>
                  <a:srgbClr val="F79646"/>
                </a:solidFill>
              </a:rPr>
              <a:t>avoided through Jesus</a:t>
            </a:r>
            <a:r>
              <a:rPr lang="mr-IN" sz="2800" b="1" dirty="0" smtClean="0">
                <a:solidFill>
                  <a:srgbClr val="F79646"/>
                </a:solidFill>
              </a:rPr>
              <a:t>…</a:t>
            </a:r>
            <a:endParaRPr lang="en-US" sz="2800" b="1" baseline="0" dirty="0" smtClean="0">
              <a:solidFill>
                <a:srgbClr val="F79646"/>
              </a:solidFill>
            </a:endParaRPr>
          </a:p>
          <a:p>
            <a:pPr marL="514350" indent="-514350">
              <a:buClr>
                <a:schemeClr val="accent6">
                  <a:lumMod val="60000"/>
                  <a:lumOff val="40000"/>
                </a:schemeClr>
              </a:buClr>
              <a:buAutoNum type="arabicParenR"/>
            </a:pPr>
            <a:r>
              <a:rPr lang="en-US" sz="2800" b="1" u="sng" baseline="0" dirty="0" smtClean="0">
                <a:solidFill>
                  <a:schemeClr val="accent6"/>
                </a:solidFill>
              </a:rPr>
              <a:t>John 4:7-14</a:t>
            </a:r>
            <a:r>
              <a:rPr lang="en-US" sz="2800" b="1" dirty="0" smtClean="0">
                <a:solidFill>
                  <a:schemeClr val="bg1"/>
                </a:solidFill>
              </a:rPr>
              <a:t>, He is the </a:t>
            </a:r>
            <a:r>
              <a:rPr lang="en-US" sz="2800" b="1" i="1" dirty="0" smtClean="0">
                <a:solidFill>
                  <a:srgbClr val="FAC090"/>
                </a:solidFill>
              </a:rPr>
              <a:t>source</a:t>
            </a:r>
            <a:r>
              <a:rPr lang="en-US" sz="2800" b="1" i="1" dirty="0" smtClean="0">
                <a:solidFill>
                  <a:schemeClr val="bg1"/>
                </a:solidFill>
              </a:rPr>
              <a:t> </a:t>
            </a:r>
            <a:r>
              <a:rPr lang="en-US" sz="2800" b="1" dirty="0" smtClean="0">
                <a:solidFill>
                  <a:schemeClr val="bg1"/>
                </a:solidFill>
              </a:rPr>
              <a:t>of </a:t>
            </a:r>
            <a:r>
              <a:rPr lang="en-US" sz="2800" b="1" i="1" dirty="0" smtClean="0">
                <a:solidFill>
                  <a:srgbClr val="FAC090"/>
                </a:solidFill>
              </a:rPr>
              <a:t>“water springing up to eternal life.”</a:t>
            </a:r>
            <a:endParaRPr lang="en-US" sz="2800" b="1" i="0" baseline="0" dirty="0" smtClean="0">
              <a:solidFill>
                <a:srgbClr val="FAC090"/>
              </a:solidFill>
            </a:endParaRPr>
          </a:p>
          <a:p>
            <a:pPr marL="514350" indent="-514350">
              <a:buClr>
                <a:schemeClr val="accent6">
                  <a:lumMod val="60000"/>
                  <a:lumOff val="40000"/>
                </a:schemeClr>
              </a:buClr>
              <a:buAutoNum type="arabicParenR"/>
            </a:pPr>
            <a:r>
              <a:rPr lang="en-US" sz="2800" b="1" u="sng" dirty="0" smtClean="0">
                <a:solidFill>
                  <a:srgbClr val="F79646"/>
                </a:solidFill>
              </a:rPr>
              <a:t>John 8:12</a:t>
            </a:r>
            <a:r>
              <a:rPr lang="en-US" sz="2800" b="1" dirty="0" smtClean="0">
                <a:solidFill>
                  <a:schemeClr val="bg1"/>
                </a:solidFill>
              </a:rPr>
              <a:t>, He is </a:t>
            </a:r>
            <a:r>
              <a:rPr lang="en-US" sz="2800" b="1" i="1" dirty="0" smtClean="0">
                <a:solidFill>
                  <a:srgbClr val="FAC090"/>
                </a:solidFill>
              </a:rPr>
              <a:t>“the light of the world” </a:t>
            </a:r>
            <a:r>
              <a:rPr lang="en-US" sz="2800" b="1" dirty="0" smtClean="0">
                <a:solidFill>
                  <a:schemeClr val="bg1"/>
                </a:solidFill>
              </a:rPr>
              <a:t>and those who </a:t>
            </a:r>
            <a:r>
              <a:rPr lang="en-US" sz="2800" b="1" i="1" dirty="0" smtClean="0">
                <a:solidFill>
                  <a:srgbClr val="FAC090"/>
                </a:solidFill>
              </a:rPr>
              <a:t>follow</a:t>
            </a:r>
            <a:r>
              <a:rPr lang="en-US" sz="2800" b="1" i="1" dirty="0" smtClean="0">
                <a:solidFill>
                  <a:schemeClr val="bg1"/>
                </a:solidFill>
              </a:rPr>
              <a:t> </a:t>
            </a:r>
            <a:r>
              <a:rPr lang="en-US" sz="2800" b="1" dirty="0" smtClean="0">
                <a:solidFill>
                  <a:schemeClr val="bg1"/>
                </a:solidFill>
              </a:rPr>
              <a:t>Him </a:t>
            </a:r>
            <a:r>
              <a:rPr lang="en-US" sz="2800" b="1" i="1" dirty="0" smtClean="0">
                <a:solidFill>
                  <a:srgbClr val="FAC090"/>
                </a:solidFill>
              </a:rPr>
              <a:t>“shall </a:t>
            </a:r>
            <a:r>
              <a:rPr lang="en-US" sz="2800" b="1" i="1" dirty="0" smtClean="0">
                <a:solidFill>
                  <a:schemeClr val="accent6"/>
                </a:solidFill>
              </a:rPr>
              <a:t>not</a:t>
            </a:r>
            <a:r>
              <a:rPr lang="en-US" sz="2800" b="1" i="1" dirty="0" smtClean="0">
                <a:solidFill>
                  <a:srgbClr val="FAC090"/>
                </a:solidFill>
              </a:rPr>
              <a:t> walk in darkness” </a:t>
            </a:r>
            <a:r>
              <a:rPr lang="en-US" sz="2800" b="1" dirty="0" smtClean="0">
                <a:solidFill>
                  <a:schemeClr val="bg1"/>
                </a:solidFill>
              </a:rPr>
              <a:t>but have </a:t>
            </a:r>
            <a:r>
              <a:rPr lang="en-US" sz="2800" b="1" i="1" dirty="0" smtClean="0">
                <a:solidFill>
                  <a:srgbClr val="F79646"/>
                </a:solidFill>
              </a:rPr>
              <a:t>“the light of life.” </a:t>
            </a:r>
            <a:endParaRPr lang="en-US" sz="2800" b="1" i="0" baseline="0" dirty="0" smtClean="0">
              <a:solidFill>
                <a:srgbClr val="F79646"/>
              </a:solidFill>
            </a:endParaRPr>
          </a:p>
          <a:p>
            <a:pPr marL="514350" indent="-514350">
              <a:buClr>
                <a:schemeClr val="accent6">
                  <a:lumMod val="60000"/>
                  <a:lumOff val="40000"/>
                </a:schemeClr>
              </a:buClr>
              <a:buAutoNum type="arabicParenR"/>
            </a:pPr>
            <a:r>
              <a:rPr lang="en-US" sz="2800" b="1" u="sng" dirty="0" smtClean="0">
                <a:solidFill>
                  <a:srgbClr val="F79646"/>
                </a:solidFill>
              </a:rPr>
              <a:t>John 10:1-10</a:t>
            </a:r>
            <a:r>
              <a:rPr lang="en-US" sz="2800" b="1" dirty="0" smtClean="0">
                <a:solidFill>
                  <a:schemeClr val="bg1"/>
                </a:solidFill>
              </a:rPr>
              <a:t>,  He is the </a:t>
            </a:r>
            <a:r>
              <a:rPr lang="en-US" sz="2800" b="1" i="1" dirty="0" smtClean="0">
                <a:solidFill>
                  <a:schemeClr val="accent6">
                    <a:lumMod val="60000"/>
                    <a:lumOff val="40000"/>
                  </a:schemeClr>
                </a:solidFill>
              </a:rPr>
              <a:t>door </a:t>
            </a:r>
            <a:r>
              <a:rPr lang="en-US" sz="2800" b="1" dirty="0" smtClean="0">
                <a:solidFill>
                  <a:schemeClr val="bg1"/>
                </a:solidFill>
              </a:rPr>
              <a:t>of the </a:t>
            </a:r>
            <a:r>
              <a:rPr lang="en-US" sz="2800" b="1" i="1" dirty="0" smtClean="0">
                <a:solidFill>
                  <a:srgbClr val="FAC090"/>
                </a:solidFill>
              </a:rPr>
              <a:t>sheep fold</a:t>
            </a:r>
            <a:r>
              <a:rPr lang="en-US" sz="2800" b="1" i="0" baseline="0" dirty="0" smtClean="0">
                <a:solidFill>
                  <a:srgbClr val="FAC090"/>
                </a:solidFill>
              </a:rPr>
              <a:t> </a:t>
            </a:r>
            <a:r>
              <a:rPr lang="en-US" sz="2800" b="1" i="0" baseline="0" dirty="0" smtClean="0">
                <a:solidFill>
                  <a:schemeClr val="bg1"/>
                </a:solidFill>
              </a:rPr>
              <a:t>that provides </a:t>
            </a:r>
            <a:r>
              <a:rPr lang="en-US" sz="2800" b="1" i="1" baseline="0" dirty="0" smtClean="0">
                <a:solidFill>
                  <a:srgbClr val="FAC090"/>
                </a:solidFill>
              </a:rPr>
              <a:t>eternal protection </a:t>
            </a:r>
            <a:r>
              <a:rPr lang="en-US" sz="2800" b="1" baseline="0" dirty="0" smtClean="0">
                <a:solidFill>
                  <a:schemeClr val="bg1"/>
                </a:solidFill>
              </a:rPr>
              <a:t>from </a:t>
            </a:r>
            <a:r>
              <a:rPr lang="en-US" sz="2800" b="1" i="1" baseline="0" dirty="0" smtClean="0">
                <a:solidFill>
                  <a:srgbClr val="FAC090"/>
                </a:solidFill>
              </a:rPr>
              <a:t>the wolf</a:t>
            </a:r>
            <a:r>
              <a:rPr lang="en-US" sz="2800" b="1" i="1" baseline="0" dirty="0" smtClean="0">
                <a:solidFill>
                  <a:schemeClr val="bg1"/>
                </a:solidFill>
              </a:rPr>
              <a:t>,</a:t>
            </a:r>
            <a:r>
              <a:rPr lang="en-US" sz="2800" b="1" i="1" baseline="0" dirty="0" smtClean="0">
                <a:solidFill>
                  <a:srgbClr val="FAC090"/>
                </a:solidFill>
              </a:rPr>
              <a:t> </a:t>
            </a:r>
            <a:r>
              <a:rPr lang="en-US" sz="2800" b="1" i="1" dirty="0" smtClean="0">
                <a:solidFill>
                  <a:srgbClr val="FAC090"/>
                </a:solidFill>
              </a:rPr>
              <a:t>thieves</a:t>
            </a:r>
            <a:r>
              <a:rPr lang="en-US" sz="2800" b="1" i="1" dirty="0" smtClean="0">
                <a:solidFill>
                  <a:srgbClr val="FFFFFF"/>
                </a:solidFill>
              </a:rPr>
              <a:t>,</a:t>
            </a:r>
            <a:r>
              <a:rPr lang="en-US" sz="2800" b="1" dirty="0" smtClean="0">
                <a:solidFill>
                  <a:srgbClr val="FAC090"/>
                </a:solidFill>
              </a:rPr>
              <a:t> </a:t>
            </a:r>
            <a:r>
              <a:rPr lang="en-US" sz="2800" b="1" i="1" dirty="0" smtClean="0">
                <a:solidFill>
                  <a:srgbClr val="FAC090"/>
                </a:solidFill>
              </a:rPr>
              <a:t>robbers</a:t>
            </a:r>
            <a:r>
              <a:rPr lang="en-US" sz="2800" b="1" i="1" dirty="0" smtClean="0">
                <a:solidFill>
                  <a:schemeClr val="bg1"/>
                </a:solidFill>
              </a:rPr>
              <a:t>, </a:t>
            </a:r>
            <a:r>
              <a:rPr lang="en-US" sz="2800" b="1" dirty="0" smtClean="0">
                <a:solidFill>
                  <a:schemeClr val="bg1"/>
                </a:solidFill>
              </a:rPr>
              <a:t>and </a:t>
            </a:r>
            <a:r>
              <a:rPr lang="en-US" sz="2800" b="1" i="1" dirty="0" smtClean="0">
                <a:solidFill>
                  <a:srgbClr val="FAC090"/>
                </a:solidFill>
              </a:rPr>
              <a:t>anything</a:t>
            </a:r>
            <a:r>
              <a:rPr lang="en-US" sz="2800" b="1" i="1" dirty="0" smtClean="0">
                <a:solidFill>
                  <a:schemeClr val="bg1"/>
                </a:solidFill>
              </a:rPr>
              <a:t> </a:t>
            </a:r>
            <a:r>
              <a:rPr lang="en-US" sz="2800" b="1" dirty="0" smtClean="0">
                <a:solidFill>
                  <a:schemeClr val="bg1"/>
                </a:solidFill>
              </a:rPr>
              <a:t>or </a:t>
            </a:r>
            <a:r>
              <a:rPr lang="en-US" sz="2800" b="1" i="1" dirty="0" smtClean="0">
                <a:solidFill>
                  <a:srgbClr val="FAC090"/>
                </a:solidFill>
              </a:rPr>
              <a:t>anyone</a:t>
            </a:r>
            <a:r>
              <a:rPr lang="en-US" sz="2800" b="1" i="1" dirty="0" smtClean="0">
                <a:solidFill>
                  <a:schemeClr val="bg1"/>
                </a:solidFill>
              </a:rPr>
              <a:t> </a:t>
            </a:r>
            <a:r>
              <a:rPr lang="en-US" sz="2800" b="1" dirty="0" smtClean="0">
                <a:solidFill>
                  <a:schemeClr val="bg1"/>
                </a:solidFill>
              </a:rPr>
              <a:t>who would </a:t>
            </a:r>
            <a:r>
              <a:rPr lang="en-US" sz="2800" b="1" i="1" dirty="0" smtClean="0">
                <a:solidFill>
                  <a:srgbClr val="FAC090"/>
                </a:solidFill>
              </a:rPr>
              <a:t>harm</a:t>
            </a:r>
            <a:r>
              <a:rPr lang="en-US" sz="2800" b="1" i="1" dirty="0" smtClean="0">
                <a:solidFill>
                  <a:srgbClr val="FFFFFF"/>
                </a:solidFill>
              </a:rPr>
              <a:t>,</a:t>
            </a:r>
            <a:r>
              <a:rPr lang="en-US" sz="2800" b="1" i="1" dirty="0" smtClean="0">
                <a:solidFill>
                  <a:srgbClr val="FAC090"/>
                </a:solidFill>
              </a:rPr>
              <a:t> steal</a:t>
            </a:r>
            <a:r>
              <a:rPr lang="en-US" sz="2800" b="1" i="1" dirty="0" smtClean="0">
                <a:solidFill>
                  <a:srgbClr val="FFFFFF"/>
                </a:solidFill>
              </a:rPr>
              <a:t>, </a:t>
            </a:r>
            <a:r>
              <a:rPr lang="en-US" sz="2800" b="1" dirty="0" smtClean="0">
                <a:solidFill>
                  <a:schemeClr val="bg1"/>
                </a:solidFill>
              </a:rPr>
              <a:t>or </a:t>
            </a:r>
            <a:r>
              <a:rPr lang="en-US" sz="2800" b="1" i="1" dirty="0" smtClean="0">
                <a:solidFill>
                  <a:srgbClr val="FAC090"/>
                </a:solidFill>
              </a:rPr>
              <a:t>kill</a:t>
            </a:r>
            <a:r>
              <a:rPr lang="en-US" sz="2800" b="1" i="1" dirty="0" smtClean="0">
                <a:solidFill>
                  <a:schemeClr val="bg1"/>
                </a:solidFill>
              </a:rPr>
              <a:t> </a:t>
            </a:r>
            <a:r>
              <a:rPr lang="en-US" sz="2800" b="1" dirty="0" smtClean="0">
                <a:solidFill>
                  <a:schemeClr val="bg1"/>
                </a:solidFill>
              </a:rPr>
              <a:t>them.</a:t>
            </a:r>
            <a:r>
              <a:rPr lang="en-US" sz="2800" b="1" i="1" dirty="0" smtClean="0">
                <a:solidFill>
                  <a:schemeClr val="bg1"/>
                </a:solidFill>
              </a:rPr>
              <a:t> </a:t>
            </a:r>
            <a:endParaRPr lang="en-US" sz="2800" b="1" u="sng" dirty="0">
              <a:solidFill>
                <a:srgbClr val="F79646"/>
              </a:solidFill>
            </a:endParaRPr>
          </a:p>
          <a:p>
            <a:pPr marL="514350" indent="-514350">
              <a:buClr>
                <a:schemeClr val="accent6">
                  <a:lumMod val="60000"/>
                  <a:lumOff val="40000"/>
                </a:schemeClr>
              </a:buClr>
              <a:buAutoNum type="arabicParenR"/>
            </a:pPr>
            <a:r>
              <a:rPr lang="en-US" sz="2800" b="1" u="sng" dirty="0" smtClean="0">
                <a:solidFill>
                  <a:srgbClr val="F79646"/>
                </a:solidFill>
              </a:rPr>
              <a:t>Rom.5:1-11</a:t>
            </a:r>
            <a:r>
              <a:rPr lang="en-US" sz="2800" b="1" dirty="0">
                <a:solidFill>
                  <a:schemeClr val="bg1"/>
                </a:solidFill>
              </a:rPr>
              <a:t>,</a:t>
            </a:r>
            <a:r>
              <a:rPr lang="en-US" sz="2800" b="1" dirty="0" smtClean="0">
                <a:solidFill>
                  <a:schemeClr val="bg1"/>
                </a:solidFill>
              </a:rPr>
              <a:t> Through Him, we have </a:t>
            </a:r>
            <a:r>
              <a:rPr lang="en-US" sz="2800" b="1" i="1" dirty="0" smtClean="0">
                <a:solidFill>
                  <a:schemeClr val="accent6">
                    <a:lumMod val="60000"/>
                    <a:lumOff val="40000"/>
                  </a:schemeClr>
                </a:solidFill>
              </a:rPr>
              <a:t>grac</a:t>
            </a:r>
            <a:r>
              <a:rPr lang="en-US" sz="2800" b="1" i="1" dirty="0" smtClean="0">
                <a:solidFill>
                  <a:srgbClr val="FAC090"/>
                </a:solidFill>
              </a:rPr>
              <a:t>e</a:t>
            </a:r>
            <a:r>
              <a:rPr lang="en-US" sz="2800" b="1" i="1" dirty="0" smtClean="0">
                <a:solidFill>
                  <a:schemeClr val="bg1"/>
                </a:solidFill>
              </a:rPr>
              <a:t>, </a:t>
            </a:r>
            <a:r>
              <a:rPr lang="en-US" sz="2800" b="1" i="1" dirty="0" smtClean="0">
                <a:solidFill>
                  <a:srgbClr val="FAC090"/>
                </a:solidFill>
              </a:rPr>
              <a:t>faith</a:t>
            </a:r>
            <a:r>
              <a:rPr lang="en-US" sz="2800" b="1" i="1" dirty="0" smtClean="0">
                <a:solidFill>
                  <a:schemeClr val="bg1"/>
                </a:solidFill>
              </a:rPr>
              <a:t>, </a:t>
            </a:r>
            <a:r>
              <a:rPr lang="en-US" sz="2800" b="1" dirty="0" smtClean="0">
                <a:solidFill>
                  <a:schemeClr val="bg1"/>
                </a:solidFill>
              </a:rPr>
              <a:t>and </a:t>
            </a:r>
            <a:r>
              <a:rPr lang="en-US" sz="2800" b="1" i="1" dirty="0" smtClean="0">
                <a:solidFill>
                  <a:srgbClr val="FAC090"/>
                </a:solidFill>
              </a:rPr>
              <a:t>hope</a:t>
            </a:r>
            <a:r>
              <a:rPr lang="en-US" sz="2800" b="1" i="1" dirty="0" smtClean="0">
                <a:solidFill>
                  <a:schemeClr val="bg1"/>
                </a:solidFill>
              </a:rPr>
              <a:t>. </a:t>
            </a:r>
            <a:endParaRPr lang="en-US" sz="2800" b="1" i="0" baseline="0" dirty="0" smtClean="0">
              <a:solidFill>
                <a:schemeClr val="accent6"/>
              </a:solidFill>
            </a:endParaRPr>
          </a:p>
          <a:p>
            <a:pPr marL="514350" indent="-514350">
              <a:buClr>
                <a:schemeClr val="accent6">
                  <a:lumMod val="60000"/>
                  <a:lumOff val="40000"/>
                </a:schemeClr>
              </a:buClr>
              <a:buAutoNum type="arabicParenR"/>
            </a:pPr>
            <a:r>
              <a:rPr lang="en-US" sz="2800" b="1" u="sng" dirty="0" smtClean="0">
                <a:solidFill>
                  <a:schemeClr val="accent6"/>
                </a:solidFill>
              </a:rPr>
              <a:t>1Thess.4:13-18</a:t>
            </a:r>
            <a:r>
              <a:rPr lang="en-US" sz="2800" b="1" dirty="0">
                <a:solidFill>
                  <a:schemeClr val="bg1"/>
                </a:solidFill>
              </a:rPr>
              <a:t>,</a:t>
            </a:r>
            <a:r>
              <a:rPr lang="en-US" sz="2800" b="1" dirty="0" smtClean="0">
                <a:solidFill>
                  <a:schemeClr val="bg1"/>
                </a:solidFill>
              </a:rPr>
              <a:t>  And </a:t>
            </a:r>
            <a:r>
              <a:rPr lang="en-US" sz="2800" b="1" i="1" dirty="0" smtClean="0">
                <a:solidFill>
                  <a:srgbClr val="FAC090"/>
                </a:solidFill>
              </a:rPr>
              <a:t>in Him</a:t>
            </a:r>
            <a:r>
              <a:rPr lang="en-US" sz="2800" b="1" i="1" dirty="0" smtClean="0">
                <a:solidFill>
                  <a:schemeClr val="bg1"/>
                </a:solidFill>
              </a:rPr>
              <a:t>, </a:t>
            </a:r>
            <a:r>
              <a:rPr lang="en-US" sz="2800" b="1" dirty="0" smtClean="0">
                <a:solidFill>
                  <a:schemeClr val="bg1"/>
                </a:solidFill>
              </a:rPr>
              <a:t>we have the </a:t>
            </a:r>
            <a:r>
              <a:rPr lang="en-US" sz="2800" b="1" i="1" dirty="0" smtClean="0">
                <a:solidFill>
                  <a:srgbClr val="FAC090"/>
                </a:solidFill>
              </a:rPr>
              <a:t>security</a:t>
            </a:r>
            <a:r>
              <a:rPr lang="en-US" sz="2800" b="1" i="1" dirty="0" smtClean="0">
                <a:solidFill>
                  <a:schemeClr val="bg1"/>
                </a:solidFill>
              </a:rPr>
              <a:t> </a:t>
            </a:r>
            <a:r>
              <a:rPr lang="en-US" sz="2800" b="1" dirty="0" smtClean="0">
                <a:solidFill>
                  <a:schemeClr val="bg1"/>
                </a:solidFill>
              </a:rPr>
              <a:t>that we shall </a:t>
            </a:r>
            <a:r>
              <a:rPr lang="en-US" sz="2800" b="1" i="1" dirty="0" smtClean="0">
                <a:solidFill>
                  <a:schemeClr val="accent6">
                    <a:lumMod val="60000"/>
                    <a:lumOff val="40000"/>
                  </a:schemeClr>
                </a:solidFill>
              </a:rPr>
              <a:t>always be with the Lord</a:t>
            </a:r>
            <a:r>
              <a:rPr lang="en-US" sz="2800" b="1" i="1" dirty="0" smtClean="0">
                <a:solidFill>
                  <a:schemeClr val="bg1"/>
                </a:solidFill>
              </a:rPr>
              <a:t>!</a:t>
            </a:r>
            <a:endParaRPr lang="en-US" sz="2800" b="1" dirty="0" smtClean="0">
              <a:solidFill>
                <a:schemeClr val="accent6"/>
              </a:solidFill>
            </a:endParaRPr>
          </a:p>
        </p:txBody>
      </p:sp>
    </p:spTree>
    <p:extLst>
      <p:ext uri="{BB962C8B-B14F-4D97-AF65-F5344CB8AC3E}">
        <p14:creationId xmlns:p14="http://schemas.microsoft.com/office/powerpoint/2010/main" val="335358472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ssolv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061055" cy="1072975"/>
          </a:xfrm>
        </p:spPr>
        <p:txBody>
          <a:bodyPr>
            <a:noAutofit/>
          </a:bodyPr>
          <a:lstStyle/>
          <a:p>
            <a:r>
              <a:rPr lang="en-US" sz="4000" b="1" dirty="0" smtClean="0">
                <a:solidFill>
                  <a:srgbClr val="F79646"/>
                </a:solidFill>
              </a:rPr>
              <a:t>Now...</a:t>
            </a:r>
            <a:endParaRPr lang="en-US" sz="4000" b="1" dirty="0">
              <a:solidFill>
                <a:srgbClr val="F79646"/>
              </a:solidFill>
            </a:endParaRPr>
          </a:p>
        </p:txBody>
      </p:sp>
      <p:sp>
        <p:nvSpPr>
          <p:cNvPr id="3" name="Content Placeholder 2"/>
          <p:cNvSpPr>
            <a:spLocks noGrp="1"/>
          </p:cNvSpPr>
          <p:nvPr>
            <p:ph idx="1"/>
          </p:nvPr>
        </p:nvSpPr>
        <p:spPr>
          <a:xfrm>
            <a:off x="231181" y="1149615"/>
            <a:ext cx="8680180" cy="5561953"/>
          </a:xfrm>
          <a:solidFill>
            <a:schemeClr val="tx1">
              <a:alpha val="60000"/>
            </a:schemeClr>
          </a:solidFill>
          <a:effectLst>
            <a:softEdge rad="63500"/>
          </a:effectLst>
        </p:spPr>
        <p:txBody>
          <a:bodyPr>
            <a:normAutofit fontScale="92500" lnSpcReduction="10000"/>
          </a:bodyPr>
          <a:lstStyle/>
          <a:p>
            <a:pPr marL="0" indent="0">
              <a:buClr>
                <a:schemeClr val="accent6">
                  <a:lumMod val="60000"/>
                  <a:lumOff val="40000"/>
                </a:schemeClr>
              </a:buClr>
              <a:buNone/>
            </a:pPr>
            <a:r>
              <a:rPr lang="en-US" sz="2800" b="1" dirty="0" smtClean="0">
                <a:solidFill>
                  <a:srgbClr val="FAC090"/>
                </a:solidFill>
              </a:rPr>
              <a:t>Will </a:t>
            </a:r>
            <a:r>
              <a:rPr lang="en-US" sz="2800" b="1" u="sng" dirty="0" smtClean="0">
                <a:solidFill>
                  <a:schemeClr val="accent6"/>
                </a:solidFill>
              </a:rPr>
              <a:t>YOU</a:t>
            </a:r>
            <a:r>
              <a:rPr lang="en-US" sz="2800" b="1" dirty="0" smtClean="0">
                <a:solidFill>
                  <a:srgbClr val="FAC090"/>
                </a:solidFill>
              </a:rPr>
              <a:t>:</a:t>
            </a:r>
            <a:endParaRPr lang="en-US" sz="2800" b="1" baseline="0" dirty="0" smtClean="0">
              <a:solidFill>
                <a:schemeClr val="bg1"/>
              </a:solidFill>
            </a:endParaRPr>
          </a:p>
          <a:p>
            <a:pPr>
              <a:buClr>
                <a:schemeClr val="accent6">
                  <a:lumMod val="60000"/>
                  <a:lumOff val="40000"/>
                </a:schemeClr>
              </a:buClr>
            </a:pPr>
            <a:r>
              <a:rPr lang="en-US" sz="2800" b="1" dirty="0" smtClean="0">
                <a:solidFill>
                  <a:schemeClr val="accent6">
                    <a:lumMod val="60000"/>
                    <a:lumOff val="40000"/>
                  </a:schemeClr>
                </a:solidFill>
              </a:rPr>
              <a:t>Take to heart and heed the </a:t>
            </a:r>
            <a:r>
              <a:rPr lang="en-US" sz="2800" b="1" i="1" dirty="0" smtClean="0">
                <a:solidFill>
                  <a:schemeClr val="accent6"/>
                </a:solidFill>
              </a:rPr>
              <a:t>purposed warnings</a:t>
            </a:r>
            <a:r>
              <a:rPr lang="en-US" sz="2800" b="1" dirty="0" smtClean="0">
                <a:solidFill>
                  <a:schemeClr val="accent6"/>
                </a:solidFill>
              </a:rPr>
              <a:t> </a:t>
            </a:r>
            <a:r>
              <a:rPr lang="en-US" sz="2800" b="1" dirty="0" smtClean="0">
                <a:solidFill>
                  <a:srgbClr val="FAC090"/>
                </a:solidFill>
              </a:rPr>
              <a:t>of the</a:t>
            </a:r>
            <a:r>
              <a:rPr lang="en-US" sz="2800" b="1" dirty="0" smtClean="0">
                <a:solidFill>
                  <a:schemeClr val="accent6"/>
                </a:solidFill>
              </a:rPr>
              <a:t> </a:t>
            </a:r>
            <a:r>
              <a:rPr lang="en-US" sz="2800" b="1" i="1" dirty="0" smtClean="0">
                <a:solidFill>
                  <a:schemeClr val="accent6"/>
                </a:solidFill>
              </a:rPr>
              <a:t>horrors </a:t>
            </a:r>
            <a:r>
              <a:rPr lang="en-US" sz="2800" b="1" dirty="0" smtClean="0">
                <a:solidFill>
                  <a:srgbClr val="FAC090"/>
                </a:solidFill>
              </a:rPr>
              <a:t>and</a:t>
            </a:r>
            <a:r>
              <a:rPr lang="en-US" sz="2800" b="1" dirty="0" smtClean="0">
                <a:solidFill>
                  <a:schemeClr val="accent6"/>
                </a:solidFill>
              </a:rPr>
              <a:t> </a:t>
            </a:r>
            <a:r>
              <a:rPr lang="en-US" sz="2800" b="1" i="1" dirty="0" smtClean="0">
                <a:solidFill>
                  <a:schemeClr val="accent6"/>
                </a:solidFill>
              </a:rPr>
              <a:t>deficiencies </a:t>
            </a:r>
            <a:r>
              <a:rPr lang="en-US" sz="2800" b="1" dirty="0" smtClean="0">
                <a:solidFill>
                  <a:srgbClr val="FAC090"/>
                </a:solidFill>
              </a:rPr>
              <a:t>of hell through the salvation offered by and through Jesus Christ?  Or, </a:t>
            </a:r>
          </a:p>
          <a:p>
            <a:pPr>
              <a:buClr>
                <a:schemeClr val="accent6">
                  <a:lumMod val="60000"/>
                  <a:lumOff val="40000"/>
                </a:schemeClr>
              </a:buClr>
            </a:pPr>
            <a:r>
              <a:rPr lang="en-US" sz="2800" b="1" dirty="0" smtClean="0">
                <a:solidFill>
                  <a:srgbClr val="FAC090"/>
                </a:solidFill>
              </a:rPr>
              <a:t>Be left </a:t>
            </a:r>
            <a:r>
              <a:rPr lang="en-US" sz="2800" b="1" dirty="0" smtClean="0">
                <a:solidFill>
                  <a:schemeClr val="accent6"/>
                </a:solidFill>
              </a:rPr>
              <a:t>“Standing Outside” </a:t>
            </a:r>
            <a:r>
              <a:rPr lang="en-US" sz="2800" b="1" smtClean="0">
                <a:solidFill>
                  <a:srgbClr val="FAC090"/>
                </a:solidFill>
              </a:rPr>
              <a:t>of heaven, </a:t>
            </a:r>
            <a:r>
              <a:rPr lang="en-US" sz="2800" b="1" i="1" dirty="0" smtClean="0">
                <a:solidFill>
                  <a:schemeClr val="accent6"/>
                </a:solidFill>
              </a:rPr>
              <a:t>without God and hope</a:t>
            </a:r>
            <a:r>
              <a:rPr lang="en-US" sz="2800" b="1" dirty="0" smtClean="0">
                <a:solidFill>
                  <a:schemeClr val="accent6"/>
                </a:solidFill>
              </a:rPr>
              <a:t> </a:t>
            </a:r>
            <a:r>
              <a:rPr lang="en-US" sz="2800" b="1" dirty="0" smtClean="0">
                <a:solidFill>
                  <a:srgbClr val="FAC090"/>
                </a:solidFill>
              </a:rPr>
              <a:t>in the </a:t>
            </a:r>
            <a:r>
              <a:rPr lang="en-US" sz="2800" b="1" i="1" smtClean="0">
                <a:solidFill>
                  <a:schemeClr val="accent6"/>
                </a:solidFill>
              </a:rPr>
              <a:t>eternal torments </a:t>
            </a:r>
            <a:r>
              <a:rPr lang="en-US" sz="2800" b="1" dirty="0" smtClean="0">
                <a:solidFill>
                  <a:srgbClr val="FAC090"/>
                </a:solidFill>
              </a:rPr>
              <a:t>of </a:t>
            </a:r>
            <a:r>
              <a:rPr lang="en-US" sz="2800" b="1" dirty="0" smtClean="0">
                <a:solidFill>
                  <a:schemeClr val="accent6"/>
                </a:solidFill>
              </a:rPr>
              <a:t>hell? </a:t>
            </a:r>
          </a:p>
          <a:p>
            <a:pPr marL="0" indent="0" algn="ctr">
              <a:lnSpc>
                <a:spcPct val="80000"/>
              </a:lnSpc>
              <a:buClr>
                <a:schemeClr val="accent6">
                  <a:lumMod val="60000"/>
                  <a:lumOff val="40000"/>
                </a:schemeClr>
              </a:buClr>
              <a:buNone/>
            </a:pPr>
            <a:r>
              <a:rPr lang="en-US" sz="6600" b="1" dirty="0" smtClean="0">
                <a:solidFill>
                  <a:schemeClr val="accent6"/>
                </a:solidFill>
              </a:rPr>
              <a:t>It really is all up to </a:t>
            </a:r>
            <a:r>
              <a:rPr lang="en-US" sz="6600" b="1" u="sng" dirty="0" smtClean="0">
                <a:solidFill>
                  <a:schemeClr val="bg1"/>
                </a:solidFill>
              </a:rPr>
              <a:t>YOU</a:t>
            </a:r>
            <a:r>
              <a:rPr lang="en-US" sz="6600" b="1" dirty="0" smtClean="0">
                <a:solidFill>
                  <a:schemeClr val="accent6"/>
                </a:solidFill>
              </a:rPr>
              <a:t> to decide...</a:t>
            </a:r>
          </a:p>
          <a:p>
            <a:pPr marL="0" indent="0" algn="ctr">
              <a:lnSpc>
                <a:spcPct val="80000"/>
              </a:lnSpc>
              <a:buClr>
                <a:schemeClr val="accent6">
                  <a:lumMod val="60000"/>
                  <a:lumOff val="40000"/>
                </a:schemeClr>
              </a:buClr>
              <a:buNone/>
            </a:pPr>
            <a:r>
              <a:rPr lang="en-US" sz="6600" b="1" dirty="0" smtClean="0">
                <a:solidFill>
                  <a:schemeClr val="bg1"/>
                </a:solidFill>
              </a:rPr>
              <a:t>But you have to decide </a:t>
            </a:r>
            <a:r>
              <a:rPr lang="en-US" sz="6600" b="1" i="1" u="sng" dirty="0" smtClean="0">
                <a:solidFill>
                  <a:schemeClr val="accent6"/>
                </a:solidFill>
              </a:rPr>
              <a:t>no</a:t>
            </a:r>
            <a:r>
              <a:rPr lang="en-US" sz="6600" b="1" i="1" dirty="0" smtClean="0">
                <a:solidFill>
                  <a:schemeClr val="accent6"/>
                </a:solidFill>
              </a:rPr>
              <a:t>w</a:t>
            </a:r>
            <a:r>
              <a:rPr lang="en-US" sz="6600" b="1" i="1" dirty="0" smtClean="0">
                <a:solidFill>
                  <a:schemeClr val="bg1"/>
                </a:solidFill>
              </a:rPr>
              <a:t> </a:t>
            </a:r>
            <a:r>
              <a:rPr lang="en-US" sz="6600" b="1" dirty="0" smtClean="0">
                <a:solidFill>
                  <a:schemeClr val="bg1"/>
                </a:solidFill>
              </a:rPr>
              <a:t>while there is time!</a:t>
            </a:r>
          </a:p>
          <a:p>
            <a:pPr marL="0" indent="0">
              <a:buClr>
                <a:schemeClr val="accent6">
                  <a:lumMod val="60000"/>
                  <a:lumOff val="40000"/>
                </a:schemeClr>
              </a:buClr>
              <a:buNone/>
            </a:pPr>
            <a:endParaRPr lang="en-US" sz="2800" b="1" dirty="0" smtClean="0">
              <a:solidFill>
                <a:schemeClr val="accent6"/>
              </a:solidFill>
            </a:endParaRPr>
          </a:p>
        </p:txBody>
      </p:sp>
    </p:spTree>
    <p:extLst>
      <p:ext uri="{BB962C8B-B14F-4D97-AF65-F5344CB8AC3E}">
        <p14:creationId xmlns:p14="http://schemas.microsoft.com/office/powerpoint/2010/main" val="124667409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ssolv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ssolv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dissolv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dissolv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356856"/>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4945</TotalTime>
  <Words>1027</Words>
  <Application>Microsoft Macintosh PowerPoint</Application>
  <PresentationFormat>On-screen Show (4:3)</PresentationFormat>
  <Paragraphs>49</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Jesus talked about hell more than anyone…</vt:lpstr>
      <vt:lpstr>Perhaps because we’re so uncomfortable with the topic of “hell” and its discussion,</vt:lpstr>
      <vt:lpstr>If the notion of an eternal punishment composed of unquenchable fire, undying worms, and sufficient torment to cause one to bite at himself and others doesn’t instill  fear, perhaps we should consider things not found in hell: </vt:lpstr>
      <vt:lpstr>But obviously (and thankfully!), it doesn’t have to be this way!</vt:lpstr>
      <vt:lpstr>Now...</vt:lpstr>
      <vt:lpstr>PowerPoint Presentation</vt:lpstr>
    </vt:vector>
  </TitlesOfParts>
  <Company>Southside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Strong</dc:creator>
  <cp:lastModifiedBy>Philip Strong</cp:lastModifiedBy>
  <cp:revision>26</cp:revision>
  <dcterms:created xsi:type="dcterms:W3CDTF">2023-03-08T03:28:42Z</dcterms:created>
  <dcterms:modified xsi:type="dcterms:W3CDTF">2023-03-11T13:54:10Z</dcterms:modified>
</cp:coreProperties>
</file>