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19886-2E67-D349-BA0B-788F8F094514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46F60-CE86-AD48-9E5F-CE8A339AF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77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FF031-B9EA-814D-A5E3-C636A3F99C04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4D87B-4E5D-DF41-AC15-2CA6AF91D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6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The point of this passage is to show: a) that </a:t>
            </a:r>
            <a:r>
              <a:rPr lang="en-US" i="1" dirty="0" smtClean="0"/>
              <a:t>personal favoritism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is </a:t>
            </a:r>
            <a:r>
              <a:rPr lang="en-US" b="1" i="0" baseline="0" dirty="0" smtClean="0"/>
              <a:t>just as sinful </a:t>
            </a:r>
            <a:r>
              <a:rPr lang="en-US" b="0" i="0" baseline="0" dirty="0" smtClean="0"/>
              <a:t>as </a:t>
            </a:r>
            <a:r>
              <a:rPr lang="en-US" b="0" i="1" baseline="0" dirty="0" smtClean="0"/>
              <a:t>murder </a:t>
            </a:r>
            <a:r>
              <a:rPr lang="en-US" b="0" i="0" baseline="0" dirty="0" smtClean="0"/>
              <a:t>and </a:t>
            </a:r>
            <a:r>
              <a:rPr lang="en-US" b="0" i="1" baseline="0" dirty="0" smtClean="0"/>
              <a:t>adultery, </a:t>
            </a:r>
            <a:r>
              <a:rPr lang="en-US" b="0" i="0" u="sng" baseline="0" dirty="0" smtClean="0"/>
              <a:t>vv.1-4,10-11</a:t>
            </a:r>
            <a:r>
              <a:rPr lang="en-US" b="0" i="1" u="none" baseline="0" dirty="0" smtClean="0"/>
              <a:t>;  </a:t>
            </a:r>
            <a:r>
              <a:rPr lang="en-US" b="0" i="0" u="none" baseline="0" dirty="0" smtClean="0"/>
              <a:t>b) that we will be </a:t>
            </a:r>
            <a:r>
              <a:rPr lang="en-US" b="0" i="1" u="none" baseline="0" dirty="0" smtClean="0"/>
              <a:t>judged </a:t>
            </a:r>
            <a:r>
              <a:rPr lang="en-US" b="0" i="0" u="none" baseline="0" dirty="0" smtClean="0"/>
              <a:t>by a </a:t>
            </a:r>
            <a:r>
              <a:rPr lang="en-US" b="0" i="1" u="none" baseline="0" dirty="0" smtClean="0"/>
              <a:t>law of liberty, </a:t>
            </a:r>
            <a:r>
              <a:rPr lang="en-US" b="0" i="0" u="sng" baseline="0" dirty="0" smtClean="0"/>
              <a:t>v.12</a:t>
            </a:r>
            <a:r>
              <a:rPr lang="en-US" b="0" i="0" u="none" baseline="0" dirty="0" smtClean="0"/>
              <a:t>, so we should </a:t>
            </a:r>
            <a:r>
              <a:rPr lang="en-US" b="0" i="1" u="none" baseline="0" dirty="0" smtClean="0"/>
              <a:t>act accordingly </a:t>
            </a:r>
            <a:r>
              <a:rPr lang="en-US" b="0" i="0" u="none" baseline="0" dirty="0" smtClean="0"/>
              <a:t>by not being </a:t>
            </a:r>
            <a:r>
              <a:rPr lang="en-US" b="0" i="1" u="none" baseline="0" dirty="0" smtClean="0"/>
              <a:t>respecters of persons </a:t>
            </a:r>
            <a:r>
              <a:rPr lang="en-US" b="0" i="0" u="none" baseline="0" dirty="0" smtClean="0"/>
              <a:t>(or </a:t>
            </a:r>
            <a:r>
              <a:rPr lang="en-US" b="0" i="1" u="none" baseline="0" dirty="0" smtClean="0"/>
              <a:t>murderers </a:t>
            </a:r>
            <a:r>
              <a:rPr lang="en-US" b="0" i="0" u="none" baseline="0" dirty="0" smtClean="0"/>
              <a:t>or </a:t>
            </a:r>
            <a:r>
              <a:rPr lang="en-US" b="0" i="1" u="none" baseline="0" dirty="0" smtClean="0"/>
              <a:t>adulterers</a:t>
            </a:r>
            <a:r>
              <a:rPr lang="en-US" b="0" i="0" u="none" baseline="0" dirty="0" smtClean="0"/>
              <a:t>); and, c) </a:t>
            </a:r>
            <a:r>
              <a:rPr lang="en-US" b="1" i="0" u="none" baseline="0" dirty="0" smtClean="0"/>
              <a:t>IF </a:t>
            </a:r>
            <a:r>
              <a:rPr lang="en-US" b="0" i="0" u="none" baseline="0" dirty="0" smtClean="0"/>
              <a:t>we </a:t>
            </a:r>
            <a:r>
              <a:rPr lang="en-US" b="0" i="1" u="none" baseline="0" dirty="0" smtClean="0"/>
              <a:t>show mercy, </a:t>
            </a:r>
            <a:r>
              <a:rPr lang="en-US" b="0" i="0" u="none" baseline="0" dirty="0" smtClean="0"/>
              <a:t>we will be </a:t>
            </a:r>
            <a:r>
              <a:rPr lang="en-US" b="0" i="1" u="none" baseline="0" dirty="0" smtClean="0"/>
              <a:t>shown mercy </a:t>
            </a:r>
            <a:r>
              <a:rPr lang="en-US" b="0" i="0" u="none" baseline="0" dirty="0" smtClean="0"/>
              <a:t>in judgment, </a:t>
            </a:r>
            <a:r>
              <a:rPr lang="en-US" b="0" i="0" u="sng" baseline="0" dirty="0" smtClean="0"/>
              <a:t>v.13</a:t>
            </a:r>
            <a:r>
              <a:rPr lang="en-US" b="0" i="0" u="none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4D87B-4E5D-DF41-AC15-2CA6AF91DB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5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4D87B-4E5D-DF41-AC15-2CA6AF91DB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5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2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5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4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8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3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2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4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7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2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A432D-6A49-9C45-B4CD-023BED4634CA}" type="datetimeFigureOut">
              <a:rPr lang="en-US" smtClean="0"/>
              <a:t>3/24/23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FF350-E024-3646-867F-AB007E73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9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37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449183" y="1423755"/>
            <a:ext cx="9144000" cy="3601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26" y="354699"/>
            <a:ext cx="6263074" cy="709399"/>
          </a:xfrm>
        </p:spPr>
        <p:txBody>
          <a:bodyPr/>
          <a:lstStyle/>
          <a:p>
            <a:r>
              <a:rPr lang="en-US" sz="4000" b="1" dirty="0" smtClean="0"/>
              <a:t>Are You </a:t>
            </a:r>
            <a:r>
              <a:rPr lang="en-US" sz="4000" b="1" i="1" dirty="0" smtClean="0">
                <a:solidFill>
                  <a:schemeClr val="accent1"/>
                </a:solidFill>
              </a:rPr>
              <a:t>Saved</a:t>
            </a:r>
            <a:r>
              <a:rPr lang="en-US" sz="4000" b="1" i="1" dirty="0" smtClean="0"/>
              <a:t> </a:t>
            </a:r>
            <a:r>
              <a:rPr lang="en-US" sz="4000" b="1" dirty="0" smtClean="0"/>
              <a:t>or </a:t>
            </a:r>
            <a:r>
              <a:rPr lang="en-US" sz="4000" b="1" i="1" dirty="0" smtClean="0">
                <a:solidFill>
                  <a:srgbClr val="800000"/>
                </a:solidFill>
              </a:rPr>
              <a:t>Lost</a:t>
            </a:r>
            <a:r>
              <a:rPr lang="en-US" sz="4000" b="1" i="1" dirty="0" smtClean="0"/>
              <a:t>?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75496"/>
            <a:ext cx="6400800" cy="5082504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</a:rPr>
              <a:t>John 10:28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i="1" dirty="0" smtClean="0">
                <a:solidFill>
                  <a:schemeClr val="tx1"/>
                </a:solidFill>
              </a:rPr>
              <a:t>“and I give eternal life to them; and they shall never perish, and no one shall snatch them out of the Father’s hand.”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This sounds great- once we are </a:t>
            </a:r>
            <a:r>
              <a:rPr lang="en-US" sz="2800" b="1" i="1" dirty="0" smtClean="0">
                <a:solidFill>
                  <a:schemeClr val="tx1"/>
                </a:solidFill>
              </a:rPr>
              <a:t>saved</a:t>
            </a:r>
            <a:r>
              <a:rPr lang="en-US" sz="2800" b="1" dirty="0" smtClean="0">
                <a:solidFill>
                  <a:schemeClr val="tx1"/>
                </a:solidFill>
              </a:rPr>
              <a:t>, we can never be </a:t>
            </a:r>
            <a:r>
              <a:rPr lang="en-US" sz="2800" b="1" i="1" dirty="0" smtClean="0">
                <a:solidFill>
                  <a:schemeClr val="tx1"/>
                </a:solidFill>
              </a:rPr>
              <a:t>lost!  </a:t>
            </a:r>
            <a:r>
              <a:rPr lang="en-US" sz="2800" b="1" dirty="0" smtClean="0">
                <a:solidFill>
                  <a:schemeClr val="tx1"/>
                </a:solidFill>
              </a:rPr>
              <a:t>Right? Except that...</a:t>
            </a:r>
          </a:p>
          <a:p>
            <a:pPr algn="l"/>
            <a:r>
              <a:rPr lang="en-US" sz="2800" b="1" u="sng" dirty="0" smtClean="0">
                <a:solidFill>
                  <a:schemeClr val="tx1"/>
                </a:solidFill>
              </a:rPr>
              <a:t>v.28</a:t>
            </a:r>
            <a:r>
              <a:rPr lang="en-US" sz="2800" b="1" dirty="0" smtClean="0">
                <a:solidFill>
                  <a:schemeClr val="tx1"/>
                </a:solidFill>
              </a:rPr>
              <a:t> isn’t the beginning of the sentence.</a:t>
            </a:r>
          </a:p>
          <a:p>
            <a:pPr algn="l"/>
            <a:r>
              <a:rPr lang="en-US" sz="2800" b="1" u="sng" dirty="0" smtClean="0">
                <a:solidFill>
                  <a:schemeClr val="tx1"/>
                </a:solidFill>
              </a:rPr>
              <a:t>V.27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i="1" dirty="0" smtClean="0">
                <a:solidFill>
                  <a:schemeClr val="tx1"/>
                </a:solidFill>
              </a:rPr>
              <a:t>“My sheep </a:t>
            </a:r>
            <a:r>
              <a:rPr lang="en-US" sz="2800" b="1" i="1" dirty="0" smtClean="0">
                <a:solidFill>
                  <a:schemeClr val="accent1"/>
                </a:solidFill>
              </a:rPr>
              <a:t>hear My voice</a:t>
            </a:r>
            <a:r>
              <a:rPr lang="en-US" sz="2800" b="1" i="1" dirty="0" smtClean="0">
                <a:solidFill>
                  <a:schemeClr val="tx1"/>
                </a:solidFill>
              </a:rPr>
              <a:t>, and </a:t>
            </a:r>
            <a:r>
              <a:rPr lang="en-US" sz="2800" b="1" i="1" dirty="0" smtClean="0">
                <a:solidFill>
                  <a:srgbClr val="4F81BD"/>
                </a:solidFill>
              </a:rPr>
              <a:t>I know them</a:t>
            </a:r>
            <a:r>
              <a:rPr lang="en-US" sz="2800" b="1" i="1" dirty="0" smtClean="0">
                <a:solidFill>
                  <a:schemeClr val="tx1"/>
                </a:solidFill>
              </a:rPr>
              <a:t>, and </a:t>
            </a:r>
            <a:r>
              <a:rPr lang="en-US" sz="2800" b="1" i="1" dirty="0" smtClean="0">
                <a:solidFill>
                  <a:srgbClr val="4F81BD"/>
                </a:solidFill>
              </a:rPr>
              <a:t>they follow Me</a:t>
            </a:r>
            <a:r>
              <a:rPr lang="en-US" sz="2800" b="1" i="1" dirty="0" smtClean="0">
                <a:solidFill>
                  <a:schemeClr val="tx1"/>
                </a:solidFill>
              </a:rPr>
              <a:t>.”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Thus, when a </a:t>
            </a:r>
            <a:r>
              <a:rPr lang="en-US" sz="2800" b="1" i="1" dirty="0" smtClean="0">
                <a:solidFill>
                  <a:schemeClr val="tx1"/>
                </a:solidFill>
              </a:rPr>
              <a:t>sheep, </a:t>
            </a:r>
            <a:r>
              <a:rPr lang="en-US" sz="2800" b="1" dirty="0" smtClean="0">
                <a:solidFill>
                  <a:srgbClr val="800000"/>
                </a:solidFill>
              </a:rPr>
              <a:t>stops </a:t>
            </a:r>
            <a:r>
              <a:rPr lang="en-US" sz="2800" b="1" i="1" dirty="0" smtClean="0">
                <a:solidFill>
                  <a:srgbClr val="800000"/>
                </a:solidFill>
              </a:rPr>
              <a:t>hearing </a:t>
            </a:r>
            <a:r>
              <a:rPr lang="en-US" sz="2800" b="1" dirty="0" smtClean="0">
                <a:solidFill>
                  <a:schemeClr val="tx1"/>
                </a:solidFill>
              </a:rPr>
              <a:t>and </a:t>
            </a:r>
            <a:r>
              <a:rPr lang="en-US" sz="2800" b="1" i="1" dirty="0" smtClean="0">
                <a:solidFill>
                  <a:srgbClr val="800000"/>
                </a:solidFill>
              </a:rPr>
              <a:t>following</a:t>
            </a:r>
            <a:r>
              <a:rPr lang="en-US" sz="2800" b="1" i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smtClean="0">
                <a:solidFill>
                  <a:schemeClr val="tx1"/>
                </a:solidFill>
              </a:rPr>
              <a:t>they </a:t>
            </a:r>
            <a:r>
              <a:rPr lang="en-US" sz="2800" b="1" dirty="0" smtClean="0">
                <a:solidFill>
                  <a:srgbClr val="800000"/>
                </a:solidFill>
              </a:rPr>
              <a:t>cease to be </a:t>
            </a:r>
            <a:r>
              <a:rPr lang="en-US" sz="2800" b="1" i="1" dirty="0" smtClean="0">
                <a:solidFill>
                  <a:srgbClr val="800000"/>
                </a:solidFill>
              </a:rPr>
              <a:t>His</a:t>
            </a:r>
            <a:r>
              <a:rPr lang="en-US" sz="2800" b="1" dirty="0" smtClean="0">
                <a:solidFill>
                  <a:schemeClr val="tx1"/>
                </a:solidFill>
              </a:rPr>
              <a:t> and </a:t>
            </a:r>
            <a:r>
              <a:rPr lang="en-US" sz="2800" b="1" dirty="0" smtClean="0">
                <a:solidFill>
                  <a:srgbClr val="800000"/>
                </a:solidFill>
              </a:rPr>
              <a:t>forfeit the protection </a:t>
            </a:r>
            <a:r>
              <a:rPr lang="en-US" sz="2800" b="1" i="1" dirty="0" smtClean="0">
                <a:solidFill>
                  <a:srgbClr val="800000"/>
                </a:solidFill>
              </a:rPr>
              <a:t>He </a:t>
            </a:r>
            <a:r>
              <a:rPr lang="en-US" sz="2800" b="1" dirty="0" smtClean="0">
                <a:solidFill>
                  <a:srgbClr val="800000"/>
                </a:solidFill>
              </a:rPr>
              <a:t>provides</a:t>
            </a:r>
            <a:r>
              <a:rPr lang="en-US" sz="2800" b="1" dirty="0" smtClean="0">
                <a:solidFill>
                  <a:schemeClr val="tx1"/>
                </a:solidFill>
              </a:rPr>
              <a:t>!  However...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8996" y="1018331"/>
            <a:ext cx="5766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4F81BD"/>
                </a:solidFill>
              </a:rPr>
              <a:t>“Security of the Believe</a:t>
            </a:r>
            <a:r>
              <a:rPr lang="en-US" sz="4000" b="1" dirty="0" smtClean="0">
                <a:solidFill>
                  <a:schemeClr val="tx2"/>
                </a:solidFill>
              </a:rPr>
              <a:t>r”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2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449183" y="1423755"/>
            <a:ext cx="9144000" cy="3601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454" y="102977"/>
            <a:ext cx="6263074" cy="7093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</a:t>
            </a:r>
            <a:r>
              <a:rPr lang="en-US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Security of the Believer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1622" y="949679"/>
            <a:ext cx="6272378" cy="5908321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Security </a:t>
            </a:r>
            <a:r>
              <a:rPr lang="en-US" sz="2800" b="1" u="sng" dirty="0" smtClean="0">
                <a:solidFill>
                  <a:srgbClr val="4F81BD"/>
                </a:solidFill>
              </a:rPr>
              <a:t>IS</a:t>
            </a:r>
            <a:r>
              <a:rPr lang="en-US" sz="2800" b="1" dirty="0" smtClean="0">
                <a:solidFill>
                  <a:srgbClr val="4F81BD"/>
                </a:solidFill>
              </a:rPr>
              <a:t> assured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u="sng" dirty="0" smtClean="0">
                <a:solidFill>
                  <a:srgbClr val="800000"/>
                </a:solidFill>
              </a:rPr>
              <a:t>if</a:t>
            </a:r>
            <a:r>
              <a:rPr lang="en-US" sz="2800" b="1" dirty="0" smtClean="0">
                <a:solidFill>
                  <a:schemeClr val="tx1"/>
                </a:solidFill>
              </a:rPr>
              <a:t> we continue to </a:t>
            </a:r>
            <a:r>
              <a:rPr lang="en-US" sz="2800" b="1" i="1" dirty="0" smtClean="0">
                <a:solidFill>
                  <a:srgbClr val="4F81BD"/>
                </a:solidFill>
              </a:rPr>
              <a:t>hear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and </a:t>
            </a:r>
            <a:r>
              <a:rPr lang="en-US" sz="2800" b="1" i="1" dirty="0" smtClean="0">
                <a:solidFill>
                  <a:srgbClr val="4F81BD"/>
                </a:solidFill>
              </a:rPr>
              <a:t>follow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the </a:t>
            </a:r>
            <a:r>
              <a:rPr lang="en-US" sz="2800" b="1" i="1" dirty="0" smtClean="0">
                <a:solidFill>
                  <a:srgbClr val="4F81BD"/>
                </a:solidFill>
              </a:rPr>
              <a:t>Good Shepherd</a:t>
            </a:r>
            <a:r>
              <a:rPr lang="en-US" sz="2800" b="1" i="1" dirty="0" smtClean="0">
                <a:solidFill>
                  <a:schemeClr val="tx1"/>
                </a:solidFill>
              </a:rPr>
              <a:t>!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So, are YOU?</a:t>
            </a:r>
          </a:p>
          <a:p>
            <a:pPr algn="l"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The problem with </a:t>
            </a:r>
            <a:r>
              <a:rPr lang="en-US" sz="2800" b="1" dirty="0" smtClean="0">
                <a:solidFill>
                  <a:schemeClr val="accent1"/>
                </a:solidFill>
              </a:rPr>
              <a:t>“security” </a:t>
            </a:r>
            <a:r>
              <a:rPr lang="en-US" sz="2800" b="1" dirty="0" smtClean="0">
                <a:solidFill>
                  <a:schemeClr val="tx1"/>
                </a:solidFill>
              </a:rPr>
              <a:t>is that most people </a:t>
            </a:r>
            <a:r>
              <a:rPr lang="en-US" sz="2800" b="1" dirty="0" smtClean="0">
                <a:solidFill>
                  <a:srgbClr val="800000"/>
                </a:solidFill>
              </a:rPr>
              <a:t>go </a:t>
            </a:r>
            <a:r>
              <a:rPr lang="en-US" sz="2800" b="1" i="1" dirty="0" smtClean="0">
                <a:solidFill>
                  <a:srgbClr val="800000"/>
                </a:solidFill>
              </a:rPr>
              <a:t>too far </a:t>
            </a:r>
            <a:r>
              <a:rPr lang="en-US" sz="2800" b="1" dirty="0" smtClean="0">
                <a:solidFill>
                  <a:schemeClr val="tx1"/>
                </a:solidFill>
              </a:rPr>
              <a:t>with it...</a:t>
            </a: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As in </a:t>
            </a:r>
            <a:r>
              <a:rPr lang="en-US" sz="2800" b="1" dirty="0" smtClean="0">
                <a:solidFill>
                  <a:srgbClr val="800000"/>
                </a:solidFill>
              </a:rPr>
              <a:t>“Once Saved, Always Saved,”      </a:t>
            </a:r>
            <a:r>
              <a:rPr lang="en-US" sz="2800" b="1" u="sng" dirty="0" smtClean="0">
                <a:solidFill>
                  <a:schemeClr val="tx1"/>
                </a:solidFill>
              </a:rPr>
              <a:t>cf. Jude 21</a:t>
            </a:r>
            <a:r>
              <a:rPr lang="en-US" sz="2800" b="1" dirty="0" smtClean="0">
                <a:solidFill>
                  <a:schemeClr val="tx1"/>
                </a:solidFill>
              </a:rPr>
              <a:t>; </a:t>
            </a:r>
            <a:r>
              <a:rPr lang="en-US" sz="2800" b="1" u="sng" dirty="0" smtClean="0">
                <a:solidFill>
                  <a:schemeClr val="tx1"/>
                </a:solidFill>
              </a:rPr>
              <a:t>Heb.3:12-15</a:t>
            </a:r>
            <a:r>
              <a:rPr lang="en-US" sz="2800" b="1" dirty="0" smtClean="0">
                <a:solidFill>
                  <a:schemeClr val="tx1"/>
                </a:solidFill>
              </a:rPr>
              <a:t>; </a:t>
            </a:r>
            <a:r>
              <a:rPr lang="en-US" sz="2800" b="1" u="sng" dirty="0" smtClean="0">
                <a:solidFill>
                  <a:schemeClr val="tx1"/>
                </a:solidFill>
              </a:rPr>
              <a:t>Rev.2:4-5</a:t>
            </a:r>
            <a:r>
              <a:rPr lang="en-US" sz="2800" b="1" dirty="0" smtClean="0">
                <a:solidFill>
                  <a:schemeClr val="tx1"/>
                </a:solidFill>
              </a:rPr>
              <a:t>; </a:t>
            </a:r>
            <a:r>
              <a:rPr lang="en-US" sz="2800" b="1" u="sng" dirty="0" smtClean="0">
                <a:solidFill>
                  <a:schemeClr val="tx1"/>
                </a:solidFill>
              </a:rPr>
              <a:t>2Pet.2:20-22</a:t>
            </a:r>
            <a:r>
              <a:rPr lang="en-US" sz="2800" b="1" dirty="0" smtClean="0">
                <a:solidFill>
                  <a:schemeClr val="tx1"/>
                </a:solidFill>
              </a:rPr>
              <a:t>; </a:t>
            </a: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Or,</a:t>
            </a:r>
            <a:r>
              <a:rPr lang="en-US" sz="2800" b="1" dirty="0" smtClean="0">
                <a:solidFill>
                  <a:srgbClr val="800000"/>
                </a:solidFill>
              </a:rPr>
              <a:t> “Can’t Sin So As To Be Eternally Lost” </a:t>
            </a:r>
            <a:r>
              <a:rPr lang="en-US" sz="2800" b="1" dirty="0">
                <a:solidFill>
                  <a:schemeClr val="tx1"/>
                </a:solidFill>
              </a:rPr>
              <a:t>/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800000"/>
                </a:solidFill>
              </a:rPr>
              <a:t>“Fall from Grace” </a:t>
            </a:r>
            <a:r>
              <a:rPr lang="en-US" sz="2800" b="1" u="sng" dirty="0" smtClean="0">
                <a:solidFill>
                  <a:schemeClr val="tx1"/>
                </a:solidFill>
              </a:rPr>
              <a:t>cf. Gal.5:4</a:t>
            </a:r>
            <a:r>
              <a:rPr lang="en-US" sz="2800" b="1" dirty="0" smtClean="0">
                <a:solidFill>
                  <a:schemeClr val="tx1"/>
                </a:solidFill>
              </a:rPr>
              <a:t>; </a:t>
            </a:r>
            <a:r>
              <a:rPr lang="en-US" sz="2800" b="1" u="sng" dirty="0" smtClean="0">
                <a:solidFill>
                  <a:schemeClr val="tx1"/>
                </a:solidFill>
              </a:rPr>
              <a:t>1John 1:8-10</a:t>
            </a:r>
            <a:r>
              <a:rPr lang="en-US" sz="2800" b="1" dirty="0" smtClean="0">
                <a:solidFill>
                  <a:schemeClr val="tx1"/>
                </a:solidFill>
              </a:rPr>
              <a:t>; </a:t>
            </a:r>
            <a:r>
              <a:rPr lang="en-US" sz="2800" b="1" u="sng" dirty="0" smtClean="0">
                <a:solidFill>
                  <a:schemeClr val="tx1"/>
                </a:solidFill>
              </a:rPr>
              <a:t>3:7-8,10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But then too...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7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449183" y="1423755"/>
            <a:ext cx="9144000" cy="3601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454" y="102977"/>
            <a:ext cx="6263074" cy="7093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</a:t>
            </a:r>
            <a:r>
              <a:rPr lang="en-US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Security of the Believer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1622" y="949679"/>
            <a:ext cx="6272378" cy="5908321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Some people (like </a:t>
            </a:r>
            <a:r>
              <a:rPr lang="en-US" sz="2800" b="1" i="1" dirty="0" smtClean="0">
                <a:solidFill>
                  <a:schemeClr val="tx1"/>
                </a:solidFill>
              </a:rPr>
              <a:t>you</a:t>
            </a:r>
            <a:r>
              <a:rPr lang="en-US" sz="2800" b="1" dirty="0" smtClean="0">
                <a:solidFill>
                  <a:schemeClr val="tx1"/>
                </a:solidFill>
              </a:rPr>
              <a:t> and </a:t>
            </a:r>
            <a:r>
              <a:rPr lang="en-US" sz="2800" b="1" i="1" dirty="0" smtClean="0">
                <a:solidFill>
                  <a:schemeClr val="tx1"/>
                </a:solidFill>
              </a:rPr>
              <a:t>me?</a:t>
            </a:r>
            <a:r>
              <a:rPr lang="en-US" sz="2800" b="1" dirty="0" smtClean="0">
                <a:solidFill>
                  <a:schemeClr val="tx1"/>
                </a:solidFill>
              </a:rPr>
              <a:t>) </a:t>
            </a:r>
            <a:r>
              <a:rPr lang="en-US" sz="2800" b="1" dirty="0" smtClean="0">
                <a:solidFill>
                  <a:srgbClr val="800000"/>
                </a:solidFill>
              </a:rPr>
              <a:t>don’t go </a:t>
            </a:r>
            <a:r>
              <a:rPr lang="en-US" sz="2800" b="1" i="1" dirty="0" smtClean="0">
                <a:solidFill>
                  <a:srgbClr val="800000"/>
                </a:solidFill>
              </a:rPr>
              <a:t>far enough </a:t>
            </a:r>
            <a:r>
              <a:rPr lang="en-US" sz="2800" b="1" dirty="0" smtClean="0">
                <a:solidFill>
                  <a:schemeClr val="tx1"/>
                </a:solidFill>
              </a:rPr>
              <a:t>with it.  For instance...</a:t>
            </a: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Answer (for yourself) the question  “Are </a:t>
            </a:r>
            <a:r>
              <a:rPr lang="en-US" sz="2800" b="1" u="sng" dirty="0" smtClean="0">
                <a:solidFill>
                  <a:schemeClr val="tx1"/>
                </a:solidFill>
              </a:rPr>
              <a:t>YOU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saved</a:t>
            </a:r>
            <a:r>
              <a:rPr lang="en-US" sz="2800" b="1" dirty="0" smtClean="0">
                <a:solidFill>
                  <a:schemeClr val="tx1"/>
                </a:solidFill>
              </a:rPr>
              <a:t> or </a:t>
            </a:r>
            <a:r>
              <a:rPr lang="en-US" sz="2800" b="1" dirty="0" smtClean="0">
                <a:solidFill>
                  <a:srgbClr val="800000"/>
                </a:solidFill>
              </a:rPr>
              <a:t>lost</a:t>
            </a:r>
            <a:r>
              <a:rPr lang="en-US" sz="2800" b="1" dirty="0" smtClean="0">
                <a:solidFill>
                  <a:schemeClr val="tx1"/>
                </a:solidFill>
              </a:rPr>
              <a:t>?” </a:t>
            </a: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Admittedly, believing you’re “saved” doesn’t make it so, </a:t>
            </a:r>
            <a:r>
              <a:rPr lang="en-US" sz="2800" b="1" u="sng" dirty="0" smtClean="0">
                <a:solidFill>
                  <a:schemeClr val="tx1"/>
                </a:solidFill>
              </a:rPr>
              <a:t>cf. Matt.7:21-23</a:t>
            </a:r>
            <a:r>
              <a:rPr lang="en-US" sz="2800" b="1" dirty="0" smtClean="0">
                <a:solidFill>
                  <a:schemeClr val="tx1"/>
                </a:solidFill>
              </a:rPr>
              <a:t>;</a:t>
            </a:r>
          </a:p>
          <a:p>
            <a:pPr marL="228600" indent="-2286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But isn’t it supposed to be obvious, </a:t>
            </a:r>
            <a:r>
              <a:rPr lang="en-US" sz="2800" b="1" u="sng" dirty="0" smtClean="0">
                <a:solidFill>
                  <a:schemeClr val="tx1"/>
                </a:solidFill>
              </a:rPr>
              <a:t>1John 3:10</a:t>
            </a:r>
            <a:r>
              <a:rPr lang="en-US" sz="2800" b="1" dirty="0" smtClean="0">
                <a:solidFill>
                  <a:schemeClr val="tx1"/>
                </a:solidFill>
              </a:rPr>
              <a:t>?  Why don’t we know?</a:t>
            </a:r>
          </a:p>
          <a:p>
            <a:pPr marL="786384" lvl="1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800000"/>
                </a:solidFill>
              </a:rPr>
              <a:t>“Yo-Yo Salvation” </a:t>
            </a:r>
            <a:r>
              <a:rPr lang="en-US" sz="2400" b="1" dirty="0" smtClean="0">
                <a:solidFill>
                  <a:schemeClr val="tx1"/>
                </a:solidFill>
              </a:rPr>
              <a:t>or </a:t>
            </a:r>
            <a:r>
              <a:rPr lang="en-US" sz="2400" b="1" dirty="0" smtClean="0">
                <a:solidFill>
                  <a:srgbClr val="800000"/>
                </a:solidFill>
              </a:rPr>
              <a:t>“On Again, Off Again”</a:t>
            </a:r>
            <a:r>
              <a:rPr lang="en-US" sz="2400" b="1" dirty="0" smtClean="0">
                <a:solidFill>
                  <a:schemeClr val="tx1"/>
                </a:solidFill>
              </a:rPr>
              <a:t>- constant transition from saved to lost then back to saved? </a:t>
            </a:r>
            <a:r>
              <a:rPr lang="en-US" sz="2400" b="1" u="sng" dirty="0" smtClean="0">
                <a:solidFill>
                  <a:schemeClr val="tx1"/>
                </a:solidFill>
              </a:rPr>
              <a:t>cf. 1John 2:3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786384" lvl="1" indent="-514350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800000"/>
                </a:solidFill>
              </a:rPr>
              <a:t>“One Sin Syndrome”</a:t>
            </a:r>
            <a:r>
              <a:rPr lang="en-US" sz="2400" b="1" dirty="0" smtClean="0">
                <a:solidFill>
                  <a:schemeClr val="tx1"/>
                </a:solidFill>
              </a:rPr>
              <a:t>- that if I fail to confess “one sin” =  lost? </a:t>
            </a:r>
            <a:r>
              <a:rPr lang="en-US" sz="2400" b="1" u="sng" dirty="0" smtClean="0">
                <a:solidFill>
                  <a:schemeClr val="tx1"/>
                </a:solidFill>
              </a:rPr>
              <a:t>cf. Jas.2:1-10</a:t>
            </a:r>
            <a:r>
              <a:rPr lang="en-US" sz="2400" b="1" dirty="0" smtClean="0">
                <a:solidFill>
                  <a:schemeClr val="tx1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38898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07"/>
          <a:stretch/>
        </p:blipFill>
        <p:spPr>
          <a:xfrm rot="4482648">
            <a:off x="-2449183" y="1423755"/>
            <a:ext cx="9144000" cy="3601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454" y="102977"/>
            <a:ext cx="6263074" cy="7093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</a:t>
            </a:r>
            <a:r>
              <a:rPr lang="en-US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Security of the Believer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1622" y="812377"/>
            <a:ext cx="6272378" cy="604562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The Point:  Christians should be </a:t>
            </a:r>
            <a:r>
              <a:rPr lang="en-US" sz="2800" b="1" i="1" dirty="0" smtClean="0">
                <a:solidFill>
                  <a:srgbClr val="4F81BD"/>
                </a:solidFill>
              </a:rPr>
              <a:t>confident</a:t>
            </a:r>
            <a:r>
              <a:rPr lang="en-US" sz="2800" b="1" dirty="0" smtClean="0">
                <a:solidFill>
                  <a:schemeClr val="tx1"/>
                </a:solidFill>
              </a:rPr>
              <a:t> rather than </a:t>
            </a:r>
            <a:r>
              <a:rPr lang="en-US" sz="2800" b="1" i="1" dirty="0" smtClean="0">
                <a:solidFill>
                  <a:srgbClr val="800000"/>
                </a:solidFill>
              </a:rPr>
              <a:t>doubting/fearful </a:t>
            </a:r>
            <a:r>
              <a:rPr lang="en-US" sz="2800" b="1" dirty="0" smtClean="0">
                <a:solidFill>
                  <a:schemeClr val="tx1"/>
                </a:solidFill>
              </a:rPr>
              <a:t>in regard to their salvation- you can’t read </a:t>
            </a:r>
            <a:r>
              <a:rPr lang="en-US" sz="2800" b="1" u="sng" dirty="0" smtClean="0">
                <a:solidFill>
                  <a:schemeClr val="accent1"/>
                </a:solidFill>
              </a:rPr>
              <a:t>1John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and reach any other conclusion! </a:t>
            </a: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solidFill>
                  <a:srgbClr val="4F81BD"/>
                </a:solidFill>
              </a:rPr>
              <a:t>1:1-4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1:5-7</a:t>
            </a:r>
            <a:r>
              <a:rPr lang="en-US" b="1" dirty="0" smtClean="0">
                <a:solidFill>
                  <a:srgbClr val="4F81BD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1:6-9</a:t>
            </a:r>
            <a:r>
              <a:rPr lang="en-US" b="1" dirty="0" smtClean="0">
                <a:solidFill>
                  <a:srgbClr val="4F81BD"/>
                </a:solidFill>
              </a:rPr>
              <a:t> </a:t>
            </a:r>
            <a:endParaRPr lang="en-US" b="1" u="sng" dirty="0" smtClean="0">
              <a:solidFill>
                <a:srgbClr val="4F81BD"/>
              </a:solidFill>
            </a:endParaRP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solidFill>
                  <a:srgbClr val="4F81BD"/>
                </a:solidFill>
              </a:rPr>
              <a:t>2:1-6</a:t>
            </a:r>
            <a:r>
              <a:rPr lang="en-US" b="1" dirty="0" smtClean="0">
                <a:solidFill>
                  <a:srgbClr val="4F81BD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2:9-10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2:12-14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2:17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2:20-21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2:23-25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2:28</a:t>
            </a:r>
            <a:endParaRPr lang="en-US" b="1" dirty="0" smtClean="0">
              <a:solidFill>
                <a:srgbClr val="4F81BD"/>
              </a:solidFill>
            </a:endParaRP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solidFill>
                  <a:srgbClr val="4F81BD"/>
                </a:solidFill>
              </a:rPr>
              <a:t>3:1-2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3:10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3:14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3:18-24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solidFill>
                  <a:srgbClr val="4F81BD"/>
                </a:solidFill>
              </a:rPr>
              <a:t>4:4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4:12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4:15-17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</a:p>
          <a:p>
            <a:pPr lvl="1" algn="l"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solidFill>
                  <a:srgbClr val="4F81BD"/>
                </a:solidFill>
              </a:rPr>
              <a:t>5:1-5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5:10-12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5:13</a:t>
            </a:r>
            <a:r>
              <a:rPr lang="en-US" b="1" dirty="0" smtClean="0">
                <a:solidFill>
                  <a:schemeClr val="tx1"/>
                </a:solidFill>
              </a:rPr>
              <a:t>; </a:t>
            </a:r>
            <a:r>
              <a:rPr lang="en-US" b="1" u="sng" dirty="0" smtClean="0">
                <a:solidFill>
                  <a:srgbClr val="4F81BD"/>
                </a:solidFill>
              </a:rPr>
              <a:t>5:18-20</a:t>
            </a:r>
            <a:r>
              <a:rPr lang="en-US" b="1" dirty="0" smtClean="0">
                <a:solidFill>
                  <a:schemeClr val="tx1"/>
                </a:solidFill>
              </a:rPr>
              <a:t>.  Now,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One more time: Are YOU </a:t>
            </a:r>
            <a:r>
              <a:rPr lang="en-US" sz="2800" b="1" i="1" dirty="0" smtClean="0">
                <a:solidFill>
                  <a:schemeClr val="accent1"/>
                </a:solidFill>
              </a:rPr>
              <a:t>saved </a:t>
            </a:r>
            <a:r>
              <a:rPr lang="en-US" sz="2800" b="1" dirty="0" smtClean="0">
                <a:solidFill>
                  <a:schemeClr val="tx1"/>
                </a:solidFill>
              </a:rPr>
              <a:t>or </a:t>
            </a:r>
            <a:r>
              <a:rPr lang="en-US" sz="2800" b="1" i="1" dirty="0" smtClean="0">
                <a:solidFill>
                  <a:srgbClr val="800000"/>
                </a:solidFill>
              </a:rPr>
              <a:t>lost</a:t>
            </a:r>
            <a:r>
              <a:rPr lang="en-US" sz="2800" b="1" i="1" dirty="0" smtClean="0">
                <a:solidFill>
                  <a:schemeClr val="tx1"/>
                </a:solidFill>
              </a:rPr>
              <a:t>?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YOU should </a:t>
            </a:r>
            <a:r>
              <a:rPr lang="en-US" sz="2800" b="1" i="1" dirty="0" smtClean="0">
                <a:solidFill>
                  <a:schemeClr val="accent1"/>
                </a:solidFill>
              </a:rPr>
              <a:t>know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and have </a:t>
            </a:r>
            <a:r>
              <a:rPr lang="en-US" sz="2800" b="1" i="1" dirty="0" smtClean="0">
                <a:solidFill>
                  <a:srgbClr val="4F81BD"/>
                </a:solidFill>
              </a:rPr>
              <a:t>confidence</a:t>
            </a:r>
            <a:r>
              <a:rPr lang="en-US" sz="2800" b="1" i="1" dirty="0" smtClean="0">
                <a:solidFill>
                  <a:schemeClr val="tx1"/>
                </a:solidFill>
              </a:rPr>
              <a:t>!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64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0482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644</Words>
  <Application>Microsoft Macintosh PowerPoint</Application>
  <PresentationFormat>On-screen Show (4:3)</PresentationFormat>
  <Paragraphs>33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Are You Saved or Lost?</vt:lpstr>
      <vt:lpstr>The Security of the Believer</vt:lpstr>
      <vt:lpstr>The Security of the Believer</vt:lpstr>
      <vt:lpstr>The Security of the Believer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16</cp:revision>
  <cp:lastPrinted>2023-03-24T19:46:07Z</cp:lastPrinted>
  <dcterms:created xsi:type="dcterms:W3CDTF">2023-03-24T17:24:00Z</dcterms:created>
  <dcterms:modified xsi:type="dcterms:W3CDTF">2023-03-24T19:46:15Z</dcterms:modified>
</cp:coreProperties>
</file>