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4" d="100"/>
          <a:sy n="204" d="100"/>
        </p:scale>
        <p:origin x="-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3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1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9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1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3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0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1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9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4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E526-3FA5-2D40-AF4D-5C1E23B0A41E}" type="datetimeFigureOut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8DC1C-0FD5-F444-8C38-2E3286429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1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624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5148655" cy="1277471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“but be filled with the Spirit”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32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</a:t>
            </a:r>
            <a:r>
              <a:rPr lang="en-US" sz="32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hesians 5:18b</a:t>
            </a:r>
            <a:endParaRPr lang="en-US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6295" y="-38017"/>
            <a:ext cx="3757706" cy="388470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Please Realize:</a:t>
            </a:r>
          </a:p>
          <a:p>
            <a:pPr marL="237744" indent="-23774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V.19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isn’t the beginning of the sentence, nor is </a:t>
            </a:r>
            <a:r>
              <a:rPr lang="en-US" sz="2600" b="1" i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“singing” 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primary context, 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cf. v.18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pPr marL="237744" indent="-23774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This isn’t the first time being 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</a:t>
            </a:r>
            <a:r>
              <a:rPr lang="en-US" sz="2600" b="1" i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Spirit</a:t>
            </a:r>
            <a:r>
              <a:rPr lang="en-US" sz="2600" b="1" i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r>
              <a:rPr lang="en-US" sz="2600" b="1" i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filled” 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is 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related to </a:t>
            </a:r>
            <a:r>
              <a:rPr lang="en-US" sz="2600" b="1" i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drunkenness</a:t>
            </a:r>
            <a:r>
              <a:rPr lang="en-US" sz="2600" b="1" i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1Sam.1:12-13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Acts 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2:13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r>
              <a:rPr lang="en-US" sz="2600" b="1" i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sz="2600" b="1" dirty="0" smtClean="0">
              <a:ln w="900" cmpd="sng">
                <a:noFill/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237744" indent="-23774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Being </a:t>
            </a:r>
            <a:r>
              <a:rPr lang="en-US" sz="2600" b="1" i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Spirit-filled 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doesn’t necessarily require a miracle, 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vv.15-17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 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John 6:63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</a:p>
          <a:p>
            <a:pPr marL="237744" indent="-23774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 must its </a:t>
            </a:r>
            <a:r>
              <a:rPr lang="en-US" sz="2600" b="1" i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effects 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 miraculous, 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cp. Luke 1: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15</a:t>
            </a:r>
            <a:r>
              <a:rPr lang="en-US" sz="2600" b="1" dirty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w/ 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John 10:41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 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Gal</a:t>
            </a:r>
            <a:r>
              <a:rPr lang="en-US" sz="2600" b="1" u="sng" dirty="0" smtClean="0">
                <a:ln w="900" cmpd="sng">
                  <a:noFill/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.5:16-26</a:t>
            </a:r>
            <a:r>
              <a:rPr lang="en-US" sz="2600" b="1" dirty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r>
              <a:rPr lang="en-US" sz="2600" b="1" dirty="0" smtClean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8852" y="6078015"/>
            <a:ext cx="373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Ephesians 5:19</a:t>
            </a:r>
            <a:endParaRPr lang="en-US" sz="36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04" y="4001053"/>
            <a:ext cx="3952542" cy="1323439"/>
          </a:xfrm>
          <a:prstGeom prst="rect">
            <a:avLst/>
          </a:prstGeom>
          <a:solidFill>
            <a:schemeClr val="bg2">
              <a:alpha val="59000"/>
            </a:schemeClr>
          </a:solidFill>
          <a:effectLst>
            <a:softEdge rad="762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n w="3175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FF"/>
                </a:solidFill>
              </a:rPr>
              <a:t>“speaking to one another in psalms and hymns and spiritual songs, singing and making melody with your heart to the Lord;”  </a:t>
            </a:r>
            <a:endParaRPr lang="en-US" sz="2000" b="1" i="1" dirty="0">
              <a:ln w="3175">
                <a:solidFill>
                  <a:schemeClr val="accent3">
                    <a:lumMod val="50000"/>
                  </a:schemeClr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989" y="1541776"/>
            <a:ext cx="445535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Does manifest itself by:</a:t>
            </a:r>
          </a:p>
          <a:p>
            <a:pPr marL="192024" indent="-192024">
              <a:buFont typeface="Arial"/>
              <a:buChar char="•"/>
            </a:pPr>
            <a:r>
              <a:rPr lang="en-US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Walking wisely,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vv.15-17</a:t>
            </a:r>
            <a:endParaRPr lang="en-US" sz="28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192024" indent="-192024">
              <a:buFont typeface="Arial"/>
              <a:buChar char="•"/>
            </a:pPr>
            <a:r>
              <a:rPr lang="en-US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Singing,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v.19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John 4:23-24</a:t>
            </a:r>
            <a:endParaRPr lang="en-US" sz="2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192024" indent="-192024">
              <a:buFont typeface="Arial"/>
              <a:buChar char="•"/>
            </a:pPr>
            <a:r>
              <a:rPr lang="en-US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Thankfulness,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v.20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v.4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Col.3:17</a:t>
            </a:r>
          </a:p>
          <a:p>
            <a:pPr marL="192024" indent="-192024">
              <a:buFont typeface="Arial"/>
              <a:buChar char="•"/>
            </a:pP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Being </a:t>
            </a:r>
            <a:r>
              <a:rPr lang="en-US" sz="2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Subject					 to One 				    Another, 					</a:t>
            </a:r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v.21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4:1-3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				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Gal.5:13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				      </a:t>
            </a:r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Phil.2:2-3</a:t>
            </a:r>
            <a:endParaRPr lang="en-US" sz="28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2055815" y="1212592"/>
            <a:ext cx="404650" cy="357550"/>
          </a:xfrm>
          <a:prstGeom prst="bentConnector3">
            <a:avLst>
              <a:gd name="adj1" fmla="val 51538"/>
            </a:avLst>
          </a:prstGeom>
          <a:ln>
            <a:solidFill>
              <a:srgbClr val="FFFF00"/>
            </a:solidFill>
            <a:tailEnd type="arrow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1272" y="3893273"/>
            <a:ext cx="4962966" cy="1759456"/>
          </a:xfrm>
          <a:prstGeom prst="rect">
            <a:avLst/>
          </a:prstGeom>
          <a:solidFill>
            <a:schemeClr val="bg2">
              <a:alpha val="62000"/>
            </a:schemeClr>
          </a:solidFill>
          <a:effectLst>
            <a:softEdge rad="889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Now, are </a:t>
            </a:r>
            <a:r>
              <a:rPr lang="en-US" sz="2000" b="1" u="sng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YOU</a:t>
            </a: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 </a:t>
            </a:r>
            <a:r>
              <a:rPr lang="en-US" sz="2000" b="1" i="1" dirty="0" smtClean="0">
                <a:ln>
                  <a:solidFill>
                    <a:srgbClr val="800000">
                      <a:alpha val="55000"/>
                    </a:srgbClr>
                  </a:solidFill>
                </a:ln>
                <a:solidFill>
                  <a:srgbClr val="0000FF"/>
                </a:solidFill>
              </a:rPr>
              <a:t>“filled with the Spirit”</a:t>
            </a:r>
            <a:r>
              <a:rPr lang="en-US" sz="2000" b="1" i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?  </a:t>
            </a:r>
          </a:p>
          <a:p>
            <a:pPr algn="ctr">
              <a:lnSpc>
                <a:spcPct val="90000"/>
              </a:lnSpc>
            </a:pP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If so, it will manifest by:</a:t>
            </a:r>
          </a:p>
          <a:p>
            <a:pPr algn="ctr">
              <a:lnSpc>
                <a:spcPct val="90000"/>
              </a:lnSpc>
            </a:pP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How you </a:t>
            </a:r>
            <a:r>
              <a:rPr lang="en-US" sz="2000" b="1" i="1" dirty="0" smtClean="0">
                <a:ln>
                  <a:solidFill>
                    <a:srgbClr val="800000">
                      <a:alpha val="55000"/>
                    </a:srgbClr>
                  </a:solidFill>
                </a:ln>
                <a:solidFill>
                  <a:srgbClr val="0000FF"/>
                </a:solidFill>
              </a:rPr>
              <a:t>“walk,”</a:t>
            </a:r>
            <a:endParaRPr lang="en-US" sz="2000" b="1" dirty="0" smtClean="0">
              <a:ln>
                <a:solidFill>
                  <a:srgbClr val="800000">
                    <a:alpha val="55000"/>
                  </a:srgbClr>
                </a:solidFill>
              </a:ln>
              <a:solidFill>
                <a:srgbClr val="0000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How you </a:t>
            </a:r>
            <a:r>
              <a:rPr lang="en-US" sz="2000" b="1" i="1" dirty="0" smtClean="0">
                <a:ln>
                  <a:solidFill>
                    <a:srgbClr val="800000">
                      <a:alpha val="55000"/>
                    </a:srgbClr>
                  </a:solidFill>
                </a:ln>
                <a:solidFill>
                  <a:srgbClr val="0000FF"/>
                </a:solidFill>
              </a:rPr>
              <a:t>worship,</a:t>
            </a:r>
            <a:endParaRPr lang="en-US" sz="2000" b="1" dirty="0" smtClean="0">
              <a:ln>
                <a:solidFill>
                  <a:srgbClr val="800000">
                    <a:alpha val="55000"/>
                  </a:srgbClr>
                </a:solidFill>
              </a:ln>
              <a:solidFill>
                <a:srgbClr val="0000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Whether you are </a:t>
            </a:r>
            <a:r>
              <a:rPr lang="en-US" sz="2000" b="1" i="1" dirty="0" smtClean="0">
                <a:ln>
                  <a:solidFill>
                    <a:srgbClr val="800000">
                      <a:alpha val="55000"/>
                    </a:srgbClr>
                  </a:solidFill>
                </a:ln>
                <a:solidFill>
                  <a:srgbClr val="0000FF"/>
                </a:solidFill>
              </a:rPr>
              <a:t>thankful</a:t>
            </a:r>
            <a:r>
              <a:rPr lang="en-US" sz="2000" b="1" i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, </a:t>
            </a: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and</a:t>
            </a:r>
          </a:p>
          <a:p>
            <a:pPr algn="ctr">
              <a:lnSpc>
                <a:spcPct val="90000"/>
              </a:lnSpc>
            </a:pP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How you </a:t>
            </a:r>
            <a:r>
              <a:rPr lang="en-US" sz="2000" b="1" i="1" dirty="0" smtClean="0">
                <a:ln>
                  <a:solidFill>
                    <a:srgbClr val="800000">
                      <a:alpha val="55000"/>
                    </a:srgbClr>
                  </a:solidFill>
                </a:ln>
                <a:solidFill>
                  <a:srgbClr val="0000FF"/>
                </a:solidFill>
              </a:rPr>
              <a:t>feel</a:t>
            </a:r>
            <a:r>
              <a:rPr lang="en-US" sz="2000" b="1" i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and </a:t>
            </a:r>
            <a:r>
              <a:rPr lang="en-US" sz="2000" b="1" i="1" dirty="0" smtClean="0">
                <a:ln>
                  <a:solidFill>
                    <a:srgbClr val="800000">
                      <a:alpha val="55000"/>
                    </a:srgbClr>
                  </a:solidFill>
                </a:ln>
                <a:solidFill>
                  <a:srgbClr val="0000FF"/>
                </a:solidFill>
              </a:rPr>
              <a:t>act</a:t>
            </a:r>
            <a:r>
              <a:rPr lang="en-US" sz="2000" b="1" i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ln>
                  <a:solidFill>
                    <a:srgbClr val="800000">
                      <a:alpha val="55000"/>
                    </a:srgbClr>
                  </a:solidFill>
                </a:ln>
                <a:solidFill>
                  <a:srgbClr val="0000FF"/>
                </a:solidFill>
              </a:rPr>
              <a:t>toward your brethren</a:t>
            </a:r>
            <a:r>
              <a:rPr lang="en-US" sz="2000" b="1" dirty="0" smtClean="0">
                <a:ln>
                  <a:solidFill>
                    <a:schemeClr val="accent3">
                      <a:lumMod val="50000"/>
                      <a:alpha val="55000"/>
                    </a:schemeClr>
                  </a:solidFill>
                </a:ln>
                <a:solidFill>
                  <a:srgbClr val="0000FF"/>
                </a:solidFill>
              </a:rPr>
              <a:t>! </a:t>
            </a:r>
            <a:endParaRPr lang="en-US" sz="2000" b="1" dirty="0">
              <a:ln>
                <a:solidFill>
                  <a:schemeClr val="accent3">
                    <a:lumMod val="50000"/>
                    <a:alpha val="55000"/>
                  </a:schemeClr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4139" y="6084071"/>
            <a:ext cx="3243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Ephesians 5:</a:t>
            </a:r>
            <a:r>
              <a:rPr lang="en-US" sz="3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18</a:t>
            </a:r>
            <a:endParaRPr lang="en-US" sz="36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2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5" grpId="1" animBg="1"/>
      <p:bldP spid="20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042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233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“but be filled with the Spirit” Ephesians 5:18b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13</cp:revision>
  <cp:lastPrinted>2023-04-14T16:36:33Z</cp:lastPrinted>
  <dcterms:created xsi:type="dcterms:W3CDTF">2023-04-14T13:55:27Z</dcterms:created>
  <dcterms:modified xsi:type="dcterms:W3CDTF">2023-04-14T16:43:01Z</dcterms:modified>
</cp:coreProperties>
</file>