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256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F74F6-627F-B14A-8A40-01AE5DED0485}" type="datetimeFigureOut">
              <a:rPr lang="en-US" smtClean="0"/>
              <a:t>4/30/23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4698-B9A0-144A-B022-B56366328F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67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7D128-12C0-DB47-8742-715DFDE317CF}" type="datetimeFigureOut">
              <a:rPr lang="en-US" smtClean="0"/>
              <a:t>4/30/23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00D2C-EE26-A049-9226-A6E7435E2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23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Preachers don’t often get to “hear” sermons</a:t>
            </a:r>
            <a:r>
              <a:rPr lang="en-US" baseline="0" dirty="0" smtClean="0"/>
              <a:t> the they need, so sometimes they have to preach what they themselves need to hear</a:t>
            </a:r>
            <a:r>
              <a:rPr lang="mr-IN" baseline="0" dirty="0" smtClean="0"/>
              <a:t>…</a:t>
            </a:r>
            <a:r>
              <a:rPr lang="en-US" baseline="0" dirty="0" smtClean="0"/>
              <a:t> today is one of those occasions.  I hope it helps you too!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00D2C-EE26-A049-9226-A6E7435E2E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71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*Heb.11:6:</a:t>
            </a:r>
            <a:r>
              <a:rPr lang="en-US" baseline="0" dirty="0" smtClean="0"/>
              <a:t> belief/conviction </a:t>
            </a:r>
            <a:r>
              <a:rPr lang="en-US" i="1" baseline="0" dirty="0" smtClean="0"/>
              <a:t>in the mind; </a:t>
            </a:r>
            <a:r>
              <a:rPr lang="en-US" i="0" baseline="0" dirty="0" smtClean="0"/>
              <a:t>trust </a:t>
            </a:r>
            <a:r>
              <a:rPr lang="en-US" i="1" baseline="0" dirty="0" smtClean="0"/>
              <a:t>in the heart; </a:t>
            </a:r>
            <a:r>
              <a:rPr lang="en-US" i="0" baseline="0" dirty="0" smtClean="0"/>
              <a:t>obedience </a:t>
            </a:r>
            <a:r>
              <a:rPr lang="en-US" i="1" baseline="0" dirty="0" smtClean="0"/>
              <a:t>in the life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00D2C-EE26-A049-9226-A6E7435E2E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99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8F4F-5BE6-544B-9CD6-AD5923E8B6C7}" type="datetimeFigureOut">
              <a:rPr lang="en-US" smtClean="0"/>
              <a:t>4/30/23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AEF-220D-2643-93CE-2C49E8F5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0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8F4F-5BE6-544B-9CD6-AD5923E8B6C7}" type="datetimeFigureOut">
              <a:rPr lang="en-US" smtClean="0"/>
              <a:t>4/30/23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AEF-220D-2643-93CE-2C49E8F5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2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8F4F-5BE6-544B-9CD6-AD5923E8B6C7}" type="datetimeFigureOut">
              <a:rPr lang="en-US" smtClean="0"/>
              <a:t>4/30/23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AEF-220D-2643-93CE-2C49E8F5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8F4F-5BE6-544B-9CD6-AD5923E8B6C7}" type="datetimeFigureOut">
              <a:rPr lang="en-US" smtClean="0"/>
              <a:t>4/30/23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AEF-220D-2643-93CE-2C49E8F5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1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8F4F-5BE6-544B-9CD6-AD5923E8B6C7}" type="datetimeFigureOut">
              <a:rPr lang="en-US" smtClean="0"/>
              <a:t>4/30/23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AEF-220D-2643-93CE-2C49E8F5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1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8F4F-5BE6-544B-9CD6-AD5923E8B6C7}" type="datetimeFigureOut">
              <a:rPr lang="en-US" smtClean="0"/>
              <a:t>4/30/23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AEF-220D-2643-93CE-2C49E8F5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7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8F4F-5BE6-544B-9CD6-AD5923E8B6C7}" type="datetimeFigureOut">
              <a:rPr lang="en-US" smtClean="0"/>
              <a:t>4/30/23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AEF-220D-2643-93CE-2C49E8F5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8F4F-5BE6-544B-9CD6-AD5923E8B6C7}" type="datetimeFigureOut">
              <a:rPr lang="en-US" smtClean="0"/>
              <a:t>4/30/23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AEF-220D-2643-93CE-2C49E8F5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6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8F4F-5BE6-544B-9CD6-AD5923E8B6C7}" type="datetimeFigureOut">
              <a:rPr lang="en-US" smtClean="0"/>
              <a:t>4/30/23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AEF-220D-2643-93CE-2C49E8F5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4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8F4F-5BE6-544B-9CD6-AD5923E8B6C7}" type="datetimeFigureOut">
              <a:rPr lang="en-US" smtClean="0"/>
              <a:t>4/30/23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AEF-220D-2643-93CE-2C49E8F5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9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8F4F-5BE6-544B-9CD6-AD5923E8B6C7}" type="datetimeFigureOut">
              <a:rPr lang="en-US" smtClean="0"/>
              <a:t>4/30/23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EAEF-220D-2643-93CE-2C49E8F5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9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8F4F-5BE6-544B-9CD6-AD5923E8B6C7}" type="datetimeFigureOut">
              <a:rPr lang="en-US" smtClean="0"/>
              <a:t>4/30/23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FEAEF-220D-2643-93CE-2C49E8F5D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0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111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TM3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9" r="9323"/>
          <a:stretch/>
        </p:blipFill>
        <p:spPr>
          <a:xfrm>
            <a:off x="-1" y="13671"/>
            <a:ext cx="9144001" cy="68482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670"/>
            <a:ext cx="9144000" cy="1704764"/>
          </a:xfrm>
          <a:solidFill>
            <a:schemeClr val="bg2">
              <a:alpha val="86000"/>
            </a:schemeClr>
          </a:solidFill>
          <a:effectLst>
            <a:softEdge rad="88900"/>
          </a:effectLst>
        </p:spPr>
        <p:txBody>
          <a:bodyPr>
            <a:normAutofit/>
          </a:bodyPr>
          <a:lstStyle/>
          <a:p>
            <a:r>
              <a:rPr lang="en-US" sz="2800" b="1" dirty="0" smtClean="0"/>
              <a:t>From its </a:t>
            </a:r>
            <a:r>
              <a:rPr lang="en-US" sz="2800" b="1" i="1" dirty="0" smtClean="0"/>
              <a:t>revolutionary </a:t>
            </a:r>
            <a:r>
              <a:rPr lang="en-US" sz="2800" b="1" dirty="0" smtClean="0"/>
              <a:t>beginning to its </a:t>
            </a:r>
            <a:r>
              <a:rPr lang="en-US" sz="2800" b="1" i="1" dirty="0" smtClean="0"/>
              <a:t>amazing </a:t>
            </a:r>
            <a:r>
              <a:rPr lang="en-US" sz="2800" b="1" dirty="0" smtClean="0"/>
              <a:t>end, the Sermon on the Mount (</a:t>
            </a:r>
            <a:r>
              <a:rPr lang="en-US" sz="2800" b="1" u="sng" dirty="0" smtClean="0">
                <a:solidFill>
                  <a:srgbClr val="800000"/>
                </a:solidFill>
              </a:rPr>
              <a:t>Matt.5 - 7</a:t>
            </a:r>
            <a:r>
              <a:rPr lang="en-US" sz="2800" b="1" dirty="0" smtClean="0"/>
              <a:t>) changed everything man thought he knew about God and how to serve Him.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3647" y="1718434"/>
            <a:ext cx="7642405" cy="5139566"/>
          </a:xfrm>
          <a:solidFill>
            <a:schemeClr val="bg2">
              <a:alpha val="74000"/>
            </a:schemeClr>
          </a:solidFill>
          <a:effectLst>
            <a:softEdge rad="38100"/>
          </a:effectLst>
        </p:spPr>
        <p:txBody>
          <a:bodyPr anchor="ctr">
            <a:normAutofit fontScale="62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The </a:t>
            </a:r>
            <a:r>
              <a:rPr lang="en-US" b="1" i="1" dirty="0" smtClean="0">
                <a:solidFill>
                  <a:schemeClr val="tx1"/>
                </a:solidFill>
              </a:rPr>
              <a:t>Beatitudes </a:t>
            </a:r>
            <a:r>
              <a:rPr lang="en-US" b="1" dirty="0" smtClean="0">
                <a:solidFill>
                  <a:schemeClr val="tx1"/>
                </a:solidFill>
              </a:rPr>
              <a:t>revealed the </a:t>
            </a:r>
            <a:r>
              <a:rPr lang="en-US" b="1" i="1" dirty="0" smtClean="0">
                <a:solidFill>
                  <a:schemeClr val="tx1"/>
                </a:solidFill>
              </a:rPr>
              <a:t>true attitudes and nature </a:t>
            </a:r>
            <a:r>
              <a:rPr lang="en-US" b="1" dirty="0" smtClean="0">
                <a:solidFill>
                  <a:schemeClr val="tx1"/>
                </a:solidFill>
              </a:rPr>
              <a:t>of a citizen of the kingdom, 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u="sng" dirty="0" smtClean="0">
                <a:solidFill>
                  <a:srgbClr val="800000"/>
                </a:solidFill>
              </a:rPr>
              <a:t>5:3-10</a:t>
            </a:r>
            <a:endParaRPr lang="en-US" b="1" dirty="0" smtClean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u="sng" dirty="0" smtClean="0">
                <a:solidFill>
                  <a:srgbClr val="800000"/>
                </a:solidFill>
              </a:rPr>
              <a:t>5:13-16</a:t>
            </a:r>
            <a:r>
              <a:rPr lang="en-US" b="1" dirty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disclosed the </a:t>
            </a:r>
            <a:r>
              <a:rPr lang="en-US" b="1" i="1" dirty="0" smtClean="0">
                <a:solidFill>
                  <a:schemeClr val="tx1"/>
                </a:solidFill>
              </a:rPr>
              <a:t>intended influence </a:t>
            </a:r>
            <a:r>
              <a:rPr lang="en-US" b="1" dirty="0" smtClean="0">
                <a:solidFill>
                  <a:schemeClr val="tx1"/>
                </a:solidFill>
              </a:rPr>
              <a:t>on the world God expected of the true citizen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u="sng" dirty="0" smtClean="0">
                <a:solidFill>
                  <a:srgbClr val="800000"/>
                </a:solidFill>
              </a:rPr>
              <a:t>5:21-48</a:t>
            </a:r>
            <a:r>
              <a:rPr lang="en-US" b="1" dirty="0" smtClean="0">
                <a:solidFill>
                  <a:srgbClr val="800000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exposed man’s </a:t>
            </a:r>
            <a:r>
              <a:rPr lang="en-US" b="1" i="1" dirty="0" smtClean="0">
                <a:solidFill>
                  <a:schemeClr val="tx1"/>
                </a:solidFill>
              </a:rPr>
              <a:t>misinformation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i="1" dirty="0" smtClean="0">
                <a:solidFill>
                  <a:schemeClr val="tx1"/>
                </a:solidFill>
              </a:rPr>
              <a:t>misapplication </a:t>
            </a:r>
            <a:r>
              <a:rPr lang="en-US" b="1" dirty="0" smtClean="0">
                <a:solidFill>
                  <a:schemeClr val="tx1"/>
                </a:solidFill>
              </a:rPr>
              <a:t>regarding Moses’ Law as well as the </a:t>
            </a:r>
            <a:r>
              <a:rPr lang="en-US" b="1" i="1" dirty="0" smtClean="0">
                <a:solidFill>
                  <a:schemeClr val="tx1"/>
                </a:solidFill>
              </a:rPr>
              <a:t>expectations </a:t>
            </a:r>
            <a:r>
              <a:rPr lang="en-US" b="1" dirty="0" smtClean="0">
                <a:solidFill>
                  <a:schemeClr val="tx1"/>
                </a:solidFill>
              </a:rPr>
              <a:t>of Christ’s Law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u="sng" dirty="0" smtClean="0">
                <a:solidFill>
                  <a:srgbClr val="800000"/>
                </a:solidFill>
              </a:rPr>
              <a:t>6:1-18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corrected man’s </a:t>
            </a:r>
            <a:r>
              <a:rPr lang="en-US" b="1" i="1" dirty="0" smtClean="0">
                <a:solidFill>
                  <a:schemeClr val="tx1"/>
                </a:solidFill>
              </a:rPr>
              <a:t>worship of God- </a:t>
            </a:r>
            <a:r>
              <a:rPr lang="en-US" b="1" dirty="0" smtClean="0">
                <a:solidFill>
                  <a:schemeClr val="tx1"/>
                </a:solidFill>
              </a:rPr>
              <a:t>the way and purpose with which he </a:t>
            </a:r>
            <a:r>
              <a:rPr lang="en-US" b="1" i="1" dirty="0" smtClean="0">
                <a:solidFill>
                  <a:schemeClr val="tx1"/>
                </a:solidFill>
              </a:rPr>
              <a:t>gave alms, prayed,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i="1" dirty="0" smtClean="0">
                <a:solidFill>
                  <a:schemeClr val="tx1"/>
                </a:solidFill>
              </a:rPr>
              <a:t>fasted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But in </a:t>
            </a:r>
            <a:r>
              <a:rPr lang="en-US" b="1" u="sng" dirty="0" smtClean="0">
                <a:solidFill>
                  <a:srgbClr val="800000"/>
                </a:solidFill>
              </a:rPr>
              <a:t>6:19-34</a:t>
            </a:r>
            <a:r>
              <a:rPr lang="en-US" b="1" dirty="0" smtClean="0">
                <a:solidFill>
                  <a:schemeClr val="tx1"/>
                </a:solidFill>
              </a:rPr>
              <a:t>, Jesus manifested what I believe to be the key to accomplishing all of these things, as well as those found in </a:t>
            </a:r>
            <a:r>
              <a:rPr lang="en-US" b="1" u="sng" dirty="0" smtClean="0">
                <a:solidFill>
                  <a:srgbClr val="800000"/>
                </a:solidFill>
              </a:rPr>
              <a:t>chp.7</a:t>
            </a:r>
            <a:r>
              <a:rPr lang="mr-IN" b="1" dirty="0" smtClean="0">
                <a:solidFill>
                  <a:schemeClr val="tx1"/>
                </a:solidFill>
              </a:rPr>
              <a:t>…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i="1" dirty="0" smtClean="0">
                <a:solidFill>
                  <a:schemeClr val="tx1"/>
                </a:solidFill>
              </a:rPr>
              <a:t>“But seek first His kingdom and His righteous,” </a:t>
            </a:r>
            <a:r>
              <a:rPr lang="en-US" b="1" u="sng" dirty="0" smtClean="0">
                <a:solidFill>
                  <a:srgbClr val="800000"/>
                </a:solidFill>
              </a:rPr>
              <a:t>6:33</a:t>
            </a:r>
            <a:r>
              <a:rPr lang="en-US" b="1" dirty="0" smtClean="0">
                <a:solidFill>
                  <a:srgbClr val="800000"/>
                </a:solidFill>
              </a:rPr>
              <a:t> 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i="1" dirty="0" smtClean="0">
                <a:solidFill>
                  <a:srgbClr val="800000"/>
                </a:solidFill>
              </a:rPr>
              <a:t>Seek </a:t>
            </a:r>
            <a:r>
              <a:rPr lang="en-US" b="1" dirty="0" smtClean="0">
                <a:solidFill>
                  <a:srgbClr val="000000"/>
                </a:solidFill>
              </a:rPr>
              <a:t>or better </a:t>
            </a:r>
            <a:r>
              <a:rPr lang="en-US" b="1" i="1" dirty="0" smtClean="0">
                <a:solidFill>
                  <a:srgbClr val="800000"/>
                </a:solidFill>
              </a:rPr>
              <a:t>continually seek</a:t>
            </a:r>
            <a:endParaRPr lang="en-US" b="1" dirty="0" smtClean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i="1" dirty="0" smtClean="0">
                <a:solidFill>
                  <a:srgbClr val="800000"/>
                </a:solidFill>
              </a:rPr>
              <a:t>First </a:t>
            </a:r>
            <a:r>
              <a:rPr lang="en-US" b="1" dirty="0" smtClean="0">
                <a:solidFill>
                  <a:srgbClr val="000000"/>
                </a:solidFill>
              </a:rPr>
              <a:t>not in a sequence followed by other things, but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i="1" dirty="0" smtClean="0">
                <a:solidFill>
                  <a:srgbClr val="800000"/>
                </a:solidFill>
              </a:rPr>
              <a:t>constant priority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i="1" dirty="0" smtClean="0">
                <a:solidFill>
                  <a:srgbClr val="800000"/>
                </a:solidFill>
              </a:rPr>
              <a:t>His </a:t>
            </a:r>
            <a:r>
              <a:rPr lang="en-US" b="1" dirty="0" smtClean="0">
                <a:solidFill>
                  <a:srgbClr val="000000"/>
                </a:solidFill>
              </a:rPr>
              <a:t>kingdom- not </a:t>
            </a:r>
            <a:r>
              <a:rPr lang="en-US" b="1" i="1" dirty="0" smtClean="0">
                <a:solidFill>
                  <a:srgbClr val="800000"/>
                </a:solidFill>
              </a:rPr>
              <a:t>ours</a:t>
            </a:r>
            <a:endParaRPr lang="en-US" b="1" dirty="0" smtClean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i="1" dirty="0" smtClean="0">
                <a:solidFill>
                  <a:srgbClr val="800000"/>
                </a:solidFill>
              </a:rPr>
              <a:t>His </a:t>
            </a:r>
            <a:r>
              <a:rPr lang="en-US" b="1" dirty="0" smtClean="0">
                <a:solidFill>
                  <a:srgbClr val="000000"/>
                </a:solidFill>
              </a:rPr>
              <a:t>righteousness- not </a:t>
            </a:r>
            <a:r>
              <a:rPr lang="en-US" b="1" i="1" dirty="0" smtClean="0">
                <a:solidFill>
                  <a:srgbClr val="800000"/>
                </a:solidFill>
              </a:rPr>
              <a:t>ours</a:t>
            </a:r>
            <a:endParaRPr lang="en-US" b="1" dirty="0" smtClean="0">
              <a:solidFill>
                <a:srgbClr val="80000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But </a:t>
            </a:r>
            <a:r>
              <a:rPr lang="en-US" b="1" i="1" dirty="0" smtClean="0">
                <a:solidFill>
                  <a:schemeClr val="tx1"/>
                </a:solidFill>
              </a:rPr>
              <a:t>how </a:t>
            </a:r>
            <a:r>
              <a:rPr lang="en-US" b="1" dirty="0" smtClean="0">
                <a:solidFill>
                  <a:schemeClr val="tx1"/>
                </a:solidFill>
              </a:rPr>
              <a:t>is such to be accomplished? 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Jesus didn’t leave it for us to </a:t>
            </a:r>
            <a:r>
              <a:rPr lang="en-US" b="1" i="1" dirty="0" smtClean="0">
                <a:solidFill>
                  <a:schemeClr val="tx1"/>
                </a:solidFill>
              </a:rPr>
              <a:t>figure out, </a:t>
            </a:r>
            <a:r>
              <a:rPr lang="en-US" b="1" dirty="0" smtClean="0">
                <a:solidFill>
                  <a:schemeClr val="tx1"/>
                </a:solidFill>
              </a:rPr>
              <a:t>He told us</a:t>
            </a:r>
            <a:r>
              <a:rPr lang="mr-IN" b="1" dirty="0" smtClean="0">
                <a:solidFill>
                  <a:schemeClr val="tx1"/>
                </a:solidFill>
              </a:rPr>
              <a:t>…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0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TM3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9" r="9323"/>
          <a:stretch/>
        </p:blipFill>
        <p:spPr>
          <a:xfrm>
            <a:off x="-1" y="13671"/>
            <a:ext cx="9144001" cy="68482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9582" y="-18126"/>
            <a:ext cx="7241978" cy="1164848"/>
          </a:xfrm>
          <a:solidFill>
            <a:schemeClr val="bg2">
              <a:alpha val="86000"/>
            </a:schemeClr>
          </a:solidFill>
          <a:effectLst>
            <a:softEdge rad="88900"/>
          </a:effectLst>
        </p:spPr>
        <p:txBody>
          <a:bodyPr>
            <a:normAutofit/>
          </a:bodyPr>
          <a:lstStyle/>
          <a:p>
            <a:r>
              <a:rPr lang="en-US" sz="3200" b="1" dirty="0" smtClean="0"/>
              <a:t>How </a:t>
            </a:r>
            <a:r>
              <a:rPr lang="en-US" sz="3200" b="1" dirty="0"/>
              <a:t>D</a:t>
            </a:r>
            <a:r>
              <a:rPr lang="en-US" sz="3200" b="1" dirty="0" smtClean="0"/>
              <a:t>oes One </a:t>
            </a:r>
            <a:r>
              <a:rPr lang="en-US" sz="3200" b="1" i="1" dirty="0" smtClean="0">
                <a:solidFill>
                  <a:srgbClr val="800000"/>
                </a:solidFill>
              </a:rPr>
              <a:t>Seek First His Kingdom </a:t>
            </a:r>
            <a:br>
              <a:rPr lang="en-US" sz="3200" b="1" i="1" dirty="0" smtClean="0">
                <a:solidFill>
                  <a:srgbClr val="800000"/>
                </a:solidFill>
              </a:rPr>
            </a:br>
            <a:r>
              <a:rPr lang="en-US" sz="3200" b="1" i="1" dirty="0" smtClean="0">
                <a:solidFill>
                  <a:srgbClr val="800000"/>
                </a:solidFill>
              </a:rPr>
              <a:t>and His Righteousness?  </a:t>
            </a:r>
            <a:r>
              <a:rPr lang="en-US" sz="3200" b="1" u="sng" dirty="0" smtClean="0">
                <a:solidFill>
                  <a:srgbClr val="800000"/>
                </a:solidFill>
              </a:rPr>
              <a:t>Matt.6:33</a:t>
            </a:r>
            <a:endParaRPr lang="en-US" sz="3200" b="1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9582" y="1258610"/>
            <a:ext cx="7241978" cy="5507854"/>
          </a:xfrm>
          <a:solidFill>
            <a:schemeClr val="bg2">
              <a:alpha val="74000"/>
            </a:schemeClr>
          </a:solidFill>
          <a:effectLst>
            <a:softEdge rad="38100"/>
          </a:effectLst>
        </p:spPr>
        <p:txBody>
          <a:bodyPr anchor="t"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It </a:t>
            </a:r>
            <a:r>
              <a:rPr lang="en-US" b="1" dirty="0" smtClean="0">
                <a:solidFill>
                  <a:srgbClr val="800000"/>
                </a:solidFill>
              </a:rPr>
              <a:t>requires</a:t>
            </a:r>
            <a:r>
              <a:rPr lang="en-US" b="1" dirty="0" smtClean="0">
                <a:solidFill>
                  <a:schemeClr val="tx1"/>
                </a:solidFill>
              </a:rPr>
              <a:t> the:</a:t>
            </a: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>
                <a:solidFill>
                  <a:schemeClr val="tx1"/>
                </a:solidFill>
              </a:rPr>
              <a:t>R</a:t>
            </a:r>
            <a:r>
              <a:rPr lang="en-US" b="1" dirty="0" smtClean="0">
                <a:solidFill>
                  <a:schemeClr val="tx1"/>
                </a:solidFill>
              </a:rPr>
              <a:t>ight </a:t>
            </a:r>
            <a:r>
              <a:rPr lang="en-US" b="1" i="1" dirty="0" smtClean="0">
                <a:solidFill>
                  <a:srgbClr val="800000"/>
                </a:solidFill>
              </a:rPr>
              <a:t>treasures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in the right </a:t>
            </a:r>
            <a:r>
              <a:rPr lang="en-US" b="1" i="1" dirty="0" smtClean="0">
                <a:solidFill>
                  <a:srgbClr val="800000"/>
                </a:solidFill>
              </a:rPr>
              <a:t>bank</a:t>
            </a:r>
            <a:r>
              <a:rPr lang="en-US" b="1" i="1" dirty="0" smtClean="0">
                <a:solidFill>
                  <a:schemeClr val="tx1"/>
                </a:solidFill>
              </a:rPr>
              <a:t>, 	  </a:t>
            </a:r>
            <a:r>
              <a:rPr lang="en-US" b="1" u="sng" dirty="0" smtClean="0">
                <a:solidFill>
                  <a:srgbClr val="800000"/>
                </a:solidFill>
              </a:rPr>
              <a:t>vv.19-21</a:t>
            </a:r>
            <a:endParaRPr lang="en-US" b="1" dirty="0" smtClean="0">
              <a:solidFill>
                <a:srgbClr val="800000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Right </a:t>
            </a:r>
            <a:r>
              <a:rPr lang="en-US" b="1" i="1" dirty="0" smtClean="0">
                <a:solidFill>
                  <a:srgbClr val="800000"/>
                </a:solidFill>
              </a:rPr>
              <a:t>focus </a:t>
            </a:r>
            <a:r>
              <a:rPr lang="en-US" b="1" dirty="0" smtClean="0">
                <a:solidFill>
                  <a:srgbClr val="800000"/>
                </a:solidFill>
              </a:rPr>
              <a:t>(</a:t>
            </a:r>
            <a:r>
              <a:rPr lang="en-US" b="1" i="1" dirty="0" smtClean="0">
                <a:solidFill>
                  <a:srgbClr val="800000"/>
                </a:solidFill>
              </a:rPr>
              <a:t>clear/healthy/single vision</a:t>
            </a:r>
            <a:r>
              <a:rPr lang="en-US" b="1" dirty="0" smtClean="0">
                <a:solidFill>
                  <a:srgbClr val="800000"/>
                </a:solidFill>
              </a:rPr>
              <a:t>)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u="sng" dirty="0" smtClean="0">
                <a:solidFill>
                  <a:srgbClr val="800000"/>
                </a:solidFill>
              </a:rPr>
              <a:t>vv.22-23</a:t>
            </a:r>
            <a:endParaRPr lang="en-US" b="1" dirty="0" smtClean="0">
              <a:solidFill>
                <a:srgbClr val="800000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Right </a:t>
            </a:r>
            <a:r>
              <a:rPr lang="en-US" b="1" i="1" dirty="0" smtClean="0">
                <a:solidFill>
                  <a:srgbClr val="800000"/>
                </a:solidFill>
              </a:rPr>
              <a:t>Master</a:t>
            </a:r>
            <a:r>
              <a:rPr lang="en-US" b="1" i="1" dirty="0" smtClean="0">
                <a:solidFill>
                  <a:schemeClr val="tx1"/>
                </a:solidFill>
              </a:rPr>
              <a:t>, </a:t>
            </a:r>
            <a:r>
              <a:rPr lang="en-US" b="1" u="sng" dirty="0" smtClean="0">
                <a:solidFill>
                  <a:srgbClr val="800000"/>
                </a:solidFill>
              </a:rPr>
              <a:t>v.24</a:t>
            </a:r>
            <a:endParaRPr lang="en-US" b="1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Right </a:t>
            </a:r>
            <a:r>
              <a:rPr lang="en-US" b="1" i="1" dirty="0" smtClean="0">
                <a:solidFill>
                  <a:srgbClr val="800000"/>
                </a:solidFill>
              </a:rPr>
              <a:t>faith/</a:t>
            </a:r>
            <a:r>
              <a:rPr lang="en-US" b="1" i="1" dirty="0" smtClean="0">
                <a:solidFill>
                  <a:srgbClr val="800000"/>
                </a:solidFill>
              </a:rPr>
              <a:t>trust*</a:t>
            </a:r>
            <a:r>
              <a:rPr lang="en-US" b="1" i="1" dirty="0" smtClean="0">
                <a:solidFill>
                  <a:schemeClr val="tx1"/>
                </a:solidFill>
              </a:rPr>
              <a:t>, </a:t>
            </a:r>
            <a:r>
              <a:rPr lang="en-US" b="1" u="sng" dirty="0" smtClean="0">
                <a:solidFill>
                  <a:srgbClr val="800000"/>
                </a:solidFill>
              </a:rPr>
              <a:t>vv.25-32</a:t>
            </a:r>
            <a:endParaRPr lang="en-US" b="1" dirty="0" smtClean="0">
              <a:solidFill>
                <a:srgbClr val="800000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It </a:t>
            </a:r>
            <a:r>
              <a:rPr lang="en-US" b="1" dirty="0" smtClean="0">
                <a:solidFill>
                  <a:srgbClr val="800000"/>
                </a:solidFill>
              </a:rPr>
              <a:t>yields</a:t>
            </a:r>
            <a:r>
              <a:rPr lang="en-US" b="1" dirty="0" smtClean="0">
                <a:solidFill>
                  <a:srgbClr val="000000"/>
                </a:solidFill>
              </a:rPr>
              <a:t>: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b="1" dirty="0" smtClean="0">
                <a:solidFill>
                  <a:srgbClr val="000000"/>
                </a:solidFill>
              </a:rPr>
              <a:t>The right </a:t>
            </a:r>
            <a:r>
              <a:rPr lang="en-US" b="1" i="1" dirty="0" smtClean="0">
                <a:solidFill>
                  <a:srgbClr val="800000"/>
                </a:solidFill>
              </a:rPr>
              <a:t>relationship </a:t>
            </a:r>
            <a:r>
              <a:rPr lang="en-US" b="1" dirty="0" smtClean="0">
                <a:solidFill>
                  <a:srgbClr val="800000"/>
                </a:solidFill>
              </a:rPr>
              <a:t>with God</a:t>
            </a:r>
            <a:r>
              <a:rPr lang="en-US" b="1" dirty="0" smtClean="0">
                <a:solidFill>
                  <a:srgbClr val="000000"/>
                </a:solidFill>
              </a:rPr>
              <a:t>, </a:t>
            </a:r>
            <a:r>
              <a:rPr lang="en-US" b="1" u="sng" dirty="0" smtClean="0">
                <a:solidFill>
                  <a:srgbClr val="800000"/>
                </a:solidFill>
              </a:rPr>
              <a:t>v.33</a:t>
            </a:r>
            <a:endParaRPr lang="en-US" b="1" dirty="0" smtClean="0">
              <a:solidFill>
                <a:srgbClr val="800000"/>
              </a:solidFill>
            </a:endParaRP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b="1" dirty="0" smtClean="0">
                <a:solidFill>
                  <a:srgbClr val="000000"/>
                </a:solidFill>
              </a:rPr>
              <a:t>Freedom from </a:t>
            </a:r>
            <a:r>
              <a:rPr lang="en-US" b="1" i="1" dirty="0" smtClean="0">
                <a:solidFill>
                  <a:srgbClr val="800000"/>
                </a:solidFill>
              </a:rPr>
              <a:t>anxiety/worry</a:t>
            </a:r>
            <a:r>
              <a:rPr lang="en-US" b="1" i="1" dirty="0" smtClean="0">
                <a:solidFill>
                  <a:schemeClr val="tx1"/>
                </a:solidFill>
              </a:rPr>
              <a:t>,</a:t>
            </a:r>
            <a:r>
              <a:rPr lang="en-US" b="1" i="1" dirty="0" smtClean="0">
                <a:solidFill>
                  <a:srgbClr val="800000"/>
                </a:solidFill>
              </a:rPr>
              <a:t> </a:t>
            </a:r>
            <a:r>
              <a:rPr lang="en-US" b="1" u="sng" dirty="0" smtClean="0">
                <a:solidFill>
                  <a:srgbClr val="800000"/>
                </a:solidFill>
              </a:rPr>
              <a:t>v.34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0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TM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9" r="9323"/>
          <a:stretch/>
        </p:blipFill>
        <p:spPr>
          <a:xfrm>
            <a:off x="-1" y="13671"/>
            <a:ext cx="9144001" cy="684826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9581" y="228838"/>
            <a:ext cx="7459351" cy="6537626"/>
          </a:xfrm>
          <a:solidFill>
            <a:schemeClr val="bg2">
              <a:alpha val="74000"/>
            </a:schemeClr>
          </a:solidFill>
          <a:effectLst>
            <a:softEdge rad="38100"/>
          </a:effectLst>
        </p:spPr>
        <p:txBody>
          <a:bodyPr anchor="t">
            <a:normAutofit fontScale="925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i="1" u="sng" dirty="0" smtClean="0">
                <a:solidFill>
                  <a:srgbClr val="800000"/>
                </a:solidFill>
              </a:rPr>
              <a:t>Take-Home </a:t>
            </a:r>
            <a:r>
              <a:rPr lang="en-US" b="1" u="sng" dirty="0" smtClean="0">
                <a:solidFill>
                  <a:srgbClr val="800000"/>
                </a:solidFill>
              </a:rPr>
              <a:t>Points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&amp; </a:t>
            </a:r>
            <a:r>
              <a:rPr lang="en-US" b="1" u="sng" dirty="0" smtClean="0">
                <a:solidFill>
                  <a:srgbClr val="800000"/>
                </a:solidFill>
              </a:rPr>
              <a:t>Conclusions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If we are consumed by </a:t>
            </a:r>
            <a:r>
              <a:rPr lang="en-US" b="1" i="1" dirty="0" smtClean="0">
                <a:solidFill>
                  <a:srgbClr val="800000"/>
                </a:solidFill>
              </a:rPr>
              <a:t>worry </a:t>
            </a:r>
            <a:r>
              <a:rPr lang="en-US" b="1" dirty="0" smtClean="0">
                <a:solidFill>
                  <a:schemeClr val="tx1"/>
                </a:solidFill>
              </a:rPr>
              <a:t>and</a:t>
            </a:r>
            <a:r>
              <a:rPr lang="en-US" b="1" i="1" dirty="0" smtClean="0">
                <a:solidFill>
                  <a:srgbClr val="800000"/>
                </a:solidFill>
              </a:rPr>
              <a:t> anxiety </a:t>
            </a:r>
            <a:r>
              <a:rPr lang="en-US" b="1" dirty="0" smtClean="0">
                <a:solidFill>
                  <a:schemeClr val="tx1"/>
                </a:solidFill>
              </a:rPr>
              <a:t>about </a:t>
            </a:r>
            <a:r>
              <a:rPr lang="en-US" b="1" i="1" dirty="0" smtClean="0">
                <a:solidFill>
                  <a:srgbClr val="800000"/>
                </a:solidFill>
              </a:rPr>
              <a:t>food</a:t>
            </a:r>
            <a:r>
              <a:rPr lang="en-US" b="1" i="1" dirty="0" smtClean="0">
                <a:solidFill>
                  <a:schemeClr val="tx1"/>
                </a:solidFill>
              </a:rPr>
              <a:t>, </a:t>
            </a:r>
            <a:r>
              <a:rPr lang="en-US" b="1" i="1" dirty="0" smtClean="0">
                <a:solidFill>
                  <a:srgbClr val="800000"/>
                </a:solidFill>
              </a:rPr>
              <a:t>clothing</a:t>
            </a:r>
            <a:r>
              <a:rPr lang="en-US" b="1" i="1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and </a:t>
            </a:r>
            <a:r>
              <a:rPr lang="en-US" b="1" i="1" dirty="0" smtClean="0">
                <a:solidFill>
                  <a:srgbClr val="800000"/>
                </a:solidFill>
              </a:rPr>
              <a:t>health</a:t>
            </a:r>
            <a:r>
              <a:rPr lang="en-US" b="1" i="1" dirty="0">
                <a:solidFill>
                  <a:srgbClr val="800000"/>
                </a:solidFill>
              </a:rPr>
              <a:t>/</a:t>
            </a:r>
            <a:r>
              <a:rPr lang="en-US" b="1" i="1" dirty="0" smtClean="0">
                <a:solidFill>
                  <a:srgbClr val="800000"/>
                </a:solidFill>
              </a:rPr>
              <a:t>life span</a:t>
            </a:r>
            <a:r>
              <a:rPr lang="en-US" b="1" i="1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then either: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Our </a:t>
            </a:r>
            <a:r>
              <a:rPr lang="en-US" b="1" i="1" dirty="0" smtClean="0">
                <a:solidFill>
                  <a:srgbClr val="800000"/>
                </a:solidFill>
              </a:rPr>
              <a:t>relationship </a:t>
            </a:r>
            <a:r>
              <a:rPr lang="en-US" b="1" dirty="0" smtClean="0">
                <a:solidFill>
                  <a:srgbClr val="800000"/>
                </a:solidFill>
              </a:rPr>
              <a:t>with God is not right, </a:t>
            </a:r>
            <a:r>
              <a:rPr lang="en-US" b="1" u="sng" dirty="0" smtClean="0">
                <a:solidFill>
                  <a:srgbClr val="800000"/>
                </a:solidFill>
              </a:rPr>
              <a:t>v.33</a:t>
            </a:r>
            <a:r>
              <a:rPr lang="en-US" b="1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(we’re </a:t>
            </a:r>
            <a:r>
              <a:rPr lang="en-US" b="1" i="1" dirty="0" smtClean="0">
                <a:solidFill>
                  <a:schemeClr val="tx1"/>
                </a:solidFill>
              </a:rPr>
              <a:t>treasuring </a:t>
            </a:r>
            <a:r>
              <a:rPr lang="en-US" b="1" dirty="0" smtClean="0">
                <a:solidFill>
                  <a:schemeClr val="tx1"/>
                </a:solidFill>
              </a:rPr>
              <a:t>the wrong things and </a:t>
            </a:r>
            <a:r>
              <a:rPr lang="en-US" b="1" i="1" dirty="0" smtClean="0">
                <a:solidFill>
                  <a:schemeClr val="tx1"/>
                </a:solidFill>
              </a:rPr>
              <a:t>banking </a:t>
            </a:r>
            <a:r>
              <a:rPr lang="en-US" b="1" dirty="0" smtClean="0">
                <a:solidFill>
                  <a:schemeClr val="tx1"/>
                </a:solidFill>
              </a:rPr>
              <a:t>them in the wrong place; we have </a:t>
            </a:r>
            <a:r>
              <a:rPr lang="en-US" b="1" i="1" dirty="0" smtClean="0">
                <a:solidFill>
                  <a:schemeClr val="tx1"/>
                </a:solidFill>
              </a:rPr>
              <a:t>vision </a:t>
            </a:r>
            <a:r>
              <a:rPr lang="en-US" b="1" dirty="0" smtClean="0">
                <a:solidFill>
                  <a:schemeClr val="tx1"/>
                </a:solidFill>
              </a:rPr>
              <a:t>problems; and we have the wrong </a:t>
            </a:r>
            <a:r>
              <a:rPr lang="en-US" b="1" i="1" dirty="0" smtClean="0">
                <a:solidFill>
                  <a:schemeClr val="tx1"/>
                </a:solidFill>
              </a:rPr>
              <a:t>master- </a:t>
            </a:r>
            <a:r>
              <a:rPr lang="en-US" b="1" dirty="0" smtClean="0">
                <a:solidFill>
                  <a:schemeClr val="tx1"/>
                </a:solidFill>
              </a:rPr>
              <a:t>probably either </a:t>
            </a:r>
            <a:r>
              <a:rPr lang="en-US" b="1" i="1" dirty="0" smtClean="0">
                <a:solidFill>
                  <a:schemeClr val="tx1"/>
                </a:solidFill>
              </a:rPr>
              <a:t>self </a:t>
            </a:r>
            <a:r>
              <a:rPr lang="en-US" b="1" dirty="0" smtClean="0">
                <a:solidFill>
                  <a:schemeClr val="tx1"/>
                </a:solidFill>
              </a:rPr>
              <a:t>or </a:t>
            </a:r>
            <a:r>
              <a:rPr lang="en-US" b="1" i="1" dirty="0" smtClean="0">
                <a:solidFill>
                  <a:schemeClr val="tx1"/>
                </a:solidFill>
              </a:rPr>
              <a:t>Satan </a:t>
            </a:r>
            <a:r>
              <a:rPr lang="en-US" b="1" dirty="0" smtClean="0">
                <a:solidFill>
                  <a:schemeClr val="tx1"/>
                </a:solidFill>
              </a:rPr>
              <a:t>or both, </a:t>
            </a:r>
            <a:r>
              <a:rPr lang="en-US" b="1" u="sng" dirty="0" smtClean="0">
                <a:solidFill>
                  <a:srgbClr val="800000"/>
                </a:solidFill>
              </a:rPr>
              <a:t>vv.19-30</a:t>
            </a:r>
            <a:r>
              <a:rPr lang="en-US" b="1" dirty="0" smtClean="0">
                <a:solidFill>
                  <a:schemeClr val="tx1"/>
                </a:solidFill>
              </a:rPr>
              <a:t>); or,</a:t>
            </a:r>
          </a:p>
          <a:p>
            <a:pPr marL="457200" indent="-457200" algn="l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Our </a:t>
            </a:r>
            <a:r>
              <a:rPr lang="en-US" b="1" i="1" dirty="0" smtClean="0">
                <a:solidFill>
                  <a:srgbClr val="800000"/>
                </a:solidFill>
              </a:rPr>
              <a:t>faith in </a:t>
            </a:r>
            <a:r>
              <a:rPr lang="en-US" b="1" dirty="0" smtClean="0">
                <a:solidFill>
                  <a:srgbClr val="800000"/>
                </a:solidFill>
              </a:rPr>
              <a:t>and </a:t>
            </a:r>
            <a:r>
              <a:rPr lang="en-US" b="1" i="1" dirty="0" smtClean="0">
                <a:solidFill>
                  <a:srgbClr val="800000"/>
                </a:solidFill>
              </a:rPr>
              <a:t>trust of </a:t>
            </a:r>
            <a:r>
              <a:rPr lang="en-US" b="1" dirty="0" smtClean="0">
                <a:solidFill>
                  <a:srgbClr val="800000"/>
                </a:solidFill>
              </a:rPr>
              <a:t>God isn’t what it should be</a:t>
            </a:r>
            <a:r>
              <a:rPr lang="en-US" b="1" dirty="0" smtClean="0">
                <a:solidFill>
                  <a:schemeClr val="tx1"/>
                </a:solidFill>
              </a:rPr>
              <a:t>. For the Christian, </a:t>
            </a:r>
            <a:r>
              <a:rPr lang="en-US" b="1" i="1" dirty="0" smtClean="0">
                <a:solidFill>
                  <a:schemeClr val="tx1"/>
                </a:solidFill>
              </a:rPr>
              <a:t>anxiety/worry </a:t>
            </a:r>
            <a:r>
              <a:rPr lang="en-US" b="1" dirty="0" smtClean="0">
                <a:solidFill>
                  <a:schemeClr val="tx1"/>
                </a:solidFill>
              </a:rPr>
              <a:t>is the opposite of </a:t>
            </a:r>
            <a:r>
              <a:rPr lang="en-US" b="1" i="1" dirty="0" smtClean="0">
                <a:solidFill>
                  <a:schemeClr val="tx1"/>
                </a:solidFill>
              </a:rPr>
              <a:t>faith/trust, </a:t>
            </a:r>
            <a:r>
              <a:rPr lang="en-US" b="1" u="sng" dirty="0" smtClean="0">
                <a:solidFill>
                  <a:srgbClr val="800000"/>
                </a:solidFill>
              </a:rPr>
              <a:t>vv.30b,34</a:t>
            </a:r>
            <a:r>
              <a:rPr lang="en-US" b="1" dirty="0" smtClean="0">
                <a:solidFill>
                  <a:schemeClr val="tx1"/>
                </a:solidFill>
              </a:rPr>
              <a:t>!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93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29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417</Words>
  <Application>Microsoft Macintosh PowerPoint</Application>
  <PresentationFormat>On-screen Show (4:3)</PresentationFormat>
  <Paragraphs>30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From its revolutionary beginning to its amazing end, the Sermon on the Mount (Matt.5 - 7) changed everything man thought he knew about God and how to serve Him.</vt:lpstr>
      <vt:lpstr>How Does One Seek First His Kingdom  and His Righteousness?  Matt.6:33</vt:lpstr>
      <vt:lpstr>PowerPoint Presentation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16</cp:revision>
  <cp:lastPrinted>2023-04-30T11:34:38Z</cp:lastPrinted>
  <dcterms:created xsi:type="dcterms:W3CDTF">2023-04-26T10:53:45Z</dcterms:created>
  <dcterms:modified xsi:type="dcterms:W3CDTF">2023-04-30T12:06:56Z</dcterms:modified>
</cp:coreProperties>
</file>