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7" r:id="rId2"/>
    <p:sldId id="256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7" d="100"/>
          <a:sy n="207" d="100"/>
        </p:scale>
        <p:origin x="-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2AECD-F953-7C4E-B7CB-9B74D637C50C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48FA-DF58-5648-9D0C-1A891CA14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7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A48C-97C1-B844-8E4F-A78E8139B287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646C-75DD-C94D-B23D-0E83D196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4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772"/>
            <a:ext cx="8781142" cy="51202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Repentance: Why It’s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Necessary,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 and Why It’s So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Hard</a:t>
            </a:r>
            <a:endParaRPr lang="en-US" sz="3000" b="1" i="1" dirty="0">
              <a:ln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762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30" y="725714"/>
            <a:ext cx="5511800" cy="5392057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rgbClr val="4A452A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First, let’s be sure we understand  the word- 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“Repentance” </a:t>
            </a:r>
            <a:r>
              <a:rPr lang="en-US" sz="2800" b="1" i="1" dirty="0" smtClean="0">
                <a:ln w="3175">
                  <a:noFill/>
                </a:ln>
                <a:solidFill>
                  <a:srgbClr val="1E1C11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Defined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:</a:t>
            </a:r>
            <a:endParaRPr lang="en-US" sz="28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Linguistically, </a:t>
            </a:r>
            <a:r>
              <a:rPr lang="en-US" sz="2800" b="1" i="1" dirty="0" err="1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metanoeo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is sometimes thought of as “to turn,” but “to change” is probably better.  </a:t>
            </a:r>
            <a:r>
              <a:rPr lang="en-US" sz="2800" b="1" u="sng" dirty="0" err="1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Louw-Nida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defines it as “to change one’s way of life as the result of a complete change of thought and attitude with regard to sin and righteousness”      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cf. Acts 26:20</a:t>
            </a:r>
            <a:endParaRPr lang="en-US" sz="2800" b="1" dirty="0" smtClean="0">
              <a:ln w="3175">
                <a:noFill/>
              </a:ln>
              <a:solidFill>
                <a:srgbClr val="800000"/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Thus,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repentance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is a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change of heart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mind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that leads to a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change in course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or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direction,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and results in a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change of submission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(to God rather than self)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, purpose, dedication,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affiliation,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2Cor.7:8-10</a:t>
            </a:r>
            <a:endParaRPr lang="en-US" sz="2800" b="1" dirty="0">
              <a:ln w="3175">
                <a:noFill/>
              </a:ln>
              <a:solidFill>
                <a:srgbClr val="800000"/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9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772"/>
            <a:ext cx="8781142" cy="554969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Repentance: Why It’s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Necessary,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 and Why It’s So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Hard</a:t>
            </a:r>
            <a:endParaRPr lang="en-US" sz="3000" b="1" i="1" dirty="0">
              <a:ln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762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30" y="725714"/>
            <a:ext cx="5511800" cy="5392057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“Repentance”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Required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:</a:t>
            </a:r>
            <a:endParaRPr lang="en-US" sz="28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Luke 13:3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Jesus required it to prevent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perishing.</a:t>
            </a:r>
            <a:endParaRPr lang="en-US" sz="2800" b="1" dirty="0" smtClean="0">
              <a:ln w="3175">
                <a:noFill/>
              </a:ln>
              <a:solidFill>
                <a:srgbClr val="800000"/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Acts 2:38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The inspired Apostles required it for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remission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of sins.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Acts 17:30-31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 God requires it of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all everywhere. </a:t>
            </a:r>
            <a:endParaRPr lang="en-US" sz="28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So why does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modern religion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discount and dismiss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it by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saying and practicing, “Come as you are, and stay as you are”?       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cp. Matt.15:8-9</a:t>
            </a:r>
            <a:endParaRPr lang="en-US" sz="2800" b="1" dirty="0">
              <a:ln w="3175">
                <a:noFill/>
              </a:ln>
              <a:solidFill>
                <a:srgbClr val="800000"/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0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772"/>
            <a:ext cx="8781142" cy="534609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Repentance: Why It’s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Necessary,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 and Why It’s So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Hard</a:t>
            </a:r>
            <a:endParaRPr lang="en-US" sz="3000" b="1" i="1" dirty="0">
              <a:ln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762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30" y="725714"/>
            <a:ext cx="5511800" cy="5757334"/>
          </a:xfrm>
        </p:spPr>
        <p:txBody>
          <a:bodyPr>
            <a:normAutofit fontScale="62500" lnSpcReduction="20000"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“Repentance”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Illustrated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Imagine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I’m a bank robber.  I love not only the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planning,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but the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emotional thrill,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and of course, the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money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and the lifestyle it provides…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since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I’m basically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lazy!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</a:t>
            </a:r>
            <a:endParaRPr lang="en-US" sz="28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5400">
                  <a:schemeClr val="bg1"/>
                </a:glo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But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what if I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change...</a:t>
            </a:r>
            <a:endParaRPr lang="en-US" sz="28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5400">
                  <a:schemeClr val="bg1">
                    <a:alpha val="75000"/>
                  </a:schemeClr>
                </a:glow>
              </a:effectLst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My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 feelings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thoughts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about my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practice? 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I decide that it’s “wrong” to take other peoples’ money, but I still love the money and I’m still lazy, so I continue the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practice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of robbing banks.  I have 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25400">
                    <a:schemeClr val="bg1"/>
                  </a:glow>
                </a:effectLst>
              </a:rPr>
              <a:t>not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25400">
                    <a:schemeClr val="bg1"/>
                  </a:glow>
                </a:effectLst>
              </a:rPr>
              <a:t>repented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because although I changed my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heart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mind,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I did not change my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practice.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 I’m still a bank robber.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Or, what if...</a:t>
            </a:r>
            <a:endParaRPr lang="en-US" sz="28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25400">
                  <a:schemeClr val="bg1"/>
                </a:glow>
              </a:effectLst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The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police get close to catching me, so although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I still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think/feel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that bank robbing is the way I want to live, I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stop robbing banks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(at least for a while) and “lay low” to prevent my capture and incarceration. I have 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25400">
                    <a:schemeClr val="bg1"/>
                  </a:glow>
                </a:effectLst>
              </a:rPr>
              <a:t>not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25400">
                    <a:schemeClr val="bg1"/>
                  </a:glow>
                </a:effectLst>
              </a:rPr>
              <a:t>repented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because although I changed my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habit(s),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I did not change my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heart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mind.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  I’m still a bank robber, just one on hiatus.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But if, instead of these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, I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decide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 that robbing banks is not “right,”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feel sorry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about what I’ve done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(perhaps even returning the stolen loot),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stop robbing banks,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</a:rPr>
              <a:t>now I’ve “repented”! </a:t>
            </a:r>
            <a:r>
              <a:rPr lang="en-US" sz="2800" b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25400">
                    <a:schemeClr val="bg1"/>
                  </a:glow>
                </a:effectLst>
              </a:rPr>
              <a:t>I went from “bank robber” to “law abiding citizen” (thus my status/affiliation changed). </a:t>
            </a:r>
          </a:p>
        </p:txBody>
      </p:sp>
      <p:pic>
        <p:nvPicPr>
          <p:cNvPr id="4" name="Picture 3" descr=" Philip Headshot 2014330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0"/>
          <a:stretch/>
        </p:blipFill>
        <p:spPr>
          <a:xfrm>
            <a:off x="5656810" y="660962"/>
            <a:ext cx="3270498" cy="417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6637232" y="1551247"/>
            <a:ext cx="1306888" cy="645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4976" y="5049550"/>
            <a:ext cx="322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</a:rPr>
              <a:t>God wants the </a:t>
            </a:r>
            <a:r>
              <a:rPr lang="en-US" sz="2000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</a:rPr>
              <a:t>best </a:t>
            </a:r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</a:rPr>
              <a:t> for us, but sin is destructive here and eternally, so He wants us to </a:t>
            </a:r>
            <a:r>
              <a:rPr lang="en-US" sz="2000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</a:rPr>
              <a:t>repent!  </a:t>
            </a:r>
            <a:r>
              <a:rPr lang="en-US" sz="2000" b="1" u="sng" dirty="0" smtClean="0">
                <a:ln w="31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glow rad="12700">
                    <a:schemeClr val="bg1">
                      <a:alpha val="75000"/>
                    </a:schemeClr>
                  </a:glow>
                </a:effectLst>
              </a:rPr>
              <a:t>Rom.2:4-10</a:t>
            </a:r>
            <a:endParaRPr lang="en-US" sz="2000" b="1" dirty="0">
              <a:ln w="3175">
                <a:solidFill>
                  <a:schemeClr val="tx1"/>
                </a:solidFill>
              </a:ln>
              <a:solidFill>
                <a:srgbClr val="800000"/>
              </a:solidFill>
              <a:effectLst>
                <a:glow rad="127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8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772"/>
            <a:ext cx="8781142" cy="554969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Repentance: Why It’s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Necessary,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 and Why It’s So </a:t>
            </a:r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76200">
                    <a:schemeClr val="bg1">
                      <a:alpha val="75000"/>
                    </a:schemeClr>
                  </a:glow>
                </a:effectLst>
              </a:rPr>
              <a:t>Hard</a:t>
            </a:r>
            <a:endParaRPr lang="en-US" sz="3000" b="1" i="1" dirty="0">
              <a:ln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762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30" y="725714"/>
            <a:ext cx="5511800" cy="5392057"/>
          </a:xfrm>
        </p:spPr>
        <p:txBody>
          <a:bodyPr>
            <a:normAutofit fontScale="70000" lnSpcReduction="20000"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Why is “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Repentance”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So Hard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?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We are basically creatures of habit.  We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feel, think,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act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in habitual ways. Thus, “repentance” is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hard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because it requires us to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change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our...</a:t>
            </a:r>
            <a:endParaRPr lang="en-US" sz="2800" b="1" dirty="0" smtClean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Hearts-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we have to </a:t>
            </a:r>
            <a:r>
              <a:rPr lang="en-US" sz="2800" b="1" i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fee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l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and </a:t>
            </a:r>
            <a:r>
              <a:rPr lang="en-US" sz="2800" b="1" i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want</a:t>
            </a:r>
            <a:r>
              <a:rPr lang="en-US" sz="2800" b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differently,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Jas. 4:1-4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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E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p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h.5:10</a:t>
            </a:r>
            <a:endParaRPr lang="en-US" sz="2800" b="1" dirty="0" smtClean="0">
              <a:ln w="3175">
                <a:noFill/>
              </a:ln>
              <a:solidFill>
                <a:srgbClr val="800000"/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  <a:sym typeface="Wingdings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Minds-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we have to </a:t>
            </a:r>
            <a:r>
              <a:rPr lang="en-US" sz="2800" b="1" i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think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differently,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Rom.12:2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 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E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p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h.4:23</a:t>
            </a:r>
            <a:endParaRPr lang="en-US" sz="2800" b="1" dirty="0" smtClean="0">
              <a:ln w="3175">
                <a:noFill/>
              </a:ln>
              <a:solidFill>
                <a:srgbClr val="800000"/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  <a:sym typeface="Wingdings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Actions-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we have to </a:t>
            </a:r>
            <a:r>
              <a:rPr lang="en-US" sz="2800" b="1" i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live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differently, and with a different </a:t>
            </a:r>
            <a:r>
              <a:rPr lang="en-US" sz="2800" b="1" i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purpose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,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Gal.2:20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  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E</a:t>
            </a:r>
            <a:r>
              <a:rPr lang="en-US" sz="2800" b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p</a:t>
            </a:r>
            <a:r>
              <a:rPr lang="en-US" sz="2800" b="1" u="sng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h.4:22,24</a:t>
            </a:r>
            <a:endParaRPr lang="en-US" sz="2800" b="1" dirty="0" smtClean="0">
              <a:ln w="3175">
                <a:noFill/>
              </a:ln>
              <a:solidFill>
                <a:srgbClr val="800000"/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  <a:sym typeface="Wingdings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In the spiritual realm, “repentance” is not usually just changing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one thing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we do or don’t do, but a </a:t>
            </a:r>
            <a:r>
              <a:rPr lang="en-US" sz="2800" b="1" i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wholesale </a:t>
            </a:r>
            <a:r>
              <a:rPr lang="en-US" sz="2800" b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change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of how we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feel, think,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and 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act.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Arial"/>
              <a:buChar char="•"/>
            </a:pP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Such a change is </a:t>
            </a:r>
            <a:r>
              <a:rPr lang="en-US" sz="2800" b="1" i="1" dirty="0" smtClean="0">
                <a:ln w="3175">
                  <a:noFill/>
                </a:ln>
                <a:solidFill>
                  <a:srgbClr val="800000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not easy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,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but is </a:t>
            </a:r>
            <a:r>
              <a:rPr lang="en-US" sz="2800" b="1" i="1" dirty="0" smtClean="0">
                <a:ln w="3175">
                  <a:noFill/>
                </a:ln>
                <a:solidFill>
                  <a:srgbClr val="0000FF"/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necessar</a:t>
            </a:r>
            <a:r>
              <a:rPr lang="en-US" sz="28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y </a:t>
            </a:r>
            <a:r>
              <a:rPr lang="en-US" sz="28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to truly repent... </a:t>
            </a:r>
            <a:endParaRPr lang="en-US" sz="2800" b="1" dirty="0">
              <a:ln w="3175">
                <a:noFill/>
              </a:ln>
              <a:solidFill>
                <a:schemeClr val="bg2">
                  <a:lumMod val="25000"/>
                </a:schemeClr>
              </a:solidFill>
              <a:effectLst>
                <a:glow rad="381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3819" y="4497351"/>
            <a:ext cx="306768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And it allows for the  blessed </a:t>
            </a:r>
            <a:r>
              <a:rPr lang="en-US" sz="20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fellowship </a:t>
            </a:r>
            <a:r>
              <a:rPr lang="en-US" sz="20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of the best people on Earth </a:t>
            </a:r>
            <a:r>
              <a:rPr lang="en-US" sz="20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now,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And the blessed </a:t>
            </a:r>
            <a:r>
              <a:rPr lang="en-US" sz="20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fellowship </a:t>
            </a:r>
            <a:r>
              <a:rPr lang="en-US" sz="20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of God in heaven both </a:t>
            </a:r>
            <a:r>
              <a:rPr lang="en-US" sz="20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now</a:t>
            </a:r>
            <a:r>
              <a:rPr lang="en-US" sz="20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 and </a:t>
            </a:r>
            <a:r>
              <a:rPr lang="en-US" sz="2000" b="1" i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forever!</a:t>
            </a:r>
            <a:r>
              <a:rPr lang="en-US" sz="2000" b="1" dirty="0" smtClean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glow rad="38100">
                    <a:schemeClr val="bg1">
                      <a:alpha val="75000"/>
                    </a:schemeClr>
                  </a:glow>
                </a:effectLst>
                <a:sym typeface="Wingdings"/>
              </a:rPr>
              <a:t>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235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736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Repentance: Why It’s Necessary, and Why It’s So Hard</vt:lpstr>
      <vt:lpstr>Repentance: Why It’s Necessary, and Why It’s So Hard</vt:lpstr>
      <vt:lpstr>Repentance: Why It’s Necessary, and Why It’s So Hard</vt:lpstr>
      <vt:lpstr>Repentance: Why It’s Necessary, and Why It’s So Hard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Strong</dc:creator>
  <cp:lastModifiedBy>Philip Strong</cp:lastModifiedBy>
  <cp:revision>21</cp:revision>
  <cp:lastPrinted>2023-07-07T17:04:16Z</cp:lastPrinted>
  <dcterms:created xsi:type="dcterms:W3CDTF">2023-07-07T14:32:05Z</dcterms:created>
  <dcterms:modified xsi:type="dcterms:W3CDTF">2023-07-07T17:04:23Z</dcterms:modified>
</cp:coreProperties>
</file>