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783DA-363C-654A-898C-DA04B47C1EDB}" type="datetimeFigureOut">
              <a:rPr lang="en-US" smtClean="0"/>
              <a:t>8/13/23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B304-5B60-7247-8AD5-CD2468344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*It is assuredly</a:t>
            </a:r>
            <a:r>
              <a:rPr lang="en-US" baseline="0" dirty="0" smtClean="0"/>
              <a:t> granted that there are other avenues of “worship” specified by God for Christians to worship- such as partaking of the Lord’s Supper, </a:t>
            </a:r>
            <a:r>
              <a:rPr lang="en-US" i="1" baseline="0" dirty="0" smtClean="0"/>
              <a:t>e.g., </a:t>
            </a:r>
            <a:r>
              <a:rPr lang="en-US" i="0" baseline="0" dirty="0" smtClean="0"/>
              <a:t>but this lesson is specific to worshipping God through music.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4B304-5B60-7247-8AD5-CD24683446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3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1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0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9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2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CBC0-EB0B-104B-827A-8D4D6E4B4B4F}" type="datetimeFigureOut">
              <a:rPr lang="en-US" smtClean="0"/>
              <a:t>8/13/23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67B2-1511-F049-9C06-88B75D0C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8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445" y="970758"/>
            <a:ext cx="8205476" cy="58872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Let’s be sure we’re </a:t>
            </a:r>
            <a:r>
              <a:rPr lang="en-US" sz="2800" b="1" i="1" dirty="0" smtClean="0">
                <a:solidFill>
                  <a:srgbClr val="FFFFFF"/>
                </a:solidFill>
              </a:rPr>
              <a:t>on the same page </a:t>
            </a:r>
            <a:r>
              <a:rPr lang="en-US" sz="2800" b="1" dirty="0" smtClean="0">
                <a:solidFill>
                  <a:srgbClr val="FFFFFF"/>
                </a:solidFill>
              </a:rPr>
              <a:t>with regard to </a:t>
            </a:r>
            <a:r>
              <a:rPr lang="en-US" sz="2800" b="1" i="1" dirty="0" smtClean="0">
                <a:solidFill>
                  <a:srgbClr val="FFFFFF"/>
                </a:solidFill>
              </a:rPr>
              <a:t>terms: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4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Worship</a:t>
            </a:r>
            <a:r>
              <a:rPr 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sz="2400" b="1" dirty="0" smtClean="0">
                <a:solidFill>
                  <a:srgbClr val="FFFFFF"/>
                </a:solidFill>
              </a:rPr>
              <a:t>as in </a:t>
            </a:r>
            <a:r>
              <a:rPr lang="en-US" sz="2400" b="1" u="sng" dirty="0" smtClean="0">
                <a:solidFill>
                  <a:srgbClr val="FFFF00"/>
                </a:solidFill>
              </a:rPr>
              <a:t>John 4:23-24</a:t>
            </a:r>
            <a:r>
              <a:rPr lang="en-US" sz="2400" b="1" dirty="0" smtClean="0">
                <a:solidFill>
                  <a:srgbClr val="FFFFFF"/>
                </a:solidFill>
              </a:rPr>
              <a:t>; 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from the Greek word </a:t>
            </a:r>
            <a:r>
              <a:rPr lang="en-US" sz="2400" b="1" i="1" dirty="0" err="1" smtClean="0">
                <a:solidFill>
                  <a:schemeClr val="bg1"/>
                </a:solidFill>
              </a:rPr>
              <a:t>proskuneo</a:t>
            </a:r>
            <a:r>
              <a:rPr lang="en-US" sz="2400" b="1" dirty="0" smtClean="0">
                <a:solidFill>
                  <a:schemeClr val="bg1"/>
                </a:solidFill>
              </a:rPr>
              <a:t> which literally means </a:t>
            </a:r>
            <a:r>
              <a:rPr lang="en-US" sz="2400" b="1" i="1" dirty="0" smtClean="0">
                <a:solidFill>
                  <a:schemeClr val="bg1"/>
                </a:solidFill>
              </a:rPr>
              <a:t>to kiss the hand to(wards) one; </a:t>
            </a:r>
            <a:r>
              <a:rPr lang="en-US" sz="2400" b="1" dirty="0" smtClean="0">
                <a:solidFill>
                  <a:schemeClr val="bg1"/>
                </a:solidFill>
              </a:rPr>
              <a:t>like a </a:t>
            </a:r>
            <a:r>
              <a:rPr lang="en-US" sz="2400" b="1" i="1" dirty="0" smtClean="0">
                <a:solidFill>
                  <a:schemeClr val="bg1"/>
                </a:solidFill>
              </a:rPr>
              <a:t>dog licking his master’s hand</a:t>
            </a:r>
            <a:r>
              <a:rPr lang="en-US" sz="2400" b="1" dirty="0" smtClean="0">
                <a:solidFill>
                  <a:schemeClr val="bg1"/>
                </a:solidFill>
              </a:rPr>
              <a:t>; to </a:t>
            </a:r>
            <a:r>
              <a:rPr lang="en-US" sz="2400" b="1" i="1" dirty="0" smtClean="0">
                <a:solidFill>
                  <a:schemeClr val="bg1"/>
                </a:solidFill>
              </a:rPr>
              <a:t>prostrate oneself before; </a:t>
            </a:r>
            <a:r>
              <a:rPr lang="en-US" sz="2400" b="1" dirty="0" smtClean="0">
                <a:solidFill>
                  <a:schemeClr val="bg1"/>
                </a:solidFill>
              </a:rPr>
              <a:t>to </a:t>
            </a:r>
            <a:r>
              <a:rPr lang="en-US" sz="2400" b="1" i="1" dirty="0" smtClean="0">
                <a:solidFill>
                  <a:schemeClr val="bg1"/>
                </a:solidFill>
              </a:rPr>
              <a:t>make obeisance, </a:t>
            </a:r>
            <a:r>
              <a:rPr lang="en-US" sz="2400" b="1" dirty="0" smtClean="0">
                <a:solidFill>
                  <a:schemeClr val="bg1"/>
                </a:solidFill>
              </a:rPr>
              <a:t>show </a:t>
            </a:r>
            <a:r>
              <a:rPr lang="en-US" sz="2400" b="1" i="1" dirty="0" smtClean="0">
                <a:solidFill>
                  <a:schemeClr val="bg1"/>
                </a:solidFill>
              </a:rPr>
              <a:t>reverence, </a:t>
            </a:r>
            <a:r>
              <a:rPr lang="en-US" sz="2400" b="1" dirty="0" smtClean="0">
                <a:solidFill>
                  <a:schemeClr val="bg1"/>
                </a:solidFill>
              </a:rPr>
              <a:t>or </a:t>
            </a:r>
            <a:r>
              <a:rPr lang="en-US" sz="2400" b="1" i="1" dirty="0" smtClean="0">
                <a:solidFill>
                  <a:schemeClr val="bg1"/>
                </a:solidFill>
              </a:rPr>
              <a:t>pay homage </a:t>
            </a:r>
            <a:r>
              <a:rPr lang="en-US" sz="2400" b="1" dirty="0" smtClean="0">
                <a:solidFill>
                  <a:schemeClr val="bg1"/>
                </a:solidFill>
              </a:rPr>
              <a:t>to one of </a:t>
            </a:r>
            <a:r>
              <a:rPr lang="en-US" sz="2400" b="1" i="1" dirty="0" smtClean="0">
                <a:solidFill>
                  <a:schemeClr val="bg1"/>
                </a:solidFill>
              </a:rPr>
              <a:t>higher rank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Music</a:t>
            </a:r>
            <a:r>
              <a:rPr lang="en-US" sz="2400" b="1" i="1" dirty="0" smtClean="0">
                <a:solidFill>
                  <a:schemeClr val="bg1"/>
                </a:solidFill>
              </a:rPr>
              <a:t>- </a:t>
            </a:r>
            <a:r>
              <a:rPr lang="en-US" sz="2400" b="1" dirty="0" smtClean="0">
                <a:solidFill>
                  <a:schemeClr val="bg1"/>
                </a:solidFill>
              </a:rPr>
              <a:t>a collection of </a:t>
            </a:r>
            <a:r>
              <a:rPr lang="en-US" sz="2400" b="1" i="1" dirty="0" smtClean="0">
                <a:solidFill>
                  <a:schemeClr val="bg1"/>
                </a:solidFill>
              </a:rPr>
              <a:t>tones in a coherent sequence of rhythm, melody, </a:t>
            </a:r>
            <a:r>
              <a:rPr lang="en-US" sz="2400" b="1" dirty="0" smtClean="0">
                <a:solidFill>
                  <a:schemeClr val="bg1"/>
                </a:solidFill>
              </a:rPr>
              <a:t>and </a:t>
            </a:r>
            <a:r>
              <a:rPr lang="en-US" sz="2400" b="1" i="1" dirty="0" smtClean="0">
                <a:solidFill>
                  <a:schemeClr val="bg1"/>
                </a:solidFill>
              </a:rPr>
              <a:t>harmony </a:t>
            </a:r>
            <a:r>
              <a:rPr lang="en-US" sz="2400" b="1" dirty="0" smtClean="0">
                <a:solidFill>
                  <a:schemeClr val="bg1"/>
                </a:solidFill>
              </a:rPr>
              <a:t>which can be </a:t>
            </a:r>
            <a:r>
              <a:rPr lang="en-US" sz="2400" b="1" i="1" dirty="0" smtClean="0">
                <a:solidFill>
                  <a:schemeClr val="bg1"/>
                </a:solidFill>
              </a:rPr>
              <a:t>vocal, instrumental, </a:t>
            </a:r>
            <a:r>
              <a:rPr lang="en-US" sz="2400" b="1" dirty="0" smtClean="0">
                <a:solidFill>
                  <a:schemeClr val="bg1"/>
                </a:solidFill>
              </a:rPr>
              <a:t>or a </a:t>
            </a:r>
            <a:r>
              <a:rPr lang="en-US" sz="2400" b="1" i="1" dirty="0" smtClean="0">
                <a:solidFill>
                  <a:schemeClr val="bg1"/>
                </a:solidFill>
              </a:rPr>
              <a:t>combination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of both, </a:t>
            </a:r>
            <a:r>
              <a:rPr lang="en-US" sz="2400" b="1" u="sng" dirty="0" smtClean="0">
                <a:solidFill>
                  <a:srgbClr val="FFFF00"/>
                </a:solidFill>
              </a:rPr>
              <a:t>cf. Psalm 68:24-26</a:t>
            </a:r>
            <a:r>
              <a:rPr lang="en-US" sz="2400" b="1" dirty="0" smtClean="0">
                <a:solidFill>
                  <a:srgbClr val="FFFF00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Mt.26:30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2400" b="1" i="1" dirty="0" smtClean="0">
                <a:solidFill>
                  <a:srgbClr val="B9CDE5"/>
                </a:solidFill>
              </a:rPr>
              <a:t>Instrumental</a:t>
            </a:r>
            <a:r>
              <a:rPr lang="en-US" sz="2400" b="1" i="1" dirty="0" smtClean="0">
                <a:solidFill>
                  <a:srgbClr val="FFFFFF"/>
                </a:solidFill>
              </a:rPr>
              <a:t>- </a:t>
            </a:r>
            <a:r>
              <a:rPr lang="en-US" sz="2400" b="1" dirty="0" smtClean="0">
                <a:solidFill>
                  <a:srgbClr val="FFFFFF"/>
                </a:solidFill>
              </a:rPr>
              <a:t>music that is made with </a:t>
            </a:r>
            <a:r>
              <a:rPr lang="en-US" sz="2400" b="1" i="1" dirty="0" smtClean="0">
                <a:solidFill>
                  <a:srgbClr val="FFFFFF"/>
                </a:solidFill>
              </a:rPr>
              <a:t>mechanical instruments </a:t>
            </a:r>
            <a:r>
              <a:rPr lang="en-US" sz="2400" b="1" dirty="0" smtClean="0">
                <a:solidFill>
                  <a:srgbClr val="FFFFFF"/>
                </a:solidFill>
              </a:rPr>
              <a:t>rather than being </a:t>
            </a:r>
            <a:r>
              <a:rPr lang="en-US" sz="2400" b="1" i="1" dirty="0" smtClean="0">
                <a:solidFill>
                  <a:srgbClr val="FFFFFF"/>
                </a:solidFill>
              </a:rPr>
              <a:t>sung with the </a:t>
            </a:r>
            <a:r>
              <a:rPr lang="en-US" sz="2400" b="1" i="1" dirty="0" smtClean="0">
                <a:solidFill>
                  <a:srgbClr val="FFFFFF"/>
                </a:solidFill>
              </a:rPr>
              <a:t>voice</a:t>
            </a:r>
            <a:r>
              <a:rPr lang="en-US" sz="2400" b="1" dirty="0">
                <a:solidFill>
                  <a:srgbClr val="FFFFFF"/>
                </a:solidFill>
              </a:rPr>
              <a:t>.</a:t>
            </a:r>
            <a:endParaRPr lang="en-US" sz="24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7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4" y="970758"/>
            <a:ext cx="8429602" cy="5887241"/>
          </a:xfrm>
        </p:spPr>
        <p:txBody>
          <a:bodyPr>
            <a:normAutofit fontScale="925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Even from these basic definitions of terms,  </a:t>
            </a:r>
            <a:r>
              <a:rPr lang="en-US" sz="2800" b="1" u="sng" dirty="0" smtClean="0">
                <a:solidFill>
                  <a:srgbClr val="FFFFFF"/>
                </a:solidFill>
              </a:rPr>
              <a:t>3</a:t>
            </a:r>
            <a:r>
              <a:rPr lang="en-US" sz="2800" b="1" dirty="0" smtClean="0">
                <a:solidFill>
                  <a:srgbClr val="FFFFFF"/>
                </a:solidFill>
              </a:rPr>
              <a:t> important points become obvious and inescapable: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True </a:t>
            </a:r>
            <a:r>
              <a:rPr lang="en-US" b="1" i="1" dirty="0" smtClean="0">
                <a:solidFill>
                  <a:srgbClr val="B9CDE5"/>
                </a:solidFill>
              </a:rPr>
              <a:t>worship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is </a:t>
            </a:r>
            <a:r>
              <a:rPr lang="en-US" b="1" i="1" dirty="0" smtClean="0">
                <a:solidFill>
                  <a:srgbClr val="D99694"/>
                </a:solidFill>
              </a:rPr>
              <a:t>not about us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but </a:t>
            </a:r>
            <a:r>
              <a:rPr lang="en-US" b="1" i="1" dirty="0" smtClean="0">
                <a:solidFill>
                  <a:srgbClr val="B9CDE5"/>
                </a:solidFill>
              </a:rPr>
              <a:t>God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John 4:23-24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Thus, our own likes, dislikes, desires, and/or preferences are </a:t>
            </a:r>
            <a:r>
              <a:rPr lang="en-US" b="1" dirty="0" smtClean="0">
                <a:solidFill>
                  <a:srgbClr val="D99694"/>
                </a:solidFill>
              </a:rPr>
              <a:t>NOT</a:t>
            </a:r>
            <a:r>
              <a:rPr lang="en-US" b="1" dirty="0" smtClean="0">
                <a:solidFill>
                  <a:srgbClr val="FFFFFF"/>
                </a:solidFill>
              </a:rPr>
              <a:t> the issues on which to focus.</a:t>
            </a:r>
          </a:p>
          <a:p>
            <a:pPr marL="914400" lvl="1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“In </a:t>
            </a:r>
            <a:r>
              <a:rPr lang="en-US" b="1" dirty="0" smtClean="0">
                <a:solidFill>
                  <a:srgbClr val="B9CDE5"/>
                </a:solidFill>
              </a:rPr>
              <a:t>worship”</a:t>
            </a:r>
            <a:r>
              <a:rPr lang="en-US" b="1" dirty="0" smtClean="0">
                <a:solidFill>
                  <a:srgbClr val="FFFFFF"/>
                </a:solidFill>
              </a:rPr>
              <a:t> is under consideration in this lesson,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 private taste or practice</a:t>
            </a:r>
            <a:r>
              <a:rPr lang="en-US" b="1" dirty="0" smtClean="0">
                <a:solidFill>
                  <a:schemeClr val="bg1"/>
                </a:solidFill>
              </a:rPr>
              <a:t>- thus </a:t>
            </a:r>
            <a:r>
              <a:rPr lang="en-US" b="1" i="1" dirty="0" smtClean="0">
                <a:solidFill>
                  <a:srgbClr val="95B3D7"/>
                </a:solidFill>
              </a:rPr>
              <a:t>corporate, collective </a:t>
            </a:r>
            <a:r>
              <a:rPr lang="en-US" b="1" dirty="0" smtClean="0">
                <a:solidFill>
                  <a:srgbClr val="95B3D7"/>
                </a:solidFill>
              </a:rPr>
              <a:t>worship</a:t>
            </a:r>
            <a:r>
              <a:rPr lang="en-US" b="1" dirty="0" smtClean="0">
                <a:solidFill>
                  <a:srgbClr val="FFFFFF"/>
                </a:solidFill>
              </a:rPr>
              <a:t> as </a:t>
            </a:r>
            <a:r>
              <a:rPr lang="en-US" b="1" i="1" dirty="0" smtClean="0">
                <a:solidFill>
                  <a:schemeClr val="bg1"/>
                </a:solidFill>
              </a:rPr>
              <a:t>“when you come together as a church”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“when you meet together,” </a:t>
            </a:r>
            <a:r>
              <a:rPr lang="en-US" b="1" u="sng" dirty="0" smtClean="0">
                <a:solidFill>
                  <a:srgbClr val="FFFF00"/>
                </a:solidFill>
              </a:rPr>
              <a:t>1Cor.11:18,20</a:t>
            </a:r>
            <a:r>
              <a:rPr lang="en-US" b="1" dirty="0">
                <a:solidFill>
                  <a:srgbClr val="FFFFFF"/>
                </a:solidFill>
              </a:rPr>
              <a:t>.</a:t>
            </a:r>
            <a:endParaRPr lang="en-US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So from the outset, it becomes apparent that since </a:t>
            </a:r>
            <a:r>
              <a:rPr lang="en-US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true worship </a:t>
            </a:r>
            <a:r>
              <a:rPr lang="en-US" sz="2800" b="1" dirty="0" smtClean="0">
                <a:solidFill>
                  <a:srgbClr val="FFFFFF"/>
                </a:solidFill>
              </a:rPr>
              <a:t>is about </a:t>
            </a:r>
            <a:r>
              <a:rPr lang="en-US" sz="2800" b="1" i="1" dirty="0" smtClean="0">
                <a:solidFill>
                  <a:srgbClr val="95B3D7"/>
                </a:solidFill>
              </a:rPr>
              <a:t>God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rather than us</a:t>
            </a:r>
            <a:r>
              <a:rPr lang="en-US" sz="2800" b="1" dirty="0" smtClean="0">
                <a:solidFill>
                  <a:srgbClr val="FFFFFF"/>
                </a:solidFill>
              </a:rPr>
              <a:t>, He must be allowed to determine what constitutes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“worship,” </a:t>
            </a:r>
            <a:r>
              <a:rPr lang="en-US" sz="2800" b="1" dirty="0" smtClean="0">
                <a:solidFill>
                  <a:srgbClr val="FFFFFF"/>
                </a:solidFill>
              </a:rPr>
              <a:t>and how it is to be conducted and proffered, </a:t>
            </a:r>
            <a:r>
              <a:rPr lang="en-US" sz="2800" b="1" u="sng" dirty="0" smtClean="0">
                <a:solidFill>
                  <a:srgbClr val="FFFF00"/>
                </a:solidFill>
              </a:rPr>
              <a:t>cp. E</a:t>
            </a:r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r>
              <a:rPr lang="en-US" sz="2800" b="1" u="sng" dirty="0" smtClean="0">
                <a:solidFill>
                  <a:srgbClr val="FFFF00"/>
                </a:solidFill>
              </a:rPr>
              <a:t>h.5:10</a:t>
            </a:r>
            <a:r>
              <a:rPr lang="en-US" sz="2800" b="1" dirty="0" smtClean="0">
                <a:solidFill>
                  <a:srgbClr val="FFFFFF"/>
                </a:solidFill>
              </a:rPr>
              <a:t> and </a:t>
            </a:r>
            <a:r>
              <a:rPr lang="en-US" sz="2800" b="1" u="sng" dirty="0" smtClean="0">
                <a:solidFill>
                  <a:srgbClr val="FFFF00"/>
                </a:solidFill>
              </a:rPr>
              <a:t>Phil.3:19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79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4" y="970758"/>
            <a:ext cx="8632828" cy="5887241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 these things understood, let’s consider </a:t>
            </a:r>
            <a:r>
              <a:rPr lang="en-US" sz="2800" b="1" i="1" dirty="0" smtClean="0">
                <a:solidFill>
                  <a:srgbClr val="FFFFFF"/>
                </a:solidFill>
              </a:rPr>
              <a:t>what </a:t>
            </a:r>
            <a:r>
              <a:rPr lang="en-US" sz="2800" b="1" dirty="0" smtClean="0">
                <a:solidFill>
                  <a:srgbClr val="FFFFFF"/>
                </a:solidFill>
              </a:rPr>
              <a:t>God commanded, and thus </a:t>
            </a:r>
            <a:r>
              <a:rPr lang="en-US" sz="2800" b="1" i="1" dirty="0" smtClean="0">
                <a:solidFill>
                  <a:srgbClr val="FFFFFF"/>
                </a:solidFill>
              </a:rPr>
              <a:t>how </a:t>
            </a:r>
            <a:r>
              <a:rPr lang="en-US" sz="2800" b="1" dirty="0" smtClean="0">
                <a:solidFill>
                  <a:srgbClr val="FFFFFF"/>
                </a:solidFill>
              </a:rPr>
              <a:t>He expected to be “worshipped” by His people throughout recorded history: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Gen.4:1-8</a:t>
            </a:r>
            <a:r>
              <a:rPr lang="en-US" b="1" dirty="0" smtClean="0">
                <a:solidFill>
                  <a:schemeClr val="bg1"/>
                </a:solidFill>
              </a:rPr>
              <a:t>, Why was Abel’s sacrifice/worship </a:t>
            </a:r>
            <a:r>
              <a:rPr lang="en-US" b="1" i="1" dirty="0" smtClean="0">
                <a:solidFill>
                  <a:schemeClr val="bg1"/>
                </a:solidFill>
              </a:rPr>
              <a:t>accepted </a:t>
            </a:r>
            <a:r>
              <a:rPr lang="en-US" b="1" dirty="0" smtClean="0">
                <a:solidFill>
                  <a:schemeClr val="bg1"/>
                </a:solidFill>
              </a:rPr>
              <a:t>while Cain’s was </a:t>
            </a:r>
            <a:r>
              <a:rPr lang="en-US" b="1" i="1" dirty="0" smtClean="0">
                <a:solidFill>
                  <a:schemeClr val="bg1"/>
                </a:solidFill>
              </a:rPr>
              <a:t>rejected?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Abel’s sacrifice was </a:t>
            </a:r>
            <a:r>
              <a:rPr lang="en-US" b="1" i="1" dirty="0" smtClean="0">
                <a:solidFill>
                  <a:schemeClr val="bg1"/>
                </a:solidFill>
              </a:rPr>
              <a:t>“by faith,” </a:t>
            </a:r>
            <a:r>
              <a:rPr lang="en-US" b="1" dirty="0" smtClean="0">
                <a:solidFill>
                  <a:schemeClr val="bg1"/>
                </a:solidFill>
              </a:rPr>
              <a:t>but Cain’s was not, </a:t>
            </a:r>
            <a:r>
              <a:rPr lang="en-US" b="1" u="sng" dirty="0" smtClean="0">
                <a:solidFill>
                  <a:srgbClr val="FFFF00"/>
                </a:solidFill>
              </a:rPr>
              <a:t>Heb.11:4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The only way Abel could sacrifice </a:t>
            </a:r>
            <a:r>
              <a:rPr lang="en-US" b="1" i="1" dirty="0" smtClean="0">
                <a:solidFill>
                  <a:srgbClr val="FFFFFF"/>
                </a:solidFill>
              </a:rPr>
              <a:t>“by faith” </a:t>
            </a:r>
            <a:r>
              <a:rPr lang="en-US" b="1" dirty="0" smtClean="0">
                <a:solidFill>
                  <a:srgbClr val="FFFFFF"/>
                </a:solidFill>
              </a:rPr>
              <a:t>was by him </a:t>
            </a:r>
            <a:r>
              <a:rPr lang="en-US" b="1" i="1" dirty="0" smtClean="0">
                <a:solidFill>
                  <a:srgbClr val="FFFFFF"/>
                </a:solidFill>
              </a:rPr>
              <a:t>“hearing the word of God,” </a:t>
            </a:r>
            <a:r>
              <a:rPr lang="en-US" b="1" u="sng" dirty="0" smtClean="0">
                <a:solidFill>
                  <a:srgbClr val="FFFF00"/>
                </a:solidFill>
              </a:rPr>
              <a:t>Rom.10:17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Thus, while Abel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listened to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95B3D7"/>
                </a:solidFill>
              </a:rPr>
              <a:t>believed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95B3D7"/>
                </a:solidFill>
              </a:rPr>
              <a:t>obeyed </a:t>
            </a:r>
            <a:r>
              <a:rPr lang="en-US" b="1" dirty="0" smtClean="0">
                <a:solidFill>
                  <a:srgbClr val="95B3D7"/>
                </a:solidFill>
              </a:rPr>
              <a:t>God </a:t>
            </a:r>
            <a:r>
              <a:rPr lang="en-US" b="1" i="1" dirty="0" smtClean="0">
                <a:solidFill>
                  <a:srgbClr val="95B3D7"/>
                </a:solidFill>
              </a:rPr>
              <a:t>by faith </a:t>
            </a:r>
            <a:r>
              <a:rPr lang="en-US" b="1" dirty="0" smtClean="0">
                <a:solidFill>
                  <a:srgbClr val="FFFFFF"/>
                </a:solidFill>
              </a:rPr>
              <a:t>in offering his “worship,” Cain apparently offered what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wanted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 give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dirty="0" smtClean="0">
                <a:solidFill>
                  <a:srgbClr val="D99694"/>
                </a:solidFill>
              </a:rPr>
              <a:t>assumed/expected God to accept it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dirty="0" smtClean="0">
                <a:solidFill>
                  <a:srgbClr val="D99694"/>
                </a:solidFill>
              </a:rPr>
              <a:t>Cain’s </a:t>
            </a:r>
            <a:r>
              <a:rPr lang="en-US" b="1" i="1" dirty="0" smtClean="0">
                <a:solidFill>
                  <a:srgbClr val="D99694"/>
                </a:solidFill>
              </a:rPr>
              <a:t>worship </a:t>
            </a:r>
            <a:r>
              <a:rPr lang="en-US" b="1" dirty="0" smtClean="0">
                <a:solidFill>
                  <a:srgbClr val="D99694"/>
                </a:solidFill>
              </a:rPr>
              <a:t>was </a:t>
            </a:r>
            <a:r>
              <a:rPr lang="en-US" b="1" i="1" dirty="0" smtClean="0">
                <a:solidFill>
                  <a:srgbClr val="D99694"/>
                </a:solidFill>
              </a:rPr>
              <a:t>rejected </a:t>
            </a:r>
            <a:r>
              <a:rPr lang="en-US" b="1" dirty="0" smtClean="0">
                <a:solidFill>
                  <a:srgbClr val="D99694"/>
                </a:solidFill>
              </a:rPr>
              <a:t>by God </a:t>
            </a:r>
            <a:r>
              <a:rPr lang="en-US" b="1" dirty="0" smtClean="0">
                <a:solidFill>
                  <a:srgbClr val="FFFFFF"/>
                </a:solidFill>
              </a:rPr>
              <a:t>because it was not </a:t>
            </a:r>
            <a:r>
              <a:rPr lang="en-US" b="1" i="1" dirty="0" smtClean="0">
                <a:solidFill>
                  <a:srgbClr val="D99694"/>
                </a:solidFill>
              </a:rPr>
              <a:t>“by faith,”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according to His word/command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Rom.14:23b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4" y="970758"/>
            <a:ext cx="8429602" cy="5887241"/>
          </a:xfrm>
        </p:spPr>
        <p:txBody>
          <a:bodyPr>
            <a:normAutofit fontScale="77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800" b="1" dirty="0" smtClean="0">
                <a:solidFill>
                  <a:srgbClr val="FFFFFF"/>
                </a:solidFill>
              </a:rPr>
              <a:t>With these things understood, let’s consider </a:t>
            </a:r>
            <a:r>
              <a:rPr lang="en-US" sz="2800" b="1" i="1" dirty="0" smtClean="0">
                <a:solidFill>
                  <a:srgbClr val="FFFFFF"/>
                </a:solidFill>
              </a:rPr>
              <a:t>how </a:t>
            </a:r>
            <a:r>
              <a:rPr lang="en-US" sz="2800" b="1" dirty="0" smtClean="0">
                <a:solidFill>
                  <a:srgbClr val="FFFFFF"/>
                </a:solidFill>
              </a:rPr>
              <a:t>God commanded and thus expected to be “worshipped” by His people throughout recorded history: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2"/>
            </a:pP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Lev.10:1-2</a:t>
            </a:r>
            <a:r>
              <a:rPr lang="en-US" b="1" dirty="0" smtClean="0">
                <a:solidFill>
                  <a:srgbClr val="FFFFFF"/>
                </a:solidFill>
              </a:rPr>
              <a:t>, Why was Nadab and </a:t>
            </a:r>
            <a:r>
              <a:rPr lang="en-US" b="1" dirty="0" err="1" smtClean="0">
                <a:solidFill>
                  <a:srgbClr val="FFFFFF"/>
                </a:solidFill>
              </a:rPr>
              <a:t>Abihu’s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  <a:r>
              <a:rPr lang="en-US" b="1" i="1" dirty="0" smtClean="0">
                <a:solidFill>
                  <a:srgbClr val="FFFFFF"/>
                </a:solidFill>
              </a:rPr>
              <a:t>worship/sacrifice </a:t>
            </a:r>
            <a:r>
              <a:rPr lang="en-US" b="1" dirty="0" smtClean="0">
                <a:solidFill>
                  <a:srgbClr val="FFFFFF"/>
                </a:solidFill>
              </a:rPr>
              <a:t>rejected by God?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The Law of Moses was given by God to </a:t>
            </a:r>
            <a:r>
              <a:rPr lang="en-US" b="1" dirty="0" smtClean="0">
                <a:solidFill>
                  <a:srgbClr val="95B3D7"/>
                </a:solidFill>
              </a:rPr>
              <a:t>govern Israel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Ex.19:1-6</a:t>
            </a:r>
            <a:r>
              <a:rPr lang="en-US" b="1" dirty="0" smtClean="0">
                <a:solidFill>
                  <a:srgbClr val="FFFFFF"/>
                </a:solidFill>
              </a:rPr>
              <a:t>) from its inception at </a:t>
            </a:r>
            <a:r>
              <a:rPr lang="en-US" b="1" i="1" dirty="0" smtClean="0">
                <a:solidFill>
                  <a:srgbClr val="95B3D7"/>
                </a:solidFill>
              </a:rPr>
              <a:t>Mt. Sinai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u="sng" dirty="0" smtClean="0">
                <a:solidFill>
                  <a:srgbClr val="FFFF00"/>
                </a:solidFill>
              </a:rPr>
              <a:t>Ex.20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dirty="0" smtClean="0">
                <a:solidFill>
                  <a:srgbClr val="FFFFFF"/>
                </a:solidFill>
              </a:rPr>
              <a:t>to the </a:t>
            </a:r>
            <a:r>
              <a:rPr lang="en-US" b="1" i="1" dirty="0" smtClean="0">
                <a:solidFill>
                  <a:srgbClr val="95B3D7"/>
                </a:solidFill>
              </a:rPr>
              <a:t>cross of Christ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   </a:t>
            </a:r>
            <a:r>
              <a:rPr lang="en-US" b="1" u="sng" dirty="0" smtClean="0">
                <a:solidFill>
                  <a:srgbClr val="FFFF00"/>
                </a:solidFill>
              </a:rPr>
              <a:t>Heb</a:t>
            </a:r>
            <a:r>
              <a:rPr lang="en-US" b="1" u="sng" dirty="0" smtClean="0">
                <a:solidFill>
                  <a:srgbClr val="FFFF00"/>
                </a:solidFill>
              </a:rPr>
              <a:t>.9:11 </a:t>
            </a:r>
            <a:r>
              <a:rPr lang="mr-IN" b="1" u="sng" dirty="0" smtClean="0">
                <a:solidFill>
                  <a:srgbClr val="FFFF00"/>
                </a:solidFill>
              </a:rPr>
              <a:t>–</a:t>
            </a:r>
            <a:r>
              <a:rPr lang="en-US" b="1" u="sng" dirty="0" smtClean="0">
                <a:solidFill>
                  <a:srgbClr val="FFFF00"/>
                </a:solidFill>
              </a:rPr>
              <a:t> 10:9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Gal.3:23-29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Under this law and during this time,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nation of Israel </a:t>
            </a:r>
            <a:r>
              <a:rPr lang="en-US" b="1" dirty="0" smtClean="0">
                <a:solidFill>
                  <a:srgbClr val="FFFFFF"/>
                </a:solidFill>
              </a:rPr>
              <a:t>was commanded to </a:t>
            </a:r>
            <a:r>
              <a:rPr lang="en-US" b="1" i="1" dirty="0" smtClean="0">
                <a:solidFill>
                  <a:srgbClr val="FFFFFF"/>
                </a:solidFill>
              </a:rPr>
              <a:t>worship</a:t>
            </a:r>
            <a:r>
              <a:rPr lang="en-US" b="1" dirty="0" smtClean="0">
                <a:solidFill>
                  <a:srgbClr val="FFFFFF"/>
                </a:solidFill>
              </a:rPr>
              <a:t> God in </a:t>
            </a:r>
            <a:r>
              <a:rPr lang="en-US" b="1" dirty="0" smtClean="0">
                <a:solidFill>
                  <a:srgbClr val="95B3D7"/>
                </a:solidFill>
              </a:rPr>
              <a:t>specific ways </a:t>
            </a:r>
            <a:r>
              <a:rPr lang="en-US" b="1" dirty="0" smtClean="0">
                <a:solidFill>
                  <a:srgbClr val="FFFFFF"/>
                </a:solidFill>
              </a:rPr>
              <a:t>with </a:t>
            </a:r>
            <a:r>
              <a:rPr lang="en-US" b="1" i="1" dirty="0" smtClean="0">
                <a:solidFill>
                  <a:srgbClr val="FFFFFF"/>
                </a:solidFill>
              </a:rPr>
              <a:t>sacrifices, offerings, feasts, readings,</a:t>
            </a:r>
            <a:r>
              <a:rPr lang="en-US" b="1" dirty="0" smtClean="0">
                <a:solidFill>
                  <a:srgbClr val="FFFFFF"/>
                </a:solidFill>
              </a:rPr>
              <a:t> and </a:t>
            </a:r>
            <a:r>
              <a:rPr lang="en-US" b="1" i="1" dirty="0" smtClean="0">
                <a:solidFill>
                  <a:srgbClr val="FFFFFF"/>
                </a:solidFill>
              </a:rPr>
              <a:t>music</a:t>
            </a:r>
            <a:r>
              <a:rPr lang="en-US" b="1" dirty="0" smtClean="0">
                <a:solidFill>
                  <a:srgbClr val="FFFFFF"/>
                </a:solidFill>
              </a:rPr>
              <a:t> (both </a:t>
            </a:r>
            <a:r>
              <a:rPr lang="en-US" b="1" i="1" dirty="0" smtClean="0">
                <a:solidFill>
                  <a:srgbClr val="FFFFFF"/>
                </a:solidFill>
              </a:rPr>
              <a:t>vocal</a:t>
            </a:r>
            <a:r>
              <a:rPr lang="en-US" b="1" dirty="0" smtClean="0">
                <a:solidFill>
                  <a:srgbClr val="FFFFFF"/>
                </a:solidFill>
              </a:rPr>
              <a:t> and </a:t>
            </a:r>
            <a:r>
              <a:rPr lang="en-US" b="1" i="1" dirty="0" smtClean="0">
                <a:solidFill>
                  <a:srgbClr val="FFFFFF"/>
                </a:solidFill>
              </a:rPr>
              <a:t>with instruments</a:t>
            </a:r>
            <a:r>
              <a:rPr lang="en-US" b="1" dirty="0" smtClean="0">
                <a:solidFill>
                  <a:srgbClr val="FFFFFF"/>
                </a:solidFill>
              </a:rPr>
              <a:t>), </a:t>
            </a:r>
            <a:r>
              <a:rPr lang="en-US" b="1" u="sng" dirty="0" smtClean="0">
                <a:solidFill>
                  <a:srgbClr val="FFFF00"/>
                </a:solidFill>
              </a:rPr>
              <a:t>Ex.21 </a:t>
            </a:r>
            <a:r>
              <a:rPr lang="mr-IN" b="1" u="sng" dirty="0" smtClean="0">
                <a:solidFill>
                  <a:srgbClr val="FFFF00"/>
                </a:solidFill>
              </a:rPr>
              <a:t>–</a:t>
            </a:r>
            <a:r>
              <a:rPr lang="en-US" b="1" u="sng" dirty="0" smtClean="0">
                <a:solidFill>
                  <a:srgbClr val="FFFF00"/>
                </a:solidFill>
              </a:rPr>
              <a:t> 30; </a:t>
            </a:r>
            <a:r>
              <a:rPr lang="en-US" b="1" u="sng" dirty="0" smtClean="0">
                <a:solidFill>
                  <a:srgbClr val="FFFF00"/>
                </a:solidFill>
              </a:rPr>
              <a:t>34 - 40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Leviticus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But when Nadab and Abihu strayed from these instructions and </a:t>
            </a:r>
            <a:r>
              <a:rPr lang="en-US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offered strange fire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D99694"/>
                </a:solidFill>
              </a:rPr>
              <a:t>“which He had </a:t>
            </a:r>
            <a:r>
              <a:rPr lang="en-US" b="1" i="1" u="sng" dirty="0" smtClean="0">
                <a:solidFill>
                  <a:srgbClr val="D99694"/>
                </a:solidFill>
              </a:rPr>
              <a:t>not</a:t>
            </a:r>
            <a:r>
              <a:rPr lang="en-US" b="1" i="1" dirty="0" smtClean="0">
                <a:solidFill>
                  <a:srgbClr val="D99694"/>
                </a:solidFill>
              </a:rPr>
              <a:t> commanded them,”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the </a:t>
            </a:r>
            <a:r>
              <a:rPr lang="en-US" b="1" i="1" dirty="0" smtClean="0">
                <a:solidFill>
                  <a:srgbClr val="FFFFFF"/>
                </a:solidFill>
              </a:rPr>
              <a:t>worship </a:t>
            </a:r>
            <a:r>
              <a:rPr lang="en-US" b="1" dirty="0" smtClean="0">
                <a:solidFill>
                  <a:srgbClr val="FFFFFF"/>
                </a:solidFill>
              </a:rPr>
              <a:t>was rejected and they were </a:t>
            </a:r>
            <a:r>
              <a:rPr lang="en-US" b="1" i="1" dirty="0" smtClean="0">
                <a:solidFill>
                  <a:srgbClr val="FFFFFF"/>
                </a:solidFill>
              </a:rPr>
              <a:t>“consumed.” </a:t>
            </a:r>
            <a:r>
              <a:rPr lang="en-US" b="1" dirty="0" smtClean="0">
                <a:solidFill>
                  <a:srgbClr val="FFFFFF"/>
                </a:solidFill>
              </a:rPr>
              <a:t>  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Clearly, </a:t>
            </a:r>
            <a:r>
              <a:rPr lang="en-US" b="1" i="1" dirty="0" smtClean="0">
                <a:solidFill>
                  <a:srgbClr val="FFFFFF"/>
                </a:solidFill>
              </a:rPr>
              <a:t>“even the first covenant had 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</a:t>
            </a:r>
            <a:r>
              <a:rPr lang="en-US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ulations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of divine worship</a:t>
            </a:r>
            <a:r>
              <a:rPr lang="en-US" b="1" i="1" dirty="0" smtClean="0">
                <a:solidFill>
                  <a:srgbClr val="FFFFFF"/>
                </a:solidFill>
              </a:rPr>
              <a:t> and the earthly sanctuary,” </a:t>
            </a:r>
            <a:r>
              <a:rPr lang="en-US" b="1" u="sng" dirty="0" smtClean="0">
                <a:solidFill>
                  <a:srgbClr val="FFFF00"/>
                </a:solidFill>
              </a:rPr>
              <a:t>Heb.9:1</a:t>
            </a:r>
            <a:r>
              <a:rPr lang="en-US" b="1" dirty="0" smtClean="0">
                <a:solidFill>
                  <a:srgbClr val="FFFFFF"/>
                </a:solidFill>
              </a:rPr>
              <a:t>!  </a:t>
            </a:r>
          </a:p>
        </p:txBody>
      </p:sp>
    </p:spTree>
    <p:extLst>
      <p:ext uri="{BB962C8B-B14F-4D97-AF65-F5344CB8AC3E}">
        <p14:creationId xmlns:p14="http://schemas.microsoft.com/office/powerpoint/2010/main" val="177405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4" y="970758"/>
            <a:ext cx="8632828" cy="5887241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rgbClr val="FFFFFF"/>
                </a:solidFill>
              </a:rPr>
              <a:t>With these things understood, let’s consider </a:t>
            </a:r>
            <a:r>
              <a:rPr lang="en-US" sz="3400" b="1" i="1" dirty="0" smtClean="0">
                <a:solidFill>
                  <a:srgbClr val="FFFFFF"/>
                </a:solidFill>
              </a:rPr>
              <a:t>how </a:t>
            </a:r>
            <a:r>
              <a:rPr lang="en-US" sz="3400" b="1" dirty="0" smtClean="0">
                <a:solidFill>
                  <a:srgbClr val="FFFFFF"/>
                </a:solidFill>
              </a:rPr>
              <a:t>God commanded and thus expected to be “worshipped” by His people throughout recorded history: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3400" b="1" dirty="0" smtClean="0">
                <a:solidFill>
                  <a:srgbClr val="FFFFFF"/>
                </a:solidFill>
              </a:rPr>
              <a:t>Since we’re not Jews living between Mt. Sinai and the cross of Christ, and are thus not under the Law of Moses but Christians under </a:t>
            </a:r>
            <a:r>
              <a:rPr lang="en-US" sz="3400" b="1" i="1" dirty="0" smtClean="0">
                <a:solidFill>
                  <a:srgbClr val="FFFFFF"/>
                </a:solidFill>
              </a:rPr>
              <a:t>“the gospel of the kingdom”</a:t>
            </a:r>
            <a:r>
              <a:rPr lang="en-US" sz="3400" b="1" dirty="0" smtClean="0">
                <a:solidFill>
                  <a:srgbClr val="FFFFFF"/>
                </a:solidFill>
              </a:rPr>
              <a:t> </a:t>
            </a:r>
            <a:r>
              <a:rPr lang="en-US" sz="3400" b="1" u="sng" dirty="0" smtClean="0">
                <a:solidFill>
                  <a:srgbClr val="FFFF00"/>
                </a:solidFill>
              </a:rPr>
              <a:t>Luke 16:16</a:t>
            </a:r>
            <a:r>
              <a:rPr lang="en-US" sz="3400" b="1" dirty="0" smtClean="0">
                <a:solidFill>
                  <a:srgbClr val="FFFFFF"/>
                </a:solidFill>
              </a:rPr>
              <a:t>, how did </a:t>
            </a:r>
            <a:r>
              <a:rPr lang="en-US" sz="3400" b="1" dirty="0" smtClean="0">
                <a:solidFill>
                  <a:srgbClr val="95B3D7"/>
                </a:solidFill>
              </a:rPr>
              <a:t>God specify for </a:t>
            </a:r>
            <a:r>
              <a:rPr lang="en-US" sz="3400" b="1" u="sng" dirty="0" smtClean="0">
                <a:solidFill>
                  <a:srgbClr val="95B3D7"/>
                </a:solidFill>
              </a:rPr>
              <a:t>us</a:t>
            </a:r>
            <a:r>
              <a:rPr lang="en-US" sz="3400" b="1" dirty="0" smtClean="0">
                <a:solidFill>
                  <a:srgbClr val="95B3D7"/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to </a:t>
            </a:r>
            <a:r>
              <a:rPr lang="en-US" sz="3400" b="1" i="1" dirty="0" smtClean="0">
                <a:solidFill>
                  <a:srgbClr val="95B3D7"/>
                </a:solidFill>
              </a:rPr>
              <a:t>worship </a:t>
            </a:r>
            <a:r>
              <a:rPr lang="en-US" sz="3400" b="1" dirty="0" smtClean="0">
                <a:solidFill>
                  <a:srgbClr val="95B3D7"/>
                </a:solidFill>
              </a:rPr>
              <a:t>Him</a:t>
            </a:r>
            <a:r>
              <a:rPr lang="en-US" sz="3400" b="1" dirty="0" smtClean="0">
                <a:solidFill>
                  <a:srgbClr val="FFFFFF"/>
                </a:solidFill>
              </a:rPr>
              <a:t> </a:t>
            </a:r>
            <a:r>
              <a:rPr lang="en-US" sz="3400" b="1" dirty="0" smtClean="0">
                <a:solidFill>
                  <a:srgbClr val="95B3D7"/>
                </a:solidFill>
              </a:rPr>
              <a:t>relative to music</a:t>
            </a:r>
            <a:r>
              <a:rPr lang="en-US" sz="3400" b="1" dirty="0" smtClean="0">
                <a:solidFill>
                  <a:srgbClr val="FFFFFF"/>
                </a:solidFill>
              </a:rPr>
              <a:t>*?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chemeClr val="bg1"/>
                </a:solidFill>
              </a:rPr>
              <a:t>God and people communicate by one of three primary means: 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tell</a:t>
            </a:r>
            <a:r>
              <a:rPr lang="en-US" sz="3400" b="1" i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smtClean="0">
                <a:solidFill>
                  <a:schemeClr val="bg1"/>
                </a:solidFill>
              </a:rPr>
              <a:t>by direct command/statement;</a:t>
            </a:r>
            <a:r>
              <a:rPr lang="en-US" sz="3400" b="1" i="1" dirty="0" smtClean="0">
                <a:solidFill>
                  <a:schemeClr val="bg1"/>
                </a:solidFill>
              </a:rPr>
              <a:t> </a:t>
            </a:r>
            <a:r>
              <a:rPr lang="en-US" sz="3400" b="1" i="1" dirty="0" smtClean="0">
                <a:solidFill>
                  <a:srgbClr val="95B3D7"/>
                </a:solidFill>
              </a:rPr>
              <a:t>show</a:t>
            </a:r>
            <a:r>
              <a:rPr lang="en-US" sz="3400" b="1" i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smtClean="0">
                <a:solidFill>
                  <a:schemeClr val="bg1"/>
                </a:solidFill>
              </a:rPr>
              <a:t>by example</a:t>
            </a:r>
            <a:r>
              <a:rPr lang="en-US" sz="3400" b="1" dirty="0">
                <a:solidFill>
                  <a:schemeClr val="bg1"/>
                </a:solidFill>
              </a:rPr>
              <a:t>;</a:t>
            </a:r>
            <a:r>
              <a:rPr lang="en-US" sz="3400" b="1" i="1" dirty="0" smtClean="0">
                <a:solidFill>
                  <a:schemeClr val="bg1"/>
                </a:solidFill>
              </a:rPr>
              <a:t> </a:t>
            </a:r>
            <a:r>
              <a:rPr lang="en-US" sz="3400" b="1" dirty="0" smtClean="0">
                <a:solidFill>
                  <a:schemeClr val="bg1"/>
                </a:solidFill>
              </a:rPr>
              <a:t>and </a:t>
            </a:r>
            <a:r>
              <a:rPr lang="en-US" sz="3400" b="1" i="1" dirty="0" smtClean="0">
                <a:solidFill>
                  <a:srgbClr val="95B3D7"/>
                </a:solidFill>
              </a:rPr>
              <a:t>imply/infer</a:t>
            </a:r>
            <a:r>
              <a:rPr lang="en-US" sz="3400" b="1" i="1" dirty="0" smtClean="0">
                <a:solidFill>
                  <a:schemeClr val="bg1"/>
                </a:solidFill>
              </a:rPr>
              <a:t>.  </a:t>
            </a:r>
            <a:r>
              <a:rPr lang="en-US" sz="3400" b="1" dirty="0" smtClean="0">
                <a:solidFill>
                  <a:schemeClr val="bg1"/>
                </a:solidFill>
              </a:rPr>
              <a:t>So</a:t>
            </a:r>
            <a:r>
              <a:rPr lang="mr-IN" sz="3400" b="1" dirty="0" smtClean="0">
                <a:solidFill>
                  <a:schemeClr val="bg1"/>
                </a:solidFill>
              </a:rPr>
              <a:t>…</a:t>
            </a:r>
            <a:endParaRPr lang="en-US" sz="3400" b="1" dirty="0" smtClean="0">
              <a:solidFill>
                <a:schemeClr val="bg1"/>
              </a:solidFill>
            </a:endParaRP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Here are the </a:t>
            </a:r>
            <a:r>
              <a:rPr lang="en-US" sz="3200" b="1" i="1" dirty="0" smtClean="0">
                <a:solidFill>
                  <a:srgbClr val="95B3D7"/>
                </a:solidFill>
              </a:rPr>
              <a:t>commands</a:t>
            </a:r>
            <a:r>
              <a:rPr lang="en-US" sz="3200" b="1" i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(what God </a:t>
            </a:r>
            <a:r>
              <a:rPr lang="en-US" sz="3200" b="1" i="1" dirty="0" smtClean="0">
                <a:solidFill>
                  <a:schemeClr val="bg1"/>
                </a:solidFill>
              </a:rPr>
              <a:t>said</a:t>
            </a:r>
            <a:r>
              <a:rPr lang="en-US" sz="3200" b="1" dirty="0" smtClean="0">
                <a:solidFill>
                  <a:schemeClr val="bg1"/>
                </a:solidFill>
              </a:rPr>
              <a:t>), </a:t>
            </a:r>
            <a:r>
              <a:rPr lang="en-US" sz="3200" b="1" u="sng" dirty="0" smtClean="0">
                <a:solidFill>
                  <a:srgbClr val="FFFF00"/>
                </a:solidFill>
              </a:rPr>
              <a:t>Eph.5:19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Col.3:16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Jas.5:13</a:t>
            </a:r>
            <a:r>
              <a:rPr lang="en-US" sz="3200" b="1" dirty="0" smtClean="0">
                <a:solidFill>
                  <a:schemeClr val="bg1"/>
                </a:solidFill>
              </a:rPr>
              <a:t>. 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Here are the </a:t>
            </a:r>
            <a:r>
              <a:rPr lang="en-US" sz="3200" b="1" i="1" dirty="0" smtClean="0">
                <a:solidFill>
                  <a:srgbClr val="95B3D7"/>
                </a:solidFill>
              </a:rPr>
              <a:t>examples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(what God </a:t>
            </a:r>
            <a:r>
              <a:rPr lang="en-US" sz="3200" b="1" i="1" dirty="0" smtClean="0">
                <a:solidFill>
                  <a:srgbClr val="FFFFFF"/>
                </a:solidFill>
              </a:rPr>
              <a:t>showed</a:t>
            </a:r>
            <a:r>
              <a:rPr lang="en-US" sz="3200" b="1" dirty="0" smtClean="0">
                <a:solidFill>
                  <a:srgbClr val="FFFFFF"/>
                </a:solidFill>
              </a:rPr>
              <a:t>), </a:t>
            </a:r>
            <a:r>
              <a:rPr lang="en-US" sz="3200" b="1" u="sng" dirty="0" smtClean="0">
                <a:solidFill>
                  <a:srgbClr val="FFFF00"/>
                </a:solidFill>
              </a:rPr>
              <a:t>Rom.15:9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1Cor.14:15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dirty="0" smtClean="0">
                <a:solidFill>
                  <a:srgbClr val="FFFF00"/>
                </a:solidFill>
              </a:rPr>
              <a:t>      </a:t>
            </a:r>
            <a:r>
              <a:rPr lang="en-US" sz="3200" b="1" u="sng" dirty="0" smtClean="0">
                <a:solidFill>
                  <a:srgbClr val="FFFF00"/>
                </a:solidFill>
              </a:rPr>
              <a:t>Heb</a:t>
            </a:r>
            <a:r>
              <a:rPr lang="en-US" sz="3200" b="1" u="sng" dirty="0" smtClean="0">
                <a:solidFill>
                  <a:srgbClr val="FFFF00"/>
                </a:solidFill>
              </a:rPr>
              <a:t>.2:12</a:t>
            </a:r>
            <a:r>
              <a:rPr lang="en-US" sz="3200" b="1" dirty="0" smtClean="0">
                <a:solidFill>
                  <a:srgbClr val="FFFF00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Heb.13:15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>
                <a:solidFill>
                  <a:srgbClr val="FFFFFF"/>
                </a:solidFill>
              </a:rPr>
              <a:t>S</a:t>
            </a:r>
            <a:r>
              <a:rPr lang="en-US" sz="3200" b="1" dirty="0" smtClean="0">
                <a:solidFill>
                  <a:srgbClr val="FFFFFF"/>
                </a:solidFill>
              </a:rPr>
              <a:t>ince these passages </a:t>
            </a:r>
            <a:r>
              <a:rPr lang="en-US" sz="3200" b="1" i="1" dirty="0" smtClean="0">
                <a:solidFill>
                  <a:srgbClr val="95B3D7"/>
                </a:solidFill>
              </a:rPr>
              <a:t>specify singing </a:t>
            </a:r>
            <a:r>
              <a:rPr lang="en-US" sz="3200" b="1" dirty="0" smtClean="0">
                <a:solidFill>
                  <a:srgbClr val="FFFFFF"/>
                </a:solidFill>
              </a:rPr>
              <a:t>by both </a:t>
            </a:r>
            <a:r>
              <a:rPr lang="en-US" sz="3200" b="1" i="1" dirty="0" smtClean="0">
                <a:solidFill>
                  <a:srgbClr val="95B3D7"/>
                </a:solidFill>
              </a:rPr>
              <a:t>command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i="1" dirty="0" smtClean="0">
                <a:solidFill>
                  <a:srgbClr val="95B3D7"/>
                </a:solidFill>
              </a:rPr>
              <a:t>example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dirty="0" smtClean="0">
                <a:solidFill>
                  <a:srgbClr val="FFFFFF"/>
                </a:solidFill>
              </a:rPr>
              <a:t>and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NONE</a:t>
            </a:r>
            <a:r>
              <a:rPr lang="en-US" sz="3200" b="1" dirty="0" smtClean="0">
                <a:solidFill>
                  <a:srgbClr val="FFFFFF"/>
                </a:solidFill>
              </a:rPr>
              <a:t> specify </a:t>
            </a:r>
            <a:r>
              <a:rPr lang="en-US" sz="3200" b="1" i="1" dirty="0" smtClean="0">
                <a:solidFill>
                  <a:srgbClr val="D99694"/>
                </a:solidFill>
              </a:rPr>
              <a:t>singing/playing </a:t>
            </a:r>
            <a:r>
              <a:rPr lang="en-US" sz="3200" b="1" dirty="0" smtClean="0">
                <a:solidFill>
                  <a:srgbClr val="FFFFFF"/>
                </a:solidFill>
              </a:rPr>
              <a:t>by either </a:t>
            </a:r>
            <a:r>
              <a:rPr lang="en-US" sz="3200" b="1" i="1" dirty="0" smtClean="0">
                <a:solidFill>
                  <a:srgbClr val="D99694"/>
                </a:solidFill>
              </a:rPr>
              <a:t>command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or </a:t>
            </a:r>
            <a:r>
              <a:rPr lang="en-US" sz="3200" b="1" i="1" dirty="0" smtClean="0">
                <a:solidFill>
                  <a:srgbClr val="D99694"/>
                </a:solidFill>
              </a:rPr>
              <a:t>example</a:t>
            </a:r>
            <a:r>
              <a:rPr lang="en-US" sz="3200" b="1" i="1" dirty="0" smtClean="0">
                <a:solidFill>
                  <a:srgbClr val="FFFFFF"/>
                </a:solidFill>
              </a:rPr>
              <a:t>, </a:t>
            </a:r>
            <a:r>
              <a:rPr lang="en-US" sz="3200" b="1" dirty="0" smtClean="0">
                <a:solidFill>
                  <a:srgbClr val="FFFFFF"/>
                </a:solidFill>
              </a:rPr>
              <a:t>what are we to </a:t>
            </a:r>
            <a:r>
              <a:rPr lang="en-US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infer</a:t>
            </a:r>
            <a:r>
              <a:rPr lang="en-US" sz="3200" b="1" i="1" dirty="0" smtClean="0">
                <a:solidFill>
                  <a:srgbClr val="FFFFFF"/>
                </a:solidFill>
              </a:rPr>
              <a:t> </a:t>
            </a:r>
            <a:r>
              <a:rPr lang="en-US" sz="3200" b="1" dirty="0" smtClean="0">
                <a:solidFill>
                  <a:srgbClr val="FFFFFF"/>
                </a:solidFill>
              </a:rPr>
              <a:t>from God’s </a:t>
            </a:r>
            <a:r>
              <a:rPr lang="en-US" sz="3200" b="1" i="1" dirty="0" smtClean="0">
                <a:solidFill>
                  <a:srgbClr val="95B3D7"/>
                </a:solidFill>
              </a:rPr>
              <a:t>implications</a:t>
            </a:r>
            <a:r>
              <a:rPr lang="en-US" sz="3200" b="1" i="1" dirty="0" smtClean="0">
                <a:solidFill>
                  <a:srgbClr val="FFFFFF"/>
                </a:solidFill>
              </a:rPr>
              <a:t>?  </a:t>
            </a:r>
          </a:p>
          <a:p>
            <a:pPr marL="640080" lvl="1" indent="-18288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Arial"/>
              <a:buChar char="•"/>
            </a:pP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 smtClean="0">
                <a:solidFill>
                  <a:srgbClr val="95B3D7"/>
                </a:solidFill>
              </a:rPr>
              <a:t>only </a:t>
            </a:r>
            <a:r>
              <a:rPr lang="en-US" sz="3200" b="1" i="1" dirty="0" smtClean="0">
                <a:solidFill>
                  <a:srgbClr val="95B3D7"/>
                </a:solidFill>
              </a:rPr>
              <a:t>inference </a:t>
            </a:r>
            <a:r>
              <a:rPr lang="en-US" sz="3200" b="1" dirty="0" smtClean="0">
                <a:solidFill>
                  <a:srgbClr val="FFFFFF"/>
                </a:solidFill>
              </a:rPr>
              <a:t>that can be made is that </a:t>
            </a:r>
            <a:r>
              <a:rPr lang="en-US" sz="3200" b="1" dirty="0" smtClean="0">
                <a:solidFill>
                  <a:srgbClr val="95B3D7"/>
                </a:solidFill>
              </a:rPr>
              <a:t>if God had wanted NT Christians to worship Him with </a:t>
            </a:r>
            <a:r>
              <a:rPr lang="en-US" sz="3200" b="1" i="1" dirty="0" smtClean="0">
                <a:solidFill>
                  <a:srgbClr val="95B3D7"/>
                </a:solidFill>
              </a:rPr>
              <a:t>instruments of music, </a:t>
            </a:r>
            <a:r>
              <a:rPr lang="en-US" sz="3200" b="1" dirty="0" smtClean="0">
                <a:solidFill>
                  <a:srgbClr val="95B3D7"/>
                </a:solidFill>
              </a:rPr>
              <a:t>He would have </a:t>
            </a:r>
            <a:r>
              <a:rPr lang="en-US" sz="3200" b="1" i="1" dirty="0" smtClean="0">
                <a:solidFill>
                  <a:srgbClr val="95B3D7"/>
                </a:solidFill>
              </a:rPr>
              <a:t>said </a:t>
            </a:r>
            <a:r>
              <a:rPr lang="en-US" sz="3200" b="1" dirty="0" smtClean="0">
                <a:solidFill>
                  <a:srgbClr val="95B3D7"/>
                </a:solidFill>
              </a:rPr>
              <a:t>so,</a:t>
            </a:r>
            <a:r>
              <a:rPr lang="en-US" sz="3200" b="1" i="1" dirty="0" smtClean="0">
                <a:solidFill>
                  <a:srgbClr val="95B3D7"/>
                </a:solidFill>
              </a:rPr>
              <a:t> </a:t>
            </a:r>
            <a:r>
              <a:rPr lang="en-US" sz="3200" b="1" dirty="0" smtClean="0">
                <a:solidFill>
                  <a:srgbClr val="95B3D7"/>
                </a:solidFill>
              </a:rPr>
              <a:t>and </a:t>
            </a:r>
            <a:r>
              <a:rPr lang="en-US" sz="3200" b="1" i="1" dirty="0" smtClean="0">
                <a:solidFill>
                  <a:srgbClr val="95B3D7"/>
                </a:solidFill>
              </a:rPr>
              <a:t>shown </a:t>
            </a:r>
            <a:r>
              <a:rPr lang="en-US" sz="3200" b="1" dirty="0" smtClean="0">
                <a:solidFill>
                  <a:srgbClr val="95B3D7"/>
                </a:solidFill>
              </a:rPr>
              <a:t>so by example</a:t>
            </a:r>
            <a:r>
              <a:rPr lang="en-US" sz="3200" b="1" dirty="0" smtClean="0">
                <a:solidFill>
                  <a:srgbClr val="FFFFFF"/>
                </a:solidFill>
              </a:rPr>
              <a:t>.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But He didn’t. </a:t>
            </a:r>
            <a:r>
              <a:rPr lang="en-US" sz="3200" b="1" dirty="0" smtClean="0">
                <a:solidFill>
                  <a:srgbClr val="FFFFFF"/>
                </a:solidFill>
              </a:rPr>
              <a:t>Thus, such cannot be </a:t>
            </a:r>
            <a:r>
              <a:rPr lang="en-US" sz="3200" b="1" i="1" dirty="0" smtClean="0">
                <a:solidFill>
                  <a:srgbClr val="FFFFFF"/>
                </a:solidFill>
              </a:rPr>
              <a:t>“of faith” </a:t>
            </a:r>
            <a:r>
              <a:rPr lang="en-US" sz="3200" b="1" dirty="0" smtClean="0">
                <a:solidFill>
                  <a:srgbClr val="FFFFFF"/>
                </a:solidFill>
              </a:rPr>
              <a:t>and must be rejected, if we are to </a:t>
            </a:r>
            <a:r>
              <a:rPr lang="en-US" sz="3200" b="1" i="1" dirty="0" smtClean="0">
                <a:solidFill>
                  <a:srgbClr val="FFFFFF"/>
                </a:solidFill>
              </a:rPr>
              <a:t>worship God “in spirit and truth” </a:t>
            </a:r>
            <a:r>
              <a:rPr lang="en-US" sz="3200" b="1" dirty="0" smtClean="0">
                <a:solidFill>
                  <a:srgbClr val="FFFFFF"/>
                </a:solidFill>
              </a:rPr>
              <a:t>rather than ourselves by our desires, </a:t>
            </a:r>
            <a:r>
              <a:rPr lang="en-US" sz="3200" b="1" u="sng" dirty="0" smtClean="0">
                <a:solidFill>
                  <a:srgbClr val="FFFF00"/>
                </a:solidFill>
              </a:rPr>
              <a:t>Phil.3:19</a:t>
            </a:r>
            <a:r>
              <a:rPr lang="en-US" sz="3200" b="1" dirty="0" smtClean="0">
                <a:solidFill>
                  <a:srgbClr val="FFFFFF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Matt.15:18-19</a:t>
            </a:r>
            <a:r>
              <a:rPr lang="en-US" sz="3200" b="1" dirty="0" smtClean="0">
                <a:solidFill>
                  <a:srgbClr val="FFFFFF"/>
                </a:solidFill>
              </a:rPr>
              <a:t>; </a:t>
            </a:r>
            <a:r>
              <a:rPr lang="en-US" sz="3200" b="1" u="sng" dirty="0" smtClean="0">
                <a:solidFill>
                  <a:srgbClr val="FFFF00"/>
                </a:solidFill>
              </a:rPr>
              <a:t>2John 8-9</a:t>
            </a:r>
            <a:r>
              <a:rPr lang="en-US" sz="3200" b="1" dirty="0" smtClean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140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3" y="970758"/>
            <a:ext cx="8704469" cy="5887241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rgbClr val="FFFFFF"/>
                </a:solidFill>
              </a:rPr>
              <a:t>Let’s briefly address some common objections to these things: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“I have a talent for playing an instrument, and I’m just using my talent to worship God.” 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Cain had a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talent 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growing vegetables, but God didn’t accept his sacrifice of worship.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rgbClr val="D99694"/>
                </a:solidFill>
              </a:rPr>
              <a:t>“David used </a:t>
            </a:r>
            <a:r>
              <a:rPr lang="en-US" sz="3400" b="1" i="1" dirty="0" smtClean="0">
                <a:solidFill>
                  <a:srgbClr val="D99694"/>
                </a:solidFill>
              </a:rPr>
              <a:t>instrumental music </a:t>
            </a:r>
            <a:r>
              <a:rPr lang="en-US" sz="3400" b="1" dirty="0" smtClean="0">
                <a:solidFill>
                  <a:srgbClr val="D99694"/>
                </a:solidFill>
              </a:rPr>
              <a:t>to worship God.”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95B3D7"/>
                </a:solidFill>
              </a:rPr>
              <a:t>David was a Jew under the Law of Moses and as such also offered animal sacrifices.  We are Christians under the gospel of the kingdom and must worship as God has specified for </a:t>
            </a:r>
            <a:r>
              <a:rPr lang="en-US" sz="3000" b="1" u="sng" dirty="0" smtClean="0">
                <a:solidFill>
                  <a:srgbClr val="95B3D7"/>
                </a:solidFill>
              </a:rPr>
              <a:t>us</a:t>
            </a:r>
            <a:r>
              <a:rPr lang="en-US" sz="3000" b="1" dirty="0" smtClean="0">
                <a:solidFill>
                  <a:srgbClr val="95B3D7"/>
                </a:solidFill>
              </a:rPr>
              <a:t>.</a:t>
            </a:r>
            <a:r>
              <a:rPr lang="en-US" sz="3000" b="1" dirty="0" smtClean="0">
                <a:solidFill>
                  <a:srgbClr val="FFFFFF"/>
                </a:solidFill>
              </a:rPr>
              <a:t>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rgbClr val="D99694"/>
                </a:solidFill>
              </a:rPr>
              <a:t>“</a:t>
            </a:r>
            <a:r>
              <a:rPr lang="en-US" sz="3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Revelation</a:t>
            </a:r>
            <a:r>
              <a:rPr lang="en-US" sz="3400" b="1" dirty="0" smtClean="0">
                <a:solidFill>
                  <a:srgbClr val="FFFFFF"/>
                </a:solidFill>
              </a:rPr>
              <a:t> </a:t>
            </a:r>
            <a:r>
              <a:rPr lang="en-US" sz="3400" b="1" dirty="0" smtClean="0">
                <a:solidFill>
                  <a:srgbClr val="D99694"/>
                </a:solidFill>
              </a:rPr>
              <a:t>says </a:t>
            </a:r>
            <a:r>
              <a:rPr lang="en-US" sz="3400" b="1" i="1" dirty="0" smtClean="0">
                <a:solidFill>
                  <a:srgbClr val="D99694"/>
                </a:solidFill>
              </a:rPr>
              <a:t>instrumental music </a:t>
            </a:r>
            <a:r>
              <a:rPr lang="en-US" sz="3400" b="1" dirty="0" smtClean="0">
                <a:solidFill>
                  <a:srgbClr val="D99694"/>
                </a:solidFill>
              </a:rPr>
              <a:t>is used to worship God in heaven, so why can’t I/we use it to do so here?” 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rgbClr val="95B3D7"/>
                </a:solidFill>
              </a:rPr>
              <a:t>The book of </a:t>
            </a:r>
            <a:r>
              <a:rPr lang="en-US" sz="3000" b="1" u="sng" dirty="0" smtClean="0">
                <a:solidFill>
                  <a:srgbClr val="FFFF00"/>
                </a:solidFill>
              </a:rPr>
              <a:t>Revelation</a:t>
            </a:r>
            <a:r>
              <a:rPr lang="en-US" sz="3000" b="1" dirty="0" smtClean="0">
                <a:solidFill>
                  <a:srgbClr val="FFFFFF"/>
                </a:solidFill>
              </a:rPr>
              <a:t> </a:t>
            </a:r>
            <a:r>
              <a:rPr lang="en-US" sz="3000" b="1" dirty="0" smtClean="0">
                <a:solidFill>
                  <a:srgbClr val="95B3D7"/>
                </a:solidFill>
              </a:rPr>
              <a:t>uses much </a:t>
            </a:r>
            <a:r>
              <a:rPr lang="en-US" sz="3000" b="1" i="1" dirty="0" smtClean="0">
                <a:solidFill>
                  <a:srgbClr val="95B3D7"/>
                </a:solidFill>
              </a:rPr>
              <a:t>figurative </a:t>
            </a:r>
            <a:r>
              <a:rPr lang="en-US" sz="3000" b="1" dirty="0" smtClean="0">
                <a:solidFill>
                  <a:srgbClr val="95B3D7"/>
                </a:solidFill>
              </a:rPr>
              <a:t>language, </a:t>
            </a:r>
            <a:r>
              <a:rPr lang="en-US" sz="3000" b="1" u="sng" dirty="0" smtClean="0">
                <a:solidFill>
                  <a:srgbClr val="FFFF00"/>
                </a:solidFill>
              </a:rPr>
              <a:t>cf. Rev.5:8</a:t>
            </a:r>
            <a:r>
              <a:rPr lang="en-US" sz="3000" b="1" dirty="0" smtClean="0">
                <a:solidFill>
                  <a:srgbClr val="95B3D7"/>
                </a:solidFill>
              </a:rPr>
              <a:t>. The </a:t>
            </a:r>
            <a:r>
              <a:rPr lang="en-US" sz="3000" b="1" i="1" dirty="0" smtClean="0">
                <a:solidFill>
                  <a:srgbClr val="95B3D7"/>
                </a:solidFill>
              </a:rPr>
              <a:t>harps </a:t>
            </a:r>
            <a:r>
              <a:rPr lang="en-US" sz="3000" b="1" dirty="0" smtClean="0">
                <a:solidFill>
                  <a:srgbClr val="95B3D7"/>
                </a:solidFill>
              </a:rPr>
              <a:t>are no more </a:t>
            </a:r>
            <a:r>
              <a:rPr lang="en-US" sz="3000" b="1" i="1" dirty="0" smtClean="0">
                <a:solidFill>
                  <a:srgbClr val="95B3D7"/>
                </a:solidFill>
              </a:rPr>
              <a:t>literal </a:t>
            </a:r>
            <a:r>
              <a:rPr lang="en-US" sz="3000" b="1" dirty="0" smtClean="0">
                <a:solidFill>
                  <a:srgbClr val="95B3D7"/>
                </a:solidFill>
              </a:rPr>
              <a:t>than the </a:t>
            </a:r>
            <a:r>
              <a:rPr lang="en-US" sz="3000" b="1" i="1" dirty="0" smtClean="0">
                <a:solidFill>
                  <a:srgbClr val="95B3D7"/>
                </a:solidFill>
              </a:rPr>
              <a:t>bowls of incense</a:t>
            </a:r>
            <a:r>
              <a:rPr lang="en-US" sz="3000" b="1" dirty="0" smtClean="0">
                <a:solidFill>
                  <a:srgbClr val="95B3D7"/>
                </a:solidFill>
              </a:rPr>
              <a:t> as heaven is a </a:t>
            </a:r>
            <a:r>
              <a:rPr lang="en-US" sz="3000" b="1" i="1" dirty="0" smtClean="0">
                <a:solidFill>
                  <a:srgbClr val="95B3D7"/>
                </a:solidFill>
              </a:rPr>
              <a:t>spiritual </a:t>
            </a:r>
            <a:r>
              <a:rPr lang="en-US" sz="3000" b="1" dirty="0" smtClean="0">
                <a:solidFill>
                  <a:srgbClr val="95B3D7"/>
                </a:solidFill>
              </a:rPr>
              <a:t>rather than </a:t>
            </a:r>
            <a:r>
              <a:rPr lang="en-US" sz="3000" b="1" i="1" dirty="0" smtClean="0">
                <a:solidFill>
                  <a:srgbClr val="95B3D7"/>
                </a:solidFill>
              </a:rPr>
              <a:t>physical </a:t>
            </a:r>
            <a:r>
              <a:rPr lang="en-US" sz="3000" b="1" dirty="0" smtClean="0">
                <a:solidFill>
                  <a:srgbClr val="95B3D7"/>
                </a:solidFill>
              </a:rPr>
              <a:t>place.  Additionally, note</a:t>
            </a:r>
            <a:r>
              <a:rPr lang="en-US" sz="3000" b="1" dirty="0" smtClean="0">
                <a:solidFill>
                  <a:srgbClr val="FFFFFF"/>
                </a:solidFill>
              </a:rPr>
              <a:t> </a:t>
            </a:r>
            <a:r>
              <a:rPr lang="en-US" sz="3000" b="1" u="sng" dirty="0" smtClean="0">
                <a:solidFill>
                  <a:srgbClr val="FFFF00"/>
                </a:solidFill>
              </a:rPr>
              <a:t>Rev.14:2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95B3D7"/>
                </a:solidFill>
              </a:rPr>
              <a:t>(often cited as a proof-text) also specifies that: </a:t>
            </a:r>
            <a:r>
              <a:rPr lang="en-US" sz="3000" b="1" i="1" dirty="0" smtClean="0">
                <a:solidFill>
                  <a:srgbClr val="95B3D7"/>
                </a:solidFill>
              </a:rPr>
              <a:t>“the voice was </a:t>
            </a:r>
            <a:r>
              <a:rPr lang="en-US" sz="3000" b="1" i="1" u="sng" dirty="0" smtClean="0">
                <a:solidFill>
                  <a:srgbClr val="95B3D7"/>
                </a:solidFill>
              </a:rPr>
              <a:t>like</a:t>
            </a:r>
            <a:r>
              <a:rPr lang="mr-IN" sz="3000" b="1" i="1" dirty="0" smtClean="0">
                <a:solidFill>
                  <a:srgbClr val="95B3D7"/>
                </a:solidFill>
              </a:rPr>
              <a:t>…</a:t>
            </a:r>
            <a:r>
              <a:rPr lang="en-US" sz="3000" b="1" i="1" dirty="0" smtClean="0">
                <a:solidFill>
                  <a:srgbClr val="95B3D7"/>
                </a:solidFill>
              </a:rPr>
              <a:t>” </a:t>
            </a:r>
            <a:r>
              <a:rPr lang="en-US" sz="3000" b="1" dirty="0" smtClean="0">
                <a:solidFill>
                  <a:srgbClr val="95B3D7"/>
                </a:solidFill>
              </a:rPr>
              <a:t>rather than </a:t>
            </a:r>
            <a:r>
              <a:rPr lang="en-US" sz="3000" b="1" i="1" dirty="0" smtClean="0">
                <a:solidFill>
                  <a:srgbClr val="95B3D7"/>
                </a:solidFill>
              </a:rPr>
              <a:t>“was;” </a:t>
            </a:r>
            <a:r>
              <a:rPr lang="en-US" sz="3000" b="1" dirty="0" smtClean="0">
                <a:solidFill>
                  <a:srgbClr val="95B3D7"/>
                </a:solidFill>
              </a:rPr>
              <a:t>and,  the </a:t>
            </a:r>
            <a:r>
              <a:rPr lang="en-US" sz="3000" b="1" i="1" dirty="0" smtClean="0">
                <a:solidFill>
                  <a:srgbClr val="95B3D7"/>
                </a:solidFill>
              </a:rPr>
              <a:t>144,000</a:t>
            </a:r>
            <a:r>
              <a:rPr lang="en-US" sz="3000" b="1" dirty="0" smtClean="0">
                <a:solidFill>
                  <a:srgbClr val="95B3D7"/>
                </a:solidFill>
              </a:rPr>
              <a:t> specified were also </a:t>
            </a:r>
            <a:r>
              <a:rPr lang="en-US" sz="3000" b="1" i="1" dirty="0" smtClean="0">
                <a:solidFill>
                  <a:srgbClr val="95B3D7"/>
                </a:solidFill>
              </a:rPr>
              <a:t>celibate virgins, </a:t>
            </a:r>
            <a:r>
              <a:rPr lang="en-US" sz="3000" b="1" u="sng" dirty="0" smtClean="0">
                <a:solidFill>
                  <a:srgbClr val="FFFF00"/>
                </a:solidFill>
              </a:rPr>
              <a:t>v.4a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who were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blameless 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had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never told a lie</a:t>
            </a:r>
            <a:r>
              <a:rPr lang="en-US" sz="3000" b="1" i="1" dirty="0" smtClean="0">
                <a:solidFill>
                  <a:srgbClr val="95B3D7"/>
                </a:solidFill>
              </a:rPr>
              <a:t>,</a:t>
            </a:r>
            <a:r>
              <a:rPr lang="en-US" sz="3000" b="1" i="1" dirty="0" smtClean="0">
                <a:solidFill>
                  <a:srgbClr val="FFFFFF"/>
                </a:solidFill>
              </a:rPr>
              <a:t> </a:t>
            </a:r>
            <a:r>
              <a:rPr lang="en-US" sz="3000" b="1" u="sng" dirty="0" smtClean="0">
                <a:solidFill>
                  <a:srgbClr val="FFFF00"/>
                </a:solidFill>
              </a:rPr>
              <a:t>v.5</a:t>
            </a:r>
            <a:r>
              <a:rPr lang="en-US" sz="3000" b="1" dirty="0" smtClean="0">
                <a:solidFill>
                  <a:srgbClr val="95B3D7"/>
                </a:solidFill>
              </a:rPr>
              <a:t>.</a:t>
            </a:r>
            <a:r>
              <a:rPr lang="en-US" sz="3000" b="1" dirty="0" smtClean="0">
                <a:solidFill>
                  <a:srgbClr val="FFFFFF"/>
                </a:solidFill>
              </a:rPr>
              <a:t>  Are these to be taken </a:t>
            </a:r>
            <a:r>
              <a:rPr lang="en-US" sz="3000" b="1" i="1" dirty="0" smtClean="0">
                <a:solidFill>
                  <a:srgbClr val="FFFFFF"/>
                </a:solidFill>
              </a:rPr>
              <a:t>l</a:t>
            </a:r>
            <a:r>
              <a:rPr lang="en-US" sz="3000" b="1" i="1" dirty="0" smtClean="0">
                <a:solidFill>
                  <a:schemeClr val="bg1"/>
                </a:solidFill>
              </a:rPr>
              <a:t>iterally</a:t>
            </a:r>
            <a:r>
              <a:rPr lang="en-US" sz="3000" b="1" i="1" dirty="0" smtClean="0">
                <a:solidFill>
                  <a:srgbClr val="95B3D7"/>
                </a:solidFill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</a:rPr>
              <a:t>also?  This is heaven </a:t>
            </a:r>
            <a:r>
              <a:rPr lang="en-US" sz="3000" b="1" i="1" dirty="0" smtClean="0">
                <a:solidFill>
                  <a:srgbClr val="FFFFFF"/>
                </a:solidFill>
              </a:rPr>
              <a:t>then</a:t>
            </a:r>
            <a:r>
              <a:rPr lang="en-US" sz="3000" b="1" dirty="0" smtClean="0">
                <a:solidFill>
                  <a:srgbClr val="FFFFFF"/>
                </a:solidFill>
              </a:rPr>
              <a:t>, and we are on earth </a:t>
            </a:r>
            <a:r>
              <a:rPr lang="en-US" sz="3000" b="1" i="1" dirty="0" smtClean="0">
                <a:solidFill>
                  <a:srgbClr val="FFFFFF"/>
                </a:solidFill>
              </a:rPr>
              <a:t>now.</a:t>
            </a:r>
            <a:r>
              <a:rPr lang="en-US" sz="3000" b="1" dirty="0" smtClean="0">
                <a:solidFill>
                  <a:srgbClr val="FFFFFF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0865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70758"/>
          </a:xfrm>
        </p:spPr>
        <p:txBody>
          <a:bodyPr/>
          <a:lstStyle/>
          <a:p>
            <a:r>
              <a:rPr lang="en-US" b="1" dirty="0" smtClean="0">
                <a:solidFill>
                  <a:srgbClr val="B9CDE5"/>
                </a:solidFill>
              </a:rPr>
              <a:t>Instrumental Music in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B9CDE5"/>
                </a:solidFill>
              </a:rPr>
              <a:t>Worship</a:t>
            </a:r>
            <a:endParaRPr lang="en-US" b="1" dirty="0">
              <a:solidFill>
                <a:srgbClr val="B9CDE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863" y="970758"/>
            <a:ext cx="8704469" cy="5887241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rgbClr val="FFFFFF"/>
                </a:solidFill>
              </a:rPr>
              <a:t>Conclusions: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chemeClr val="bg1"/>
                </a:solidFill>
              </a:rPr>
              <a:t>How do we know </a:t>
            </a:r>
            <a:r>
              <a:rPr lang="en-US" sz="3400" b="1" i="1" dirty="0" smtClean="0">
                <a:solidFill>
                  <a:schemeClr val="bg1"/>
                </a:solidFill>
              </a:rPr>
              <a:t>instrumental music </a:t>
            </a:r>
            <a:r>
              <a:rPr lang="en-US" sz="3400" b="1" u="sng" dirty="0" smtClean="0">
                <a:solidFill>
                  <a:schemeClr val="bg1"/>
                </a:solidFill>
              </a:rPr>
              <a:t>was</a:t>
            </a:r>
            <a:r>
              <a:rPr lang="en-US" sz="3400" b="1" dirty="0" smtClean="0">
                <a:solidFill>
                  <a:schemeClr val="bg1"/>
                </a:solidFill>
              </a:rPr>
              <a:t> used to worship God by Jews under the Law of Moses? </a:t>
            </a: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tells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shows 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us when we read it </a:t>
            </a:r>
            <a:r>
              <a:rPr lang="en-US" sz="3000" b="1" u="sng" dirty="0">
                <a:solidFill>
                  <a:srgbClr val="FFFF00"/>
                </a:solidFill>
              </a:rPr>
              <a:t>2Chron.29:</a:t>
            </a:r>
            <a:r>
              <a:rPr lang="en-US" sz="3000" b="1" u="sng" dirty="0" smtClean="0">
                <a:solidFill>
                  <a:srgbClr val="FFFF00"/>
                </a:solidFill>
              </a:rPr>
              <a:t>25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95B3D7"/>
                </a:solidFill>
              </a:rPr>
              <a:t>and </a:t>
            </a:r>
            <a:r>
              <a:rPr lang="en-US" sz="3000" b="1" u="sng" dirty="0">
                <a:solidFill>
                  <a:srgbClr val="FFFF00"/>
                </a:solidFill>
              </a:rPr>
              <a:t>Psalm 150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rgbClr val="95B3D7"/>
                </a:solidFill>
              </a:rPr>
              <a:t>.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3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chemeClr val="bg1"/>
                </a:solidFill>
              </a:rPr>
              <a:t>How do we know that there will be </a:t>
            </a:r>
            <a:r>
              <a:rPr lang="en-US" sz="3400" b="1" i="1" dirty="0" smtClean="0">
                <a:solidFill>
                  <a:schemeClr val="bg1"/>
                </a:solidFill>
              </a:rPr>
              <a:t>sounds in heaven </a:t>
            </a:r>
            <a:r>
              <a:rPr lang="en-US" sz="3400" b="1" u="sng" dirty="0" smtClean="0">
                <a:solidFill>
                  <a:schemeClr val="bg1"/>
                </a:solidFill>
              </a:rPr>
              <a:t>like</a:t>
            </a:r>
            <a:r>
              <a:rPr lang="en-US" sz="3400" b="1" dirty="0" smtClean="0">
                <a:solidFill>
                  <a:schemeClr val="bg1"/>
                </a:solidFill>
              </a:rPr>
              <a:t> </a:t>
            </a:r>
            <a:r>
              <a:rPr lang="en-US" sz="3400" b="1" i="1" dirty="0" smtClean="0">
                <a:solidFill>
                  <a:schemeClr val="bg1"/>
                </a:solidFill>
              </a:rPr>
              <a:t>instrumental music? </a:t>
            </a:r>
            <a:endParaRPr lang="en-US" sz="3400" b="1" dirty="0" smtClean="0">
              <a:solidFill>
                <a:schemeClr val="bg1"/>
              </a:solidFill>
            </a:endParaRPr>
          </a:p>
          <a:p>
            <a:pPr lvl="1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God </a:t>
            </a:r>
            <a:r>
              <a:rPr lang="en-US" sz="3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tells</a:t>
            </a:r>
            <a:r>
              <a:rPr lang="en-US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us when we read it in </a:t>
            </a:r>
            <a:r>
              <a:rPr lang="en-US" sz="3000" b="1" u="sng" dirty="0" smtClean="0">
                <a:solidFill>
                  <a:srgbClr val="FFFF00"/>
                </a:solidFill>
              </a:rPr>
              <a:t>Rev.5:8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rgbClr val="95B3D7"/>
                </a:solidFill>
              </a:rPr>
              <a:t>and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u="sng" dirty="0" smtClean="0">
                <a:solidFill>
                  <a:srgbClr val="FFFF00"/>
                </a:solidFill>
              </a:rPr>
              <a:t>14:2</a:t>
            </a:r>
            <a:r>
              <a:rPr lang="en-US" sz="3000" b="1" dirty="0" smtClean="0">
                <a:solidFill>
                  <a:srgbClr val="95B3D7"/>
                </a:solidFill>
              </a:rPr>
              <a:t>.</a:t>
            </a: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514350" indent="-514350"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3400" b="1" dirty="0" smtClean="0">
                <a:solidFill>
                  <a:schemeClr val="bg1"/>
                </a:solidFill>
              </a:rPr>
              <a:t>Then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we use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instrumental music 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here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now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Christian worship </a:t>
            </a:r>
            <a:r>
              <a:rPr lang="en-US" sz="3400" b="1" dirty="0" smtClean="0">
                <a:solidFill>
                  <a:srgbClr val="FFFFFF"/>
                </a:solidFill>
              </a:rPr>
              <a:t>shouldn’t we be able to </a:t>
            </a:r>
            <a:r>
              <a:rPr lang="en-US" sz="34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read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in the NT of God </a:t>
            </a:r>
            <a:r>
              <a:rPr lang="en-US" sz="3400" b="1" i="1" dirty="0" smtClean="0">
                <a:solidFill>
                  <a:srgbClr val="95B3D7"/>
                </a:solidFill>
              </a:rPr>
              <a:t>telling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us to do so,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i="1" dirty="0" smtClean="0">
                <a:solidFill>
                  <a:srgbClr val="95B3D7"/>
                </a:solidFill>
              </a:rPr>
              <a:t>showing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us how to do so, and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i="1" dirty="0" smtClean="0">
                <a:solidFill>
                  <a:srgbClr val="95B3D7"/>
                </a:solidFill>
              </a:rPr>
              <a:t>implying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</a:rPr>
              <a:t>that we must do so in order to worship and please to Him? 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chemeClr val="bg1"/>
                </a:solidFill>
              </a:rPr>
              <a:t>We have a choice:  </a:t>
            </a:r>
            <a:r>
              <a:rPr lang="en-US" sz="3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 can worship God 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spirit and in truth </a:t>
            </a:r>
            <a:r>
              <a:rPr lang="en-US" sz="3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way He 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said, showed, </a:t>
            </a:r>
            <a:r>
              <a:rPr lang="en-US" sz="3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implied</a:t>
            </a:r>
            <a:r>
              <a:rPr lang="en-US" sz="3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and He will accept it; </a:t>
            </a:r>
            <a:r>
              <a:rPr lang="en-US" sz="3400" b="1" dirty="0" smtClean="0">
                <a:solidFill>
                  <a:schemeClr val="bg1"/>
                </a:solidFill>
              </a:rPr>
              <a:t>or,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 can do what 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we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want, call it “worship,” and demand that He accept what He has </a:t>
            </a:r>
            <a:r>
              <a:rPr lang="en-US" sz="3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not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said, showed, </a:t>
            </a:r>
            <a:r>
              <a:rPr lang="en-US" sz="3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 </a:t>
            </a:r>
            <a:r>
              <a:rPr lang="en-US" sz="3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implied. </a:t>
            </a:r>
          </a:p>
          <a:p>
            <a:pPr algn="l"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3400" b="1" dirty="0" smtClean="0">
                <a:solidFill>
                  <a:srgbClr val="FFFFFF"/>
                </a:solidFill>
              </a:rPr>
              <a:t>Choose wisely,</a:t>
            </a:r>
            <a:r>
              <a:rPr lang="en-US" sz="3400" b="1" i="1" dirty="0" smtClean="0">
                <a:solidFill>
                  <a:srgbClr val="FFFFFF"/>
                </a:solidFill>
              </a:rPr>
              <a:t> </a:t>
            </a:r>
            <a:r>
              <a:rPr lang="en-US" sz="3400" b="1" u="sng" dirty="0" smtClean="0">
                <a:solidFill>
                  <a:srgbClr val="FFFF00"/>
                </a:solidFill>
              </a:rPr>
              <a:t>1Cor.4:6</a:t>
            </a:r>
            <a:r>
              <a:rPr lang="en-US" sz="3400" b="1" dirty="0" smtClean="0">
                <a:solidFill>
                  <a:srgbClr val="FFFFFF"/>
                </a:solidFill>
              </a:rPr>
              <a:t>; and worship Him 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spirit </a:t>
            </a:r>
            <a:r>
              <a:rPr lang="en-US" sz="3400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</a:t>
            </a:r>
            <a:r>
              <a:rPr lang="en-US" sz="34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 truth!</a:t>
            </a:r>
            <a:endParaRPr lang="en-US" sz="34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2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11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1473</Words>
  <Application>Microsoft Macintosh PowerPoint</Application>
  <PresentationFormat>On-screen Show (4:3)</PresentationFormat>
  <Paragraphs>58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Instrumental Music in Worship</vt:lpstr>
      <vt:lpstr>Instrumental Music in Worship</vt:lpstr>
      <vt:lpstr>Instrumental Music in Worship</vt:lpstr>
      <vt:lpstr>Instrumental Music in Worship</vt:lpstr>
      <vt:lpstr>Instrumental Music in Worship</vt:lpstr>
      <vt:lpstr>Instrumental Music in Worship</vt:lpstr>
      <vt:lpstr>Instrumental Music in Worship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48</cp:revision>
  <dcterms:created xsi:type="dcterms:W3CDTF">2023-08-11T15:25:23Z</dcterms:created>
  <dcterms:modified xsi:type="dcterms:W3CDTF">2023-08-13T13:18:28Z</dcterms:modified>
</cp:coreProperties>
</file>