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7" r:id="rId2"/>
    <p:sldId id="256" r:id="rId3"/>
    <p:sldId id="259" r:id="rId4"/>
    <p:sldId id="260" r:id="rId5"/>
    <p:sldId id="261" r:id="rId6"/>
    <p:sldId id="262" r:id="rId7"/>
    <p:sldId id="263" r:id="rId8"/>
    <p:sldId id="264" r:id="rId9"/>
    <p:sldId id="258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scaleToFitPaper="1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165" d="100"/>
          <a:sy n="165" d="100"/>
        </p:scale>
        <p:origin x="-1304" y="-9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handoutMaster" Target="handoutMasters/handout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0B2861-5708-7245-B9B5-E68CBA6A9E67}" type="datetimeFigureOut">
              <a:rPr lang="en-US" smtClean="0"/>
              <a:t>8/19/23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8A1C67-B7E3-0B4B-90CB-33303DAF83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2769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B2ED50-DA2E-CA4F-AC3A-CF7421312D25}" type="datetimeFigureOut">
              <a:rPr lang="en-US" smtClean="0"/>
              <a:t>8/19/23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0EBAE3-CAE0-4342-97D8-3B940C2046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8530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solidFill>
                  <a:srgbClr val="D9D9D9"/>
                </a:solidFill>
              </a:rPr>
              <a:t>*It was </a:t>
            </a:r>
            <a:r>
              <a:rPr lang="en-US" sz="1200" b="1" dirty="0" smtClean="0">
                <a:solidFill>
                  <a:srgbClr val="D9D9D9"/>
                </a:solidFill>
              </a:rPr>
              <a:t>once</a:t>
            </a:r>
            <a:r>
              <a:rPr lang="en-US" sz="1200" dirty="0" smtClean="0">
                <a:solidFill>
                  <a:srgbClr val="D9D9D9"/>
                </a:solidFill>
              </a:rPr>
              <a:t> used to show God’s acceptance of Gentiles in </a:t>
            </a:r>
            <a:r>
              <a:rPr lang="en-US" sz="1200" u="sng" dirty="0" smtClean="0">
                <a:solidFill>
                  <a:srgbClr val="FFFF00"/>
                </a:solidFill>
              </a:rPr>
              <a:t>Acts 10:44-46</a:t>
            </a:r>
            <a:r>
              <a:rPr lang="en-US" sz="1200" dirty="0" smtClean="0">
                <a:solidFill>
                  <a:srgbClr val="D9D9D9"/>
                </a:solidFill>
              </a:rPr>
              <a:t>, but this </a:t>
            </a:r>
            <a:r>
              <a:rPr lang="en-US" sz="1200" dirty="0" smtClean="0">
                <a:solidFill>
                  <a:srgbClr val="FFFF00"/>
                </a:solidFill>
              </a:rPr>
              <a:t>was </a:t>
            </a:r>
            <a:r>
              <a:rPr lang="en-US" sz="1200" i="1" dirty="0" smtClean="0">
                <a:solidFill>
                  <a:srgbClr val="FFFF00"/>
                </a:solidFill>
              </a:rPr>
              <a:t>before </a:t>
            </a:r>
            <a:r>
              <a:rPr lang="en-US" sz="1200" dirty="0" smtClean="0">
                <a:solidFill>
                  <a:srgbClr val="FFFF00"/>
                </a:solidFill>
              </a:rPr>
              <a:t>their salvation, </a:t>
            </a:r>
            <a:r>
              <a:rPr lang="en-US" sz="1200" u="sng" dirty="0" smtClean="0">
                <a:solidFill>
                  <a:srgbClr val="D9D9D9"/>
                </a:solidFill>
              </a:rPr>
              <a:t>vv.47-48</a:t>
            </a:r>
            <a:endParaRPr lang="en-US" sz="1200" dirty="0" smtClean="0">
              <a:solidFill>
                <a:srgbClr val="D9D9D9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0EBAE3-CAE0-4342-97D8-3B940C20467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21042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0EBAE3-CAE0-4342-97D8-3B940C20467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21042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0EBAE3-CAE0-4342-97D8-3B940C20467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21042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solidFill>
                  <a:srgbClr val="D9D9D9"/>
                </a:solidFill>
              </a:rPr>
              <a:t>*It was </a:t>
            </a:r>
            <a:r>
              <a:rPr lang="en-US" sz="1200" b="1" dirty="0" smtClean="0">
                <a:solidFill>
                  <a:srgbClr val="D9D9D9"/>
                </a:solidFill>
              </a:rPr>
              <a:t>once</a:t>
            </a:r>
            <a:r>
              <a:rPr lang="en-US" sz="1200" dirty="0" smtClean="0">
                <a:solidFill>
                  <a:srgbClr val="D9D9D9"/>
                </a:solidFill>
              </a:rPr>
              <a:t> used to show God’s acceptance of Gentiles in </a:t>
            </a:r>
            <a:r>
              <a:rPr lang="en-US" sz="1200" u="sng" dirty="0" smtClean="0">
                <a:solidFill>
                  <a:srgbClr val="FFFF00"/>
                </a:solidFill>
              </a:rPr>
              <a:t>Acts 10:44-46</a:t>
            </a:r>
            <a:r>
              <a:rPr lang="en-US" sz="1200" dirty="0" smtClean="0">
                <a:solidFill>
                  <a:srgbClr val="D9D9D9"/>
                </a:solidFill>
              </a:rPr>
              <a:t>, but this </a:t>
            </a:r>
            <a:r>
              <a:rPr lang="en-US" sz="1200" dirty="0" smtClean="0">
                <a:solidFill>
                  <a:srgbClr val="FFFF00"/>
                </a:solidFill>
              </a:rPr>
              <a:t>was </a:t>
            </a:r>
            <a:r>
              <a:rPr lang="en-US" sz="1200" i="1" dirty="0" smtClean="0">
                <a:solidFill>
                  <a:srgbClr val="FFFF00"/>
                </a:solidFill>
              </a:rPr>
              <a:t>before </a:t>
            </a:r>
            <a:r>
              <a:rPr lang="en-US" sz="1200" dirty="0" smtClean="0">
                <a:solidFill>
                  <a:srgbClr val="FFFF00"/>
                </a:solidFill>
              </a:rPr>
              <a:t>their salvation, </a:t>
            </a:r>
            <a:r>
              <a:rPr lang="en-US" sz="1200" u="sng" dirty="0" smtClean="0">
                <a:solidFill>
                  <a:srgbClr val="D9D9D9"/>
                </a:solidFill>
              </a:rPr>
              <a:t>vv.47-48</a:t>
            </a:r>
            <a:endParaRPr lang="en-US" sz="1200" dirty="0" smtClean="0">
              <a:solidFill>
                <a:srgbClr val="D9D9D9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0EBAE3-CAE0-4342-97D8-3B940C20467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21042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13B47-9913-284C-8798-B12C6747EE20}" type="datetimeFigureOut">
              <a:rPr lang="en-US" smtClean="0"/>
              <a:t>8/19/23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CFE46-97C7-8B41-818F-B468A87020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106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13B47-9913-284C-8798-B12C6747EE20}" type="datetimeFigureOut">
              <a:rPr lang="en-US" smtClean="0"/>
              <a:t>8/19/23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CFE46-97C7-8B41-818F-B468A87020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4322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13B47-9913-284C-8798-B12C6747EE20}" type="datetimeFigureOut">
              <a:rPr lang="en-US" smtClean="0"/>
              <a:t>8/19/23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CFE46-97C7-8B41-818F-B468A87020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41587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13B47-9913-284C-8798-B12C6747EE20}" type="datetimeFigureOut">
              <a:rPr lang="en-US" smtClean="0"/>
              <a:t>8/19/23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CFE46-97C7-8B41-818F-B468A87020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3467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13B47-9913-284C-8798-B12C6747EE20}" type="datetimeFigureOut">
              <a:rPr lang="en-US" smtClean="0"/>
              <a:t>8/19/23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CFE46-97C7-8B41-818F-B468A87020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7983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13B47-9913-284C-8798-B12C6747EE20}" type="datetimeFigureOut">
              <a:rPr lang="en-US" smtClean="0"/>
              <a:t>8/19/23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CFE46-97C7-8B41-818F-B468A87020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8157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13B47-9913-284C-8798-B12C6747EE20}" type="datetimeFigureOut">
              <a:rPr lang="en-US" smtClean="0"/>
              <a:t>8/19/23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CFE46-97C7-8B41-818F-B468A87020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7461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13B47-9913-284C-8798-B12C6747EE20}" type="datetimeFigureOut">
              <a:rPr lang="en-US" smtClean="0"/>
              <a:t>8/19/23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CFE46-97C7-8B41-818F-B468A87020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8669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13B47-9913-284C-8798-B12C6747EE20}" type="datetimeFigureOut">
              <a:rPr lang="en-US" smtClean="0"/>
              <a:t>8/19/23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CFE46-97C7-8B41-818F-B468A87020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6288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13B47-9913-284C-8798-B12C6747EE20}" type="datetimeFigureOut">
              <a:rPr lang="en-US" smtClean="0"/>
              <a:t>8/19/23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CFE46-97C7-8B41-818F-B468A87020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38786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13B47-9913-284C-8798-B12C6747EE20}" type="datetimeFigureOut">
              <a:rPr lang="en-US" smtClean="0"/>
              <a:t>8/19/23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CFE46-97C7-8B41-818F-B468A87020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38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013B47-9913-284C-8798-B12C6747EE20}" type="datetimeFigureOut">
              <a:rPr lang="en-US" smtClean="0"/>
              <a:t>8/19/23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ACFE46-97C7-8B41-818F-B468A87020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7837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282920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65000"/>
            <a:lumOff val="3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2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325"/>
          <a:stretch/>
        </p:blipFill>
        <p:spPr>
          <a:xfrm flipH="1">
            <a:off x="-6319" y="1041399"/>
            <a:ext cx="9150317" cy="5816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-11627"/>
            <a:ext cx="9144000" cy="1053027"/>
          </a:xfrm>
        </p:spPr>
        <p:txBody>
          <a:bodyPr>
            <a:normAutofit fontScale="90000"/>
          </a:bodyPr>
          <a:lstStyle/>
          <a:p>
            <a:pPr>
              <a:lnSpc>
                <a:spcPct val="80000"/>
              </a:lnSpc>
            </a:pPr>
            <a:r>
              <a:rPr lang="en-US" b="1" dirty="0" smtClean="0"/>
              <a:t>Speaking in Tongues: </a:t>
            </a:r>
            <a:br>
              <a:rPr lang="en-US" b="1" dirty="0" smtClean="0"/>
            </a:br>
            <a:r>
              <a:rPr lang="en-US" b="1" i="1" dirty="0" smtClean="0">
                <a:solidFill>
                  <a:schemeClr val="bg1"/>
                </a:solidFill>
              </a:rPr>
              <a:t>What, How, Why, </a:t>
            </a:r>
            <a:r>
              <a:rPr lang="en-US" b="1" dirty="0" smtClean="0">
                <a:solidFill>
                  <a:schemeClr val="bg1"/>
                </a:solidFill>
              </a:rPr>
              <a:t>and </a:t>
            </a:r>
            <a:r>
              <a:rPr lang="en-US" b="1" i="1" dirty="0" smtClean="0">
                <a:solidFill>
                  <a:schemeClr val="bg1"/>
                </a:solidFill>
              </a:rPr>
              <a:t>When?</a:t>
            </a: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06823" y="1124704"/>
            <a:ext cx="5037177" cy="5758571"/>
          </a:xfrm>
          <a:solidFill>
            <a:schemeClr val="tx1">
              <a:alpha val="23000"/>
            </a:schemeClr>
          </a:solidFill>
          <a:effectLst>
            <a:softEdge rad="76200"/>
          </a:effectLst>
        </p:spPr>
        <p:txBody>
          <a:bodyPr>
            <a:normAutofit fontScale="77500" lnSpcReduction="20000"/>
          </a:bodyPr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b="1" i="1" dirty="0" smtClean="0">
                <a:solidFill>
                  <a:schemeClr val="bg1"/>
                </a:solidFill>
              </a:rPr>
              <a:t>“Speaking in Tongues” </a:t>
            </a:r>
            <a:r>
              <a:rPr lang="en-US" b="1" dirty="0" smtClean="0">
                <a:solidFill>
                  <a:schemeClr val="bg1"/>
                </a:solidFill>
              </a:rPr>
              <a:t>is a difficult subject with which to constructively deal, because:</a:t>
            </a:r>
          </a:p>
          <a:p>
            <a:pPr marL="274320" indent="-274320" algn="l"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  <a:buFont typeface="Arial"/>
              <a:buChar char="•"/>
            </a:pPr>
            <a:r>
              <a:rPr lang="en-US" b="1" dirty="0" smtClean="0">
                <a:solidFill>
                  <a:schemeClr val="bg1">
                    <a:lumMod val="85000"/>
                  </a:schemeClr>
                </a:solidFill>
              </a:rPr>
              <a:t>It is usually a </a:t>
            </a:r>
            <a:r>
              <a:rPr lang="en-US" b="1" i="1" dirty="0" smtClean="0">
                <a:solidFill>
                  <a:schemeClr val="bg1">
                    <a:lumMod val="85000"/>
                  </a:schemeClr>
                </a:solidFill>
              </a:rPr>
              <a:t>highly emotional </a:t>
            </a:r>
            <a:r>
              <a:rPr lang="en-US" b="1" dirty="0" smtClean="0">
                <a:solidFill>
                  <a:schemeClr val="bg1">
                    <a:lumMod val="85000"/>
                  </a:schemeClr>
                </a:solidFill>
              </a:rPr>
              <a:t>and </a:t>
            </a:r>
            <a:r>
              <a:rPr lang="en-US" b="1" i="1" dirty="0" smtClean="0">
                <a:solidFill>
                  <a:schemeClr val="bg1">
                    <a:lumMod val="85000"/>
                  </a:schemeClr>
                </a:solidFill>
              </a:rPr>
              <a:t>deep-seated </a:t>
            </a:r>
            <a:r>
              <a:rPr lang="en-US" b="1" dirty="0" smtClean="0">
                <a:solidFill>
                  <a:schemeClr val="bg1">
                    <a:lumMod val="85000"/>
                  </a:schemeClr>
                </a:solidFill>
              </a:rPr>
              <a:t>issue for proponents and practitioners; </a:t>
            </a:r>
          </a:p>
          <a:p>
            <a:pPr marL="274320" indent="-274320" algn="l"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  <a:buFont typeface="Arial"/>
              <a:buChar char="•"/>
            </a:pPr>
            <a:r>
              <a:rPr lang="en-US" b="1" dirty="0" smtClean="0">
                <a:solidFill>
                  <a:schemeClr val="bg1">
                    <a:lumMod val="85000"/>
                  </a:schemeClr>
                </a:solidFill>
              </a:rPr>
              <a:t>It is hard to argue/reason with what someone “feels,” or at least  “believes” based primarily on an emotional level; and, </a:t>
            </a:r>
          </a:p>
          <a:p>
            <a:pPr marL="274320" indent="-274320" algn="l"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  <a:buFont typeface="Arial"/>
              <a:buChar char="•"/>
            </a:pPr>
            <a:r>
              <a:rPr lang="en-US" b="1" dirty="0" smtClean="0">
                <a:solidFill>
                  <a:schemeClr val="bg1">
                    <a:lumMod val="85000"/>
                  </a:schemeClr>
                </a:solidFill>
              </a:rPr>
              <a:t>The person with whom you are speaking likely has had some sort of “experience.” </a:t>
            </a:r>
          </a:p>
          <a:p>
            <a:pPr marL="274320" indent="-274320" algn="l"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  <a:buFont typeface="Arial"/>
              <a:buChar char="•"/>
            </a:pPr>
            <a:r>
              <a:rPr lang="en-US" b="1" dirty="0" smtClean="0">
                <a:solidFill>
                  <a:schemeClr val="bg1">
                    <a:lumMod val="85000"/>
                  </a:schemeClr>
                </a:solidFill>
              </a:rPr>
              <a:t>Therefore, it is </a:t>
            </a:r>
            <a:r>
              <a:rPr lang="en-US" b="1" i="1" dirty="0" smtClean="0">
                <a:solidFill>
                  <a:schemeClr val="bg1">
                    <a:lumMod val="85000"/>
                  </a:schemeClr>
                </a:solidFill>
              </a:rPr>
              <a:t>difficult </a:t>
            </a:r>
            <a:r>
              <a:rPr lang="en-US" b="1" dirty="0" smtClean="0">
                <a:solidFill>
                  <a:schemeClr val="bg1">
                    <a:lumMod val="85000"/>
                  </a:schemeClr>
                </a:solidFill>
              </a:rPr>
              <a:t>to constructively deal with this topic, but it isn’t </a:t>
            </a:r>
            <a:r>
              <a:rPr lang="en-US" b="1" i="1" dirty="0" smtClean="0">
                <a:solidFill>
                  <a:schemeClr val="bg1">
                    <a:lumMod val="85000"/>
                  </a:schemeClr>
                </a:solidFill>
              </a:rPr>
              <a:t>impossible. </a:t>
            </a:r>
            <a:r>
              <a:rPr lang="en-US" b="1" dirty="0" smtClean="0">
                <a:solidFill>
                  <a:schemeClr val="bg1">
                    <a:lumMod val="85000"/>
                  </a:schemeClr>
                </a:solidFill>
              </a:rPr>
              <a:t>Remember, souls are at stake, </a:t>
            </a:r>
            <a:r>
              <a:rPr lang="en-US" b="1" u="sng" dirty="0" smtClean="0">
                <a:solidFill>
                  <a:srgbClr val="FFFF00"/>
                </a:solidFill>
              </a:rPr>
              <a:t>2John 9</a:t>
            </a:r>
            <a:r>
              <a:rPr lang="en-US" b="1" dirty="0" smtClean="0">
                <a:solidFill>
                  <a:srgbClr val="FFFF00"/>
                </a:solidFill>
              </a:rPr>
              <a:t>.  </a:t>
            </a:r>
          </a:p>
        </p:txBody>
      </p:sp>
    </p:spTree>
    <p:extLst>
      <p:ext uri="{BB962C8B-B14F-4D97-AF65-F5344CB8AC3E}">
        <p14:creationId xmlns:p14="http://schemas.microsoft.com/office/powerpoint/2010/main" val="11305375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65000"/>
            <a:lumOff val="3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2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325"/>
          <a:stretch/>
        </p:blipFill>
        <p:spPr>
          <a:xfrm flipH="1">
            <a:off x="-6319" y="1041399"/>
            <a:ext cx="9150317" cy="5816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-11627"/>
            <a:ext cx="9144000" cy="1053027"/>
          </a:xfrm>
        </p:spPr>
        <p:txBody>
          <a:bodyPr>
            <a:normAutofit fontScale="90000"/>
          </a:bodyPr>
          <a:lstStyle/>
          <a:p>
            <a:pPr>
              <a:lnSpc>
                <a:spcPct val="80000"/>
              </a:lnSpc>
            </a:pPr>
            <a:r>
              <a:rPr lang="en-US" b="1" dirty="0" smtClean="0"/>
              <a:t>Speaking in Tongues: </a:t>
            </a:r>
            <a:br>
              <a:rPr lang="en-US" b="1" dirty="0" smtClean="0"/>
            </a:br>
            <a:r>
              <a:rPr lang="en-US" b="1" i="1" dirty="0" smtClean="0">
                <a:solidFill>
                  <a:schemeClr val="bg1"/>
                </a:solidFill>
              </a:rPr>
              <a:t>What, How, Why, </a:t>
            </a:r>
            <a:r>
              <a:rPr lang="en-US" b="1" dirty="0" smtClean="0">
                <a:solidFill>
                  <a:schemeClr val="bg1"/>
                </a:solidFill>
              </a:rPr>
              <a:t>and </a:t>
            </a:r>
            <a:r>
              <a:rPr lang="en-US" b="1" i="1" dirty="0" smtClean="0">
                <a:solidFill>
                  <a:schemeClr val="bg1"/>
                </a:solidFill>
              </a:rPr>
              <a:t>When?</a:t>
            </a: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06823" y="1124704"/>
            <a:ext cx="5037177" cy="5758571"/>
          </a:xfrm>
          <a:solidFill>
            <a:schemeClr val="tx1">
              <a:alpha val="23000"/>
            </a:schemeClr>
          </a:solidFill>
          <a:effectLst>
            <a:softEdge rad="76200"/>
          </a:effectLst>
        </p:spPr>
        <p:txBody>
          <a:bodyPr>
            <a:noAutofit/>
          </a:bodyPr>
          <a:lstStyle/>
          <a:p>
            <a:pPr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400" b="1" i="1" u="sng" dirty="0" smtClean="0">
                <a:solidFill>
                  <a:schemeClr val="bg1"/>
                </a:solidFill>
              </a:rPr>
              <a:t>What</a:t>
            </a:r>
            <a:r>
              <a:rPr lang="en-US" sz="2400" b="1" dirty="0" smtClean="0">
                <a:solidFill>
                  <a:schemeClr val="bg1"/>
                </a:solidFill>
              </a:rPr>
              <a:t> was </a:t>
            </a:r>
            <a:r>
              <a:rPr lang="en-US" sz="2400" b="1" i="1" dirty="0" smtClean="0">
                <a:solidFill>
                  <a:schemeClr val="bg1"/>
                </a:solidFill>
              </a:rPr>
              <a:t>“Speaking in Tongues”?</a:t>
            </a:r>
            <a:endParaRPr lang="en-US" sz="2400" b="1" dirty="0" smtClean="0">
              <a:solidFill>
                <a:schemeClr val="bg1"/>
              </a:solidFill>
            </a:endParaRPr>
          </a:p>
          <a:p>
            <a:pPr marL="274320" indent="-274320" algn="l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Clr>
                <a:schemeClr val="bg1"/>
              </a:buClr>
              <a:buFont typeface="Arial"/>
              <a:buChar char="•"/>
            </a:pPr>
            <a:r>
              <a:rPr lang="en-US" sz="2200" b="1" dirty="0" smtClean="0">
                <a:solidFill>
                  <a:schemeClr val="bg1">
                    <a:lumMod val="85000"/>
                  </a:schemeClr>
                </a:solidFill>
              </a:rPr>
              <a:t>It was verbal communication in a language unknown </a:t>
            </a:r>
            <a:r>
              <a:rPr lang="en-US" sz="2200" b="1" i="1" dirty="0" smtClean="0">
                <a:solidFill>
                  <a:schemeClr val="bg1">
                    <a:lumMod val="85000"/>
                  </a:schemeClr>
                </a:solidFill>
              </a:rPr>
              <a:t>to the speaker,  </a:t>
            </a:r>
            <a:r>
              <a:rPr lang="en-US" sz="2200" b="1" u="sng" dirty="0" smtClean="0">
                <a:solidFill>
                  <a:srgbClr val="FFFF00"/>
                </a:solidFill>
              </a:rPr>
              <a:t>Acts 2:1-11</a:t>
            </a:r>
            <a:r>
              <a:rPr lang="en-US" sz="2200" b="1" dirty="0" smtClean="0">
                <a:solidFill>
                  <a:srgbClr val="FFFF00"/>
                </a:solidFill>
              </a:rPr>
              <a:t> </a:t>
            </a:r>
          </a:p>
          <a:p>
            <a:pPr lvl="1" algn="l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Clr>
                <a:schemeClr val="bg1"/>
              </a:buClr>
            </a:pPr>
            <a:r>
              <a:rPr lang="en-US" sz="2200" b="1" dirty="0" smtClean="0">
                <a:solidFill>
                  <a:schemeClr val="bg1">
                    <a:lumMod val="85000"/>
                  </a:schemeClr>
                </a:solidFill>
              </a:rPr>
              <a:t>Therefore, </a:t>
            </a:r>
            <a:r>
              <a:rPr lang="en-US" sz="2200" b="1" i="1" dirty="0" smtClean="0">
                <a:solidFill>
                  <a:schemeClr val="bg1">
                    <a:lumMod val="85000"/>
                  </a:schemeClr>
                </a:solidFill>
              </a:rPr>
              <a:t>real</a:t>
            </a:r>
            <a:r>
              <a:rPr lang="en-US" sz="2200" b="1" i="1" dirty="0" smtClean="0">
                <a:solidFill>
                  <a:schemeClr val="bg1">
                    <a:lumMod val="85000"/>
                  </a:schemeClr>
                </a:solidFill>
              </a:rPr>
              <a:t>, </a:t>
            </a:r>
            <a:r>
              <a:rPr lang="en-US" sz="2200" b="1" i="1" dirty="0" smtClean="0">
                <a:solidFill>
                  <a:schemeClr val="bg1">
                    <a:lumMod val="85000"/>
                  </a:schemeClr>
                </a:solidFill>
              </a:rPr>
              <a:t>common,</a:t>
            </a:r>
            <a:r>
              <a:rPr lang="en-US" sz="2200" b="1" i="1" dirty="0" smtClean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sz="2200" b="1" dirty="0" smtClean="0">
                <a:solidFill>
                  <a:schemeClr val="bg1">
                    <a:lumMod val="85000"/>
                  </a:schemeClr>
                </a:solidFill>
              </a:rPr>
              <a:t>and </a:t>
            </a:r>
            <a:r>
              <a:rPr lang="en-US" sz="2200" b="1" i="1" dirty="0" smtClean="0">
                <a:solidFill>
                  <a:schemeClr val="bg1">
                    <a:lumMod val="85000"/>
                  </a:schemeClr>
                </a:solidFill>
              </a:rPr>
              <a:t>recognizable</a:t>
            </a:r>
            <a:r>
              <a:rPr lang="en-US" sz="2200" b="1" dirty="0" smtClean="0">
                <a:solidFill>
                  <a:schemeClr val="bg1">
                    <a:lumMod val="85000"/>
                  </a:schemeClr>
                </a:solidFill>
              </a:rPr>
              <a:t> languages were spoken,   </a:t>
            </a:r>
            <a:r>
              <a:rPr lang="en-US" sz="2200" b="1" u="sng" dirty="0" smtClean="0">
                <a:solidFill>
                  <a:srgbClr val="FFFF00"/>
                </a:solidFill>
              </a:rPr>
              <a:t>vv.6,8-11a</a:t>
            </a:r>
            <a:r>
              <a:rPr lang="en-US" sz="2200" b="1" dirty="0" smtClean="0">
                <a:solidFill>
                  <a:schemeClr val="bg1">
                    <a:lumMod val="85000"/>
                  </a:schemeClr>
                </a:solidFill>
              </a:rPr>
              <a:t>; </a:t>
            </a:r>
            <a:r>
              <a:rPr lang="en-US" sz="2200" b="1" u="sng" dirty="0" smtClean="0">
                <a:solidFill>
                  <a:srgbClr val="FFFF00"/>
                </a:solidFill>
              </a:rPr>
              <a:t>1Cor.14:9ff</a:t>
            </a:r>
            <a:r>
              <a:rPr lang="en-US" sz="2200" b="1" dirty="0" smtClean="0">
                <a:solidFill>
                  <a:srgbClr val="FFFF00"/>
                </a:solidFill>
              </a:rPr>
              <a:t> </a:t>
            </a:r>
          </a:p>
          <a:p>
            <a:pPr lvl="1" algn="l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Clr>
                <a:schemeClr val="bg1"/>
              </a:buClr>
            </a:pPr>
            <a:r>
              <a:rPr lang="en-US" sz="2200" b="1" dirty="0" smtClean="0">
                <a:solidFill>
                  <a:schemeClr val="bg1">
                    <a:lumMod val="85000"/>
                  </a:schemeClr>
                </a:solidFill>
              </a:rPr>
              <a:t>By people who had not learned those languages, </a:t>
            </a:r>
            <a:r>
              <a:rPr lang="en-US" sz="2200" b="1" u="sng" dirty="0" smtClean="0">
                <a:solidFill>
                  <a:srgbClr val="FFFF00"/>
                </a:solidFill>
              </a:rPr>
              <a:t>vv.4,7</a:t>
            </a:r>
            <a:endParaRPr lang="en-US" sz="2200" b="1" dirty="0" smtClean="0">
              <a:solidFill>
                <a:srgbClr val="FFFF00"/>
              </a:solidFill>
            </a:endParaRPr>
          </a:p>
          <a:p>
            <a:pPr marL="274320" indent="-274320" algn="l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Clr>
                <a:schemeClr val="bg1"/>
              </a:buClr>
              <a:buFont typeface="Arial"/>
              <a:buChar char="•"/>
            </a:pPr>
            <a:r>
              <a:rPr lang="en-US" sz="2200" b="1" dirty="0" smtClean="0">
                <a:solidFill>
                  <a:schemeClr val="bg1">
                    <a:lumMod val="85000"/>
                  </a:schemeClr>
                </a:solidFill>
              </a:rPr>
              <a:t>It was </a:t>
            </a:r>
            <a:r>
              <a:rPr lang="en-US" sz="2200" b="1" dirty="0" smtClean="0">
                <a:solidFill>
                  <a:schemeClr val="bg1">
                    <a:lumMod val="85000"/>
                  </a:schemeClr>
                </a:solidFill>
              </a:rPr>
              <a:t>not </a:t>
            </a:r>
            <a:r>
              <a:rPr lang="en-US" sz="2200" b="1" i="1" dirty="0" smtClean="0">
                <a:solidFill>
                  <a:schemeClr val="bg1">
                    <a:lumMod val="85000"/>
                  </a:schemeClr>
                </a:solidFill>
              </a:rPr>
              <a:t>gibberish</a:t>
            </a:r>
            <a:r>
              <a:rPr lang="en-US" sz="2200" b="1" dirty="0" smtClean="0">
                <a:solidFill>
                  <a:schemeClr val="bg1">
                    <a:lumMod val="85000"/>
                  </a:schemeClr>
                </a:solidFill>
              </a:rPr>
              <a:t> or </a:t>
            </a:r>
            <a:r>
              <a:rPr lang="en-US" sz="2200" b="1" i="1" dirty="0" smtClean="0">
                <a:solidFill>
                  <a:schemeClr val="bg1">
                    <a:lumMod val="85000"/>
                  </a:schemeClr>
                </a:solidFill>
              </a:rPr>
              <a:t>unintelligible </a:t>
            </a:r>
            <a:r>
              <a:rPr lang="en-US" sz="2200" b="1" dirty="0" smtClean="0">
                <a:solidFill>
                  <a:schemeClr val="bg1">
                    <a:lumMod val="85000"/>
                  </a:schemeClr>
                </a:solidFill>
              </a:rPr>
              <a:t>speech</a:t>
            </a:r>
            <a:r>
              <a:rPr lang="en-US" sz="2200" b="1" dirty="0" smtClean="0">
                <a:solidFill>
                  <a:schemeClr val="bg1">
                    <a:lumMod val="85000"/>
                  </a:schemeClr>
                </a:solidFill>
              </a:rPr>
              <a:t>, </a:t>
            </a:r>
            <a:r>
              <a:rPr lang="en-US" sz="2200" b="1" u="sng" dirty="0" smtClean="0">
                <a:solidFill>
                  <a:srgbClr val="FFFF00"/>
                </a:solidFill>
              </a:rPr>
              <a:t>vv.6b,8,11b</a:t>
            </a:r>
            <a:endParaRPr lang="en-US" sz="2200" b="1" dirty="0" smtClean="0">
              <a:solidFill>
                <a:srgbClr val="FFFF00"/>
              </a:solidFill>
            </a:endParaRPr>
          </a:p>
          <a:p>
            <a:pPr lvl="1" algn="l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Clr>
                <a:schemeClr val="bg1"/>
              </a:buClr>
            </a:pPr>
            <a:r>
              <a:rPr lang="en-US" sz="2200" b="1" dirty="0" smtClean="0">
                <a:solidFill>
                  <a:schemeClr val="bg1">
                    <a:lumMod val="85000"/>
                  </a:schemeClr>
                </a:solidFill>
              </a:rPr>
              <a:t>It was communication via a language </a:t>
            </a:r>
            <a:r>
              <a:rPr lang="en-US" sz="2200" b="1" i="1" dirty="0" smtClean="0">
                <a:solidFill>
                  <a:schemeClr val="bg1">
                    <a:lumMod val="85000"/>
                  </a:schemeClr>
                </a:solidFill>
              </a:rPr>
              <a:t>unknown </a:t>
            </a:r>
            <a:r>
              <a:rPr lang="en-US" sz="2200" b="1" dirty="0" smtClean="0">
                <a:solidFill>
                  <a:schemeClr val="bg1">
                    <a:lumMod val="85000"/>
                  </a:schemeClr>
                </a:solidFill>
              </a:rPr>
              <a:t>to the speaker, </a:t>
            </a:r>
            <a:r>
              <a:rPr lang="en-US" sz="2200" b="1" u="sng" dirty="0" smtClean="0">
                <a:solidFill>
                  <a:srgbClr val="FFFF00"/>
                </a:solidFill>
              </a:rPr>
              <a:t>v.7</a:t>
            </a:r>
            <a:r>
              <a:rPr lang="en-US" sz="2200" b="1" dirty="0" smtClean="0">
                <a:solidFill>
                  <a:srgbClr val="FFFF00"/>
                </a:solidFill>
              </a:rPr>
              <a:t>; </a:t>
            </a:r>
            <a:r>
              <a:rPr lang="en-US" sz="2200" b="1" u="sng" dirty="0" smtClean="0">
                <a:solidFill>
                  <a:srgbClr val="FFFF00"/>
                </a:solidFill>
              </a:rPr>
              <a:t>cf.4:13</a:t>
            </a:r>
            <a:endParaRPr lang="en-US" sz="2200" b="1" dirty="0" smtClean="0">
              <a:solidFill>
                <a:srgbClr val="FFFF00"/>
              </a:solidFill>
            </a:endParaRPr>
          </a:p>
          <a:p>
            <a:pPr algn="l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Clr>
                <a:schemeClr val="bg1"/>
              </a:buClr>
            </a:pPr>
            <a:r>
              <a:rPr lang="en-US" sz="2200" b="1" dirty="0" smtClean="0">
                <a:solidFill>
                  <a:srgbClr val="FFFFFF"/>
                </a:solidFill>
              </a:rPr>
              <a:t>It was a </a:t>
            </a:r>
            <a:r>
              <a:rPr lang="en-US" sz="2200" b="1" i="1" dirty="0" smtClean="0">
                <a:solidFill>
                  <a:srgbClr val="FFFFFF"/>
                </a:solidFill>
              </a:rPr>
              <a:t>spiritually-gifted </a:t>
            </a:r>
            <a:r>
              <a:rPr lang="en-US" sz="2200" b="1" dirty="0" smtClean="0">
                <a:solidFill>
                  <a:srgbClr val="FFFFFF"/>
                </a:solidFill>
              </a:rPr>
              <a:t>person speaking God’s word in a language he had not learned to people who understood it. </a:t>
            </a:r>
            <a:r>
              <a:rPr lang="en-US" sz="2200" b="1" dirty="0" smtClean="0">
                <a:solidFill>
                  <a:srgbClr val="FFFF00"/>
                </a:solidFill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20859871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12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65000"/>
            <a:lumOff val="3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2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325"/>
          <a:stretch/>
        </p:blipFill>
        <p:spPr>
          <a:xfrm flipH="1">
            <a:off x="-6319" y="1041399"/>
            <a:ext cx="9150317" cy="5816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-11627"/>
            <a:ext cx="9144000" cy="1053027"/>
          </a:xfrm>
        </p:spPr>
        <p:txBody>
          <a:bodyPr>
            <a:normAutofit fontScale="90000"/>
          </a:bodyPr>
          <a:lstStyle/>
          <a:p>
            <a:pPr>
              <a:lnSpc>
                <a:spcPct val="80000"/>
              </a:lnSpc>
            </a:pPr>
            <a:r>
              <a:rPr lang="en-US" b="1" dirty="0" smtClean="0"/>
              <a:t>Speaking in Tongues: </a:t>
            </a:r>
            <a:br>
              <a:rPr lang="en-US" b="1" dirty="0" smtClean="0"/>
            </a:br>
            <a:r>
              <a:rPr lang="en-US" b="1" i="1" dirty="0" smtClean="0">
                <a:solidFill>
                  <a:schemeClr val="bg1"/>
                </a:solidFill>
              </a:rPr>
              <a:t>What, How, Why,</a:t>
            </a:r>
            <a:r>
              <a:rPr lang="en-US" b="1" dirty="0" smtClean="0">
                <a:solidFill>
                  <a:schemeClr val="bg1"/>
                </a:solidFill>
              </a:rPr>
              <a:t> and </a:t>
            </a:r>
            <a:r>
              <a:rPr lang="en-US" b="1" i="1" dirty="0" smtClean="0">
                <a:solidFill>
                  <a:schemeClr val="bg1"/>
                </a:solidFill>
              </a:rPr>
              <a:t>When?</a:t>
            </a: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06823" y="1124704"/>
            <a:ext cx="5037177" cy="5758571"/>
          </a:xfrm>
          <a:solidFill>
            <a:schemeClr val="tx1">
              <a:alpha val="23000"/>
            </a:schemeClr>
          </a:solidFill>
          <a:effectLst>
            <a:softEdge rad="76200"/>
          </a:effectLst>
        </p:spPr>
        <p:txBody>
          <a:bodyPr>
            <a:noAutofit/>
          </a:bodyPr>
          <a:lstStyle/>
          <a:p>
            <a:pPr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400" b="1" i="1" u="sng" dirty="0" smtClean="0">
                <a:solidFill>
                  <a:schemeClr val="bg1"/>
                </a:solidFill>
              </a:rPr>
              <a:t>How</a:t>
            </a:r>
            <a:r>
              <a:rPr lang="en-US" sz="2400" b="1" dirty="0" smtClean="0">
                <a:solidFill>
                  <a:schemeClr val="bg1"/>
                </a:solidFill>
              </a:rPr>
              <a:t> did people </a:t>
            </a:r>
            <a:r>
              <a:rPr lang="en-US" sz="2400" b="1" i="1" dirty="0" smtClean="0">
                <a:solidFill>
                  <a:schemeClr val="bg1"/>
                </a:solidFill>
              </a:rPr>
              <a:t>“Speak in Tongues”?</a:t>
            </a:r>
            <a:endParaRPr lang="en-US" sz="2400" b="1" dirty="0" smtClean="0">
              <a:solidFill>
                <a:schemeClr val="bg1"/>
              </a:solidFill>
            </a:endParaRPr>
          </a:p>
          <a:p>
            <a:pPr marL="274320" indent="-274320" algn="l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Clr>
                <a:schemeClr val="bg1"/>
              </a:buClr>
              <a:buFont typeface="Arial"/>
              <a:buChar char="•"/>
            </a:pPr>
            <a:r>
              <a:rPr lang="en-US" sz="2200" b="1" dirty="0" smtClean="0">
                <a:solidFill>
                  <a:schemeClr val="bg1">
                    <a:lumMod val="85000"/>
                  </a:schemeClr>
                </a:solidFill>
              </a:rPr>
              <a:t>The ability to communicate God’s word in a language not learned by the speaker came from God</a:t>
            </a:r>
            <a:r>
              <a:rPr lang="en-US" sz="2200" b="1" dirty="0" smtClean="0">
                <a:solidFill>
                  <a:srgbClr val="D9D9D9"/>
                </a:solidFill>
              </a:rPr>
              <a:t>:</a:t>
            </a:r>
            <a:endParaRPr lang="en-US" sz="2200" b="1" dirty="0" smtClean="0">
              <a:solidFill>
                <a:srgbClr val="D9D9D9"/>
              </a:solidFill>
            </a:endParaRPr>
          </a:p>
          <a:p>
            <a:pPr lvl="1" algn="l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Clr>
                <a:schemeClr val="bg1"/>
              </a:buClr>
            </a:pPr>
            <a:r>
              <a:rPr lang="en-US" sz="2200" b="1" dirty="0" smtClean="0">
                <a:solidFill>
                  <a:schemeClr val="bg1">
                    <a:lumMod val="85000"/>
                  </a:schemeClr>
                </a:solidFill>
              </a:rPr>
              <a:t>Directly from heaven in the case of the Apostles and the house of Cornelius, </a:t>
            </a:r>
            <a:r>
              <a:rPr lang="en-US" sz="2200" b="1" u="sng" dirty="0" smtClean="0">
                <a:solidFill>
                  <a:srgbClr val="FFFF00"/>
                </a:solidFill>
              </a:rPr>
              <a:t>Acts 2:1-4</a:t>
            </a:r>
            <a:r>
              <a:rPr lang="en-US" sz="2200" b="1" dirty="0" smtClean="0">
                <a:solidFill>
                  <a:schemeClr val="bg1">
                    <a:lumMod val="85000"/>
                  </a:schemeClr>
                </a:solidFill>
              </a:rPr>
              <a:t>; </a:t>
            </a:r>
            <a:r>
              <a:rPr lang="en-US" sz="2200" b="1" u="sng" dirty="0" smtClean="0">
                <a:solidFill>
                  <a:srgbClr val="FFFF00"/>
                </a:solidFill>
              </a:rPr>
              <a:t>10:44-48</a:t>
            </a:r>
            <a:r>
              <a:rPr lang="en-US" sz="2200" b="1" dirty="0" smtClean="0">
                <a:solidFill>
                  <a:srgbClr val="FFFF00"/>
                </a:solidFill>
              </a:rPr>
              <a:t> </a:t>
            </a:r>
          </a:p>
          <a:p>
            <a:pPr lvl="1" algn="l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Clr>
                <a:schemeClr val="bg1"/>
              </a:buClr>
            </a:pPr>
            <a:r>
              <a:rPr lang="en-US" sz="2200" b="1" dirty="0" smtClean="0">
                <a:solidFill>
                  <a:schemeClr val="bg1">
                    <a:lumMod val="85000"/>
                  </a:schemeClr>
                </a:solidFill>
              </a:rPr>
              <a:t>Or by the </a:t>
            </a:r>
            <a:r>
              <a:rPr lang="en-US" sz="2200" b="1" i="1" dirty="0" smtClean="0">
                <a:solidFill>
                  <a:schemeClr val="bg1">
                    <a:lumMod val="85000"/>
                  </a:schemeClr>
                </a:solidFill>
              </a:rPr>
              <a:t>laying on of the apostles’ hands</a:t>
            </a:r>
            <a:r>
              <a:rPr lang="en-US" sz="2200" b="1" dirty="0" smtClean="0">
                <a:solidFill>
                  <a:schemeClr val="bg1">
                    <a:lumMod val="85000"/>
                  </a:schemeClr>
                </a:solidFill>
              </a:rPr>
              <a:t>, </a:t>
            </a:r>
            <a:r>
              <a:rPr lang="en-US" sz="2200" b="1" u="sng" dirty="0" smtClean="0">
                <a:solidFill>
                  <a:srgbClr val="FFFF00"/>
                </a:solidFill>
              </a:rPr>
              <a:t>Acts 8:14-18</a:t>
            </a:r>
            <a:endParaRPr lang="en-US" sz="2200" b="1" dirty="0" smtClean="0">
              <a:solidFill>
                <a:srgbClr val="FFFF00"/>
              </a:solidFill>
            </a:endParaRPr>
          </a:p>
          <a:p>
            <a:pPr marL="274320" indent="-274320" algn="l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Clr>
                <a:schemeClr val="bg1"/>
              </a:buClr>
              <a:buFont typeface="Arial"/>
              <a:buChar char="•"/>
            </a:pPr>
            <a:r>
              <a:rPr lang="en-US" sz="2200" b="1" dirty="0" smtClean="0">
                <a:solidFill>
                  <a:schemeClr val="bg1">
                    <a:lumMod val="85000"/>
                  </a:schemeClr>
                </a:solidFill>
              </a:rPr>
              <a:t>The ability to effectively communicate God’s word to people who spoke and understood a language </a:t>
            </a:r>
            <a:r>
              <a:rPr lang="en-US" sz="2200" b="1" i="1" dirty="0" smtClean="0">
                <a:solidFill>
                  <a:schemeClr val="bg1">
                    <a:lumMod val="85000"/>
                  </a:schemeClr>
                </a:solidFill>
              </a:rPr>
              <a:t>unknown </a:t>
            </a:r>
            <a:r>
              <a:rPr lang="en-US" sz="2200" b="1" dirty="0" smtClean="0">
                <a:solidFill>
                  <a:schemeClr val="bg1">
                    <a:lumMod val="85000"/>
                  </a:schemeClr>
                </a:solidFill>
              </a:rPr>
              <a:t>to the speaker was </a:t>
            </a:r>
            <a:r>
              <a:rPr lang="en-US" sz="2200" b="1" i="1" dirty="0" smtClean="0">
                <a:solidFill>
                  <a:schemeClr val="bg1"/>
                </a:solidFill>
              </a:rPr>
              <a:t>miraculous</a:t>
            </a:r>
            <a:r>
              <a:rPr lang="en-US" sz="2200" b="1" i="1" dirty="0" smtClean="0">
                <a:solidFill>
                  <a:schemeClr val="bg1">
                    <a:lumMod val="85000"/>
                  </a:schemeClr>
                </a:solidFill>
              </a:rPr>
              <a:t>,</a:t>
            </a:r>
            <a:r>
              <a:rPr lang="en-US" sz="2200" b="1" dirty="0" smtClean="0">
                <a:solidFill>
                  <a:schemeClr val="bg1">
                    <a:lumMod val="85000"/>
                  </a:schemeClr>
                </a:solidFill>
              </a:rPr>
              <a:t> and therefore given by God- either </a:t>
            </a:r>
            <a:r>
              <a:rPr lang="en-US" sz="2200" b="1" i="1" dirty="0" smtClean="0">
                <a:solidFill>
                  <a:srgbClr val="FFFFFF"/>
                </a:solidFill>
              </a:rPr>
              <a:t>directly from heaven</a:t>
            </a:r>
            <a:r>
              <a:rPr lang="en-US" sz="2200" b="1" dirty="0" smtClean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sz="2200" dirty="0" smtClean="0">
                <a:solidFill>
                  <a:schemeClr val="bg1">
                    <a:lumMod val="85000"/>
                  </a:schemeClr>
                </a:solidFill>
              </a:rPr>
              <a:t>(only to the Apostles and the household of Cornelius)</a:t>
            </a:r>
            <a:r>
              <a:rPr lang="en-US" sz="2200" b="1" dirty="0" smtClean="0">
                <a:solidFill>
                  <a:schemeClr val="bg1">
                    <a:lumMod val="85000"/>
                  </a:schemeClr>
                </a:solidFill>
              </a:rPr>
              <a:t>, or through the </a:t>
            </a:r>
            <a:r>
              <a:rPr lang="en-US" sz="2200" b="1" i="1" dirty="0" smtClean="0">
                <a:solidFill>
                  <a:srgbClr val="FFFFFF"/>
                </a:solidFill>
              </a:rPr>
              <a:t>laying on hands </a:t>
            </a:r>
            <a:r>
              <a:rPr lang="en-US" sz="2200" b="1" dirty="0" smtClean="0">
                <a:solidFill>
                  <a:srgbClr val="FFFFFF"/>
                </a:solidFill>
              </a:rPr>
              <a:t>by the Apostles</a:t>
            </a:r>
            <a:r>
              <a:rPr lang="en-US" sz="2200" b="1" dirty="0" smtClean="0">
                <a:solidFill>
                  <a:schemeClr val="bg1">
                    <a:lumMod val="85000"/>
                  </a:schemeClr>
                </a:solidFill>
              </a:rPr>
              <a:t>.</a:t>
            </a:r>
            <a:r>
              <a:rPr lang="en-US" sz="2200" b="1" i="1" dirty="0" smtClean="0">
                <a:solidFill>
                  <a:schemeClr val="bg1">
                    <a:lumMod val="85000"/>
                  </a:schemeClr>
                </a:solidFill>
              </a:rPr>
              <a:t> </a:t>
            </a:r>
            <a:endParaRPr lang="en-US" sz="2200" b="1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87689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12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65000"/>
            <a:lumOff val="3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2.jp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325"/>
          <a:stretch/>
        </p:blipFill>
        <p:spPr>
          <a:xfrm flipH="1">
            <a:off x="-6319" y="1041399"/>
            <a:ext cx="9150317" cy="5816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-11627"/>
            <a:ext cx="9144000" cy="1053027"/>
          </a:xfrm>
        </p:spPr>
        <p:txBody>
          <a:bodyPr>
            <a:normAutofit fontScale="90000"/>
          </a:bodyPr>
          <a:lstStyle/>
          <a:p>
            <a:pPr>
              <a:lnSpc>
                <a:spcPct val="80000"/>
              </a:lnSpc>
            </a:pPr>
            <a:r>
              <a:rPr lang="en-US" b="1" dirty="0" smtClean="0"/>
              <a:t>Speaking in Tongues: </a:t>
            </a:r>
            <a:br>
              <a:rPr lang="en-US" b="1" dirty="0" smtClean="0"/>
            </a:br>
            <a:r>
              <a:rPr lang="en-US" b="1" i="1" dirty="0" smtClean="0">
                <a:solidFill>
                  <a:schemeClr val="bg1"/>
                </a:solidFill>
              </a:rPr>
              <a:t>What, How, Why, </a:t>
            </a:r>
            <a:r>
              <a:rPr lang="en-US" b="1" dirty="0" smtClean="0">
                <a:solidFill>
                  <a:schemeClr val="bg1"/>
                </a:solidFill>
              </a:rPr>
              <a:t>and </a:t>
            </a:r>
            <a:r>
              <a:rPr lang="en-US" b="1" i="1" dirty="0" smtClean="0">
                <a:solidFill>
                  <a:schemeClr val="bg1"/>
                </a:solidFill>
              </a:rPr>
              <a:t>When?</a:t>
            </a: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06823" y="1101613"/>
            <a:ext cx="5037177" cy="5758571"/>
          </a:xfrm>
          <a:solidFill>
            <a:schemeClr val="tx1">
              <a:alpha val="23000"/>
            </a:schemeClr>
          </a:solidFill>
          <a:effectLst>
            <a:softEdge rad="76200"/>
          </a:effectLst>
        </p:spPr>
        <p:txBody>
          <a:bodyPr>
            <a:noAutofit/>
          </a:bodyPr>
          <a:lstStyle/>
          <a:p>
            <a:pPr>
              <a:lnSpc>
                <a:spcPct val="9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400" b="1" i="1" u="sng" dirty="0" smtClean="0">
                <a:solidFill>
                  <a:schemeClr val="bg1"/>
                </a:solidFill>
              </a:rPr>
              <a:t>Wh</a:t>
            </a:r>
            <a:r>
              <a:rPr lang="en-US" sz="2400" b="1" i="1" dirty="0" smtClean="0">
                <a:solidFill>
                  <a:schemeClr val="bg1"/>
                </a:solidFill>
              </a:rPr>
              <a:t>y</a:t>
            </a:r>
            <a:r>
              <a:rPr lang="en-US" sz="2400" b="1" dirty="0" smtClean="0">
                <a:solidFill>
                  <a:schemeClr val="bg1"/>
                </a:solidFill>
              </a:rPr>
              <a:t> did God enable people to  </a:t>
            </a:r>
            <a:r>
              <a:rPr lang="en-US" sz="2400" b="1" i="1" dirty="0" smtClean="0">
                <a:solidFill>
                  <a:schemeClr val="bg1"/>
                </a:solidFill>
              </a:rPr>
              <a:t>“Speak in Tongues”?</a:t>
            </a:r>
            <a:endParaRPr lang="en-US" sz="2400" b="1" dirty="0" smtClean="0">
              <a:solidFill>
                <a:schemeClr val="bg1"/>
              </a:solidFill>
            </a:endParaRPr>
          </a:p>
          <a:p>
            <a:pPr marL="274320" indent="-274320" algn="l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  <a:buFont typeface="Arial"/>
              <a:buChar char="•"/>
            </a:pPr>
            <a:r>
              <a:rPr lang="en-US" sz="2200" b="1" dirty="0" smtClean="0">
                <a:solidFill>
                  <a:schemeClr val="bg1">
                    <a:lumMod val="85000"/>
                  </a:schemeClr>
                </a:solidFill>
              </a:rPr>
              <a:t>It </a:t>
            </a:r>
            <a:r>
              <a:rPr lang="en-US" sz="2200" b="1" u="sng" dirty="0" smtClean="0">
                <a:solidFill>
                  <a:schemeClr val="bg1">
                    <a:lumMod val="85000"/>
                  </a:schemeClr>
                </a:solidFill>
              </a:rPr>
              <a:t>was</a:t>
            </a:r>
            <a:r>
              <a:rPr lang="en-US" sz="2200" b="1" dirty="0" smtClean="0">
                <a:solidFill>
                  <a:schemeClr val="bg1">
                    <a:lumMod val="85000"/>
                  </a:schemeClr>
                </a:solidFill>
              </a:rPr>
              <a:t> a </a:t>
            </a:r>
            <a:r>
              <a:rPr lang="en-US" sz="2200" b="1" i="1" dirty="0" smtClean="0">
                <a:solidFill>
                  <a:schemeClr val="bg1"/>
                </a:solidFill>
              </a:rPr>
              <a:t>sign to unbelievers </a:t>
            </a:r>
            <a:r>
              <a:rPr lang="en-US" sz="2200" b="1" dirty="0" smtClean="0">
                <a:solidFill>
                  <a:schemeClr val="bg1">
                    <a:lumMod val="85000"/>
                  </a:schemeClr>
                </a:solidFill>
              </a:rPr>
              <a:t>to </a:t>
            </a:r>
            <a:r>
              <a:rPr lang="en-US" sz="2200" b="1" i="1" dirty="0" smtClean="0">
                <a:solidFill>
                  <a:srgbClr val="FFFFFF"/>
                </a:solidFill>
              </a:rPr>
              <a:t>confirm the speaker</a:t>
            </a:r>
            <a:r>
              <a:rPr lang="en-US" sz="2200" b="1" i="1" dirty="0" smtClean="0">
                <a:solidFill>
                  <a:schemeClr val="bg1">
                    <a:lumMod val="85000"/>
                  </a:schemeClr>
                </a:solidFill>
              </a:rPr>
              <a:t>, </a:t>
            </a:r>
            <a:r>
              <a:rPr lang="en-US" sz="2200" b="1" u="sng" dirty="0" smtClean="0">
                <a:solidFill>
                  <a:srgbClr val="FFFF00"/>
                </a:solidFill>
              </a:rPr>
              <a:t>1Cor.14:22b</a:t>
            </a:r>
            <a:r>
              <a:rPr lang="en-US" sz="2200" b="1" dirty="0" smtClean="0">
                <a:solidFill>
                  <a:srgbClr val="FFFF00"/>
                </a:solidFill>
              </a:rPr>
              <a:t>; </a:t>
            </a:r>
            <a:r>
              <a:rPr lang="en-US" sz="2200" b="1" u="sng" dirty="0" smtClean="0">
                <a:solidFill>
                  <a:srgbClr val="FFFF00"/>
                </a:solidFill>
              </a:rPr>
              <a:t>Mark 16:20</a:t>
            </a:r>
            <a:endParaRPr lang="en-US" sz="2200" b="1" dirty="0" smtClean="0">
              <a:solidFill>
                <a:srgbClr val="D9D9D9"/>
              </a:solidFill>
            </a:endParaRPr>
          </a:p>
          <a:p>
            <a:pPr lvl="1" algn="l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</a:pPr>
            <a:r>
              <a:rPr lang="en-US" sz="2200" b="1" dirty="0" smtClean="0">
                <a:solidFill>
                  <a:schemeClr val="bg1">
                    <a:lumMod val="85000"/>
                  </a:schemeClr>
                </a:solidFill>
              </a:rPr>
              <a:t>The miraculous ability proved one was speaking for God, </a:t>
            </a:r>
            <a:r>
              <a:rPr lang="en-US" sz="2200" b="1" u="sng" dirty="0" smtClean="0">
                <a:solidFill>
                  <a:srgbClr val="FFFF00"/>
                </a:solidFill>
              </a:rPr>
              <a:t>Mark 16:14ff</a:t>
            </a:r>
            <a:endParaRPr lang="en-US" sz="2200" b="1" dirty="0" smtClean="0">
              <a:solidFill>
                <a:srgbClr val="FFFF00"/>
              </a:solidFill>
            </a:endParaRPr>
          </a:p>
          <a:p>
            <a:pPr marL="274320" indent="-274320" algn="l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  <a:buFont typeface="Arial"/>
              <a:buChar char="•"/>
            </a:pPr>
            <a:r>
              <a:rPr lang="en-US" sz="2200" b="1" dirty="0" smtClean="0">
                <a:solidFill>
                  <a:schemeClr val="bg1">
                    <a:lumMod val="85000"/>
                  </a:schemeClr>
                </a:solidFill>
              </a:rPr>
              <a:t>It </a:t>
            </a:r>
            <a:r>
              <a:rPr lang="en-US" sz="2200" b="1" u="sng" dirty="0" smtClean="0">
                <a:solidFill>
                  <a:schemeClr val="bg1">
                    <a:lumMod val="85000"/>
                  </a:schemeClr>
                </a:solidFill>
              </a:rPr>
              <a:t>was</a:t>
            </a:r>
            <a:r>
              <a:rPr lang="en-US" sz="2200" b="1" dirty="0" smtClean="0">
                <a:solidFill>
                  <a:schemeClr val="bg1">
                    <a:lumMod val="85000"/>
                  </a:schemeClr>
                </a:solidFill>
              </a:rPr>
              <a:t> a </a:t>
            </a:r>
            <a:r>
              <a:rPr lang="en-US" sz="2200" b="1" i="1" dirty="0" smtClean="0">
                <a:solidFill>
                  <a:schemeClr val="bg1"/>
                </a:solidFill>
              </a:rPr>
              <a:t>tool </a:t>
            </a:r>
            <a:r>
              <a:rPr lang="en-US" sz="2200" b="1" dirty="0" smtClean="0">
                <a:solidFill>
                  <a:schemeClr val="bg1">
                    <a:lumMod val="85000"/>
                  </a:schemeClr>
                </a:solidFill>
              </a:rPr>
              <a:t>God used to </a:t>
            </a:r>
            <a:r>
              <a:rPr lang="en-US" sz="2200" b="1" i="1" dirty="0" smtClean="0">
                <a:solidFill>
                  <a:schemeClr val="bg1">
                    <a:lumMod val="85000"/>
                  </a:schemeClr>
                </a:solidFill>
              </a:rPr>
              <a:t>reveal </a:t>
            </a:r>
            <a:r>
              <a:rPr lang="en-US" sz="2200" b="1" i="1" dirty="0" smtClean="0">
                <a:solidFill>
                  <a:srgbClr val="FFFFFF"/>
                </a:solidFill>
              </a:rPr>
              <a:t>His word,</a:t>
            </a:r>
            <a:r>
              <a:rPr lang="en-US" sz="2200" b="1" dirty="0" smtClean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sz="2200" b="1" u="sng" dirty="0" smtClean="0">
                <a:solidFill>
                  <a:srgbClr val="FFFF00"/>
                </a:solidFill>
              </a:rPr>
              <a:t>Acts 2:4-11</a:t>
            </a:r>
            <a:r>
              <a:rPr lang="en-US" sz="2200" b="1" dirty="0" smtClean="0">
                <a:solidFill>
                  <a:schemeClr val="bg1">
                    <a:lumMod val="85000"/>
                  </a:schemeClr>
                </a:solidFill>
              </a:rPr>
              <a:t>; </a:t>
            </a:r>
            <a:r>
              <a:rPr lang="en-US" sz="2200" b="1" u="sng" dirty="0" smtClean="0">
                <a:solidFill>
                  <a:srgbClr val="FFFF00"/>
                </a:solidFill>
              </a:rPr>
              <a:t>1Cor.14:6</a:t>
            </a:r>
            <a:endParaRPr lang="en-US" sz="2200" b="1" dirty="0" smtClean="0">
              <a:solidFill>
                <a:srgbClr val="FFFF00"/>
              </a:solidFill>
            </a:endParaRPr>
          </a:p>
          <a:p>
            <a:pPr lvl="1" algn="l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</a:pPr>
            <a:r>
              <a:rPr lang="en-US" sz="2200" b="1" dirty="0" smtClean="0">
                <a:solidFill>
                  <a:srgbClr val="D9D9D9"/>
                </a:solidFill>
              </a:rPr>
              <a:t>It enabled </a:t>
            </a:r>
            <a:r>
              <a:rPr lang="en-US" sz="2200" b="1" i="1" dirty="0" smtClean="0">
                <a:solidFill>
                  <a:schemeClr val="bg1"/>
                </a:solidFill>
              </a:rPr>
              <a:t>uneducated</a:t>
            </a:r>
            <a:r>
              <a:rPr lang="en-US" sz="2200" b="1" i="1" dirty="0" smtClean="0">
                <a:solidFill>
                  <a:srgbClr val="D9D9D9"/>
                </a:solidFill>
              </a:rPr>
              <a:t> </a:t>
            </a:r>
            <a:r>
              <a:rPr lang="en-US" sz="2200" b="1" dirty="0" smtClean="0">
                <a:solidFill>
                  <a:srgbClr val="D9D9D9"/>
                </a:solidFill>
              </a:rPr>
              <a:t>and </a:t>
            </a:r>
            <a:r>
              <a:rPr lang="en-US" sz="2200" b="1" i="1" dirty="0" smtClean="0">
                <a:solidFill>
                  <a:srgbClr val="FFFFFF"/>
                </a:solidFill>
              </a:rPr>
              <a:t>untrained men</a:t>
            </a:r>
            <a:r>
              <a:rPr lang="en-US" sz="2200" b="1" i="1" dirty="0" smtClean="0">
                <a:solidFill>
                  <a:srgbClr val="D9D9D9"/>
                </a:solidFill>
              </a:rPr>
              <a:t> </a:t>
            </a:r>
            <a:r>
              <a:rPr lang="en-US" sz="2200" dirty="0" smtClean="0">
                <a:solidFill>
                  <a:schemeClr val="bg1">
                    <a:lumMod val="85000"/>
                  </a:schemeClr>
                </a:solidFill>
              </a:rPr>
              <a:t>(</a:t>
            </a:r>
            <a:r>
              <a:rPr lang="en-US" sz="2200" u="sng" dirty="0" smtClean="0">
                <a:solidFill>
                  <a:srgbClr val="FFFF00"/>
                </a:solidFill>
              </a:rPr>
              <a:t>Acts 4:</a:t>
            </a:r>
            <a:r>
              <a:rPr lang="en-US" sz="2200" dirty="0" smtClean="0">
                <a:solidFill>
                  <a:srgbClr val="FFFF00"/>
                </a:solidFill>
              </a:rPr>
              <a:t>13</a:t>
            </a:r>
            <a:r>
              <a:rPr lang="en-US" sz="2200" dirty="0" smtClean="0">
                <a:solidFill>
                  <a:srgbClr val="D9D9D9"/>
                </a:solidFill>
              </a:rPr>
              <a:t>) </a:t>
            </a:r>
            <a:r>
              <a:rPr lang="en-US" sz="2200" b="1" dirty="0" smtClean="0">
                <a:solidFill>
                  <a:srgbClr val="D9D9D9"/>
                </a:solidFill>
              </a:rPr>
              <a:t>to </a:t>
            </a:r>
            <a:r>
              <a:rPr lang="en-US" sz="2200" b="1" dirty="0" smtClean="0">
                <a:solidFill>
                  <a:srgbClr val="FFFFFF"/>
                </a:solidFill>
              </a:rPr>
              <a:t>preach to the world</a:t>
            </a:r>
            <a:r>
              <a:rPr lang="en-US" sz="2200" b="1" dirty="0" smtClean="0">
                <a:solidFill>
                  <a:srgbClr val="D9D9D9"/>
                </a:solidFill>
              </a:rPr>
              <a:t>,</a:t>
            </a:r>
            <a:r>
              <a:rPr lang="en-US" sz="2200" b="1" dirty="0">
                <a:solidFill>
                  <a:srgbClr val="D9D9D9"/>
                </a:solidFill>
              </a:rPr>
              <a:t> </a:t>
            </a:r>
            <a:r>
              <a:rPr lang="en-US" sz="2200" b="1" u="sng" dirty="0" smtClean="0">
                <a:solidFill>
                  <a:srgbClr val="FFFF00"/>
                </a:solidFill>
              </a:rPr>
              <a:t>John 14:16-17,25-26; 15:26-27; 16:13</a:t>
            </a:r>
            <a:r>
              <a:rPr lang="en-US" sz="2200" b="1" dirty="0" smtClean="0">
                <a:solidFill>
                  <a:schemeClr val="bg1">
                    <a:lumMod val="85000"/>
                  </a:schemeClr>
                </a:solidFill>
              </a:rPr>
              <a:t>;</a:t>
            </a:r>
            <a:r>
              <a:rPr lang="en-US" sz="2200" b="1" dirty="0" smtClean="0">
                <a:solidFill>
                  <a:srgbClr val="FFFF00"/>
                </a:solidFill>
              </a:rPr>
              <a:t> </a:t>
            </a:r>
            <a:r>
              <a:rPr lang="en-US" sz="2200" b="1" u="sng" dirty="0" smtClean="0">
                <a:solidFill>
                  <a:srgbClr val="FFFF00"/>
                </a:solidFill>
              </a:rPr>
              <a:t>Mark 16:15</a:t>
            </a:r>
            <a:r>
              <a:rPr lang="en-US" sz="2200" b="1" dirty="0" smtClean="0">
                <a:solidFill>
                  <a:srgbClr val="FFFF00"/>
                </a:solidFill>
              </a:rPr>
              <a:t>  </a:t>
            </a:r>
            <a:r>
              <a:rPr lang="en-US" sz="2200" b="1" dirty="0" smtClean="0">
                <a:solidFill>
                  <a:srgbClr val="D9D9D9"/>
                </a:solidFill>
              </a:rPr>
              <a:t>and,</a:t>
            </a:r>
          </a:p>
          <a:p>
            <a:pPr lvl="1" algn="l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</a:pPr>
            <a:r>
              <a:rPr lang="en-US" sz="2200" b="1" dirty="0" smtClean="0">
                <a:solidFill>
                  <a:srgbClr val="D9D9D9"/>
                </a:solidFill>
              </a:rPr>
              <a:t>It allowed congregations of believers to have </a:t>
            </a:r>
            <a:r>
              <a:rPr lang="en-US" sz="2200" b="1" i="1" dirty="0" smtClean="0">
                <a:solidFill>
                  <a:schemeClr val="bg1"/>
                </a:solidFill>
              </a:rPr>
              <a:t>continued revelation(s) from God</a:t>
            </a:r>
            <a:r>
              <a:rPr lang="en-US" sz="2200" b="1" dirty="0" smtClean="0">
                <a:solidFill>
                  <a:srgbClr val="D9D9D9"/>
                </a:solidFill>
              </a:rPr>
              <a:t>, </a:t>
            </a:r>
            <a:r>
              <a:rPr lang="en-US" sz="2200" b="1" u="sng" dirty="0" smtClean="0">
                <a:solidFill>
                  <a:srgbClr val="FFFF00"/>
                </a:solidFill>
              </a:rPr>
              <a:t>1Cor.14:4-5</a:t>
            </a:r>
            <a:endParaRPr lang="en-US" sz="2200" b="1" dirty="0" smtClean="0">
              <a:solidFill>
                <a:srgbClr val="FFFF00"/>
              </a:solidFill>
            </a:endParaRPr>
          </a:p>
          <a:p>
            <a:pPr marL="342900" indent="-342900" algn="l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  <a:buFont typeface="Arial"/>
              <a:buChar char="•"/>
            </a:pPr>
            <a:r>
              <a:rPr lang="en-US" sz="2200" b="1" dirty="0" smtClean="0">
                <a:solidFill>
                  <a:srgbClr val="D9D9D9"/>
                </a:solidFill>
              </a:rPr>
              <a:t>It was </a:t>
            </a:r>
            <a:r>
              <a:rPr lang="en-US" sz="2200" b="1" u="sng" dirty="0" smtClean="0">
                <a:solidFill>
                  <a:srgbClr val="D9D9D9"/>
                </a:solidFill>
              </a:rPr>
              <a:t>not</a:t>
            </a:r>
            <a:r>
              <a:rPr lang="en-US" sz="2200" b="1" dirty="0" smtClean="0">
                <a:solidFill>
                  <a:srgbClr val="D9D9D9"/>
                </a:solidFill>
              </a:rPr>
              <a:t> a sign to prove one was saved to other believers, </a:t>
            </a:r>
            <a:r>
              <a:rPr lang="en-US" sz="2200" b="1" u="sng" dirty="0" smtClean="0">
                <a:solidFill>
                  <a:srgbClr val="FFFF00"/>
                </a:solidFill>
              </a:rPr>
              <a:t>1Cor.14:22a</a:t>
            </a:r>
            <a:r>
              <a:rPr lang="en-US" sz="2200" b="1" dirty="0" smtClean="0">
                <a:solidFill>
                  <a:srgbClr val="FFFFFF"/>
                </a:solidFill>
              </a:rPr>
              <a:t>*</a:t>
            </a:r>
            <a:endParaRPr lang="en-US" sz="2200" dirty="0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33625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12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65000"/>
            <a:lumOff val="3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2.jp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325"/>
          <a:stretch/>
        </p:blipFill>
        <p:spPr>
          <a:xfrm flipH="1">
            <a:off x="-6319" y="1041399"/>
            <a:ext cx="9150317" cy="5816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-11627"/>
            <a:ext cx="9144000" cy="1053027"/>
          </a:xfrm>
        </p:spPr>
        <p:txBody>
          <a:bodyPr>
            <a:normAutofit fontScale="90000"/>
          </a:bodyPr>
          <a:lstStyle/>
          <a:p>
            <a:pPr>
              <a:lnSpc>
                <a:spcPct val="80000"/>
              </a:lnSpc>
            </a:pPr>
            <a:r>
              <a:rPr lang="en-US" b="1" dirty="0" smtClean="0"/>
              <a:t>Speaking in Tongues: </a:t>
            </a:r>
            <a:br>
              <a:rPr lang="en-US" b="1" dirty="0" smtClean="0"/>
            </a:br>
            <a:r>
              <a:rPr lang="en-US" b="1" i="1" dirty="0" smtClean="0">
                <a:solidFill>
                  <a:schemeClr val="bg1"/>
                </a:solidFill>
              </a:rPr>
              <a:t>What, How, Why, </a:t>
            </a:r>
            <a:r>
              <a:rPr lang="en-US" b="1" dirty="0" smtClean="0">
                <a:solidFill>
                  <a:schemeClr val="bg1"/>
                </a:solidFill>
              </a:rPr>
              <a:t>and </a:t>
            </a:r>
            <a:r>
              <a:rPr lang="en-US" b="1" i="1" dirty="0" smtClean="0">
                <a:solidFill>
                  <a:schemeClr val="bg1"/>
                </a:solidFill>
              </a:rPr>
              <a:t>When?</a:t>
            </a: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06823" y="1124704"/>
            <a:ext cx="5037177" cy="5758571"/>
          </a:xfrm>
          <a:solidFill>
            <a:schemeClr val="tx1">
              <a:alpha val="23000"/>
            </a:schemeClr>
          </a:solidFill>
          <a:effectLst>
            <a:softEdge rad="76200"/>
          </a:effectLst>
        </p:spPr>
        <p:txBody>
          <a:bodyPr>
            <a:noAutofit/>
          </a:bodyPr>
          <a:lstStyle/>
          <a:p>
            <a:pPr>
              <a:lnSpc>
                <a:spcPct val="9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400" b="1" i="1" u="sng" dirty="0" smtClean="0">
                <a:solidFill>
                  <a:schemeClr val="bg1"/>
                </a:solidFill>
              </a:rPr>
              <a:t>When</a:t>
            </a:r>
            <a:r>
              <a:rPr lang="en-US" sz="2400" b="1" dirty="0" smtClean="0">
                <a:solidFill>
                  <a:schemeClr val="bg1"/>
                </a:solidFill>
              </a:rPr>
              <a:t> did God enable people to  </a:t>
            </a:r>
            <a:r>
              <a:rPr lang="en-US" sz="2400" b="1" i="1" dirty="0" smtClean="0">
                <a:solidFill>
                  <a:schemeClr val="bg1"/>
                </a:solidFill>
              </a:rPr>
              <a:t>“Speak in Tongues”?</a:t>
            </a:r>
            <a:endParaRPr lang="en-US" sz="2400" b="1" dirty="0" smtClean="0">
              <a:solidFill>
                <a:schemeClr val="bg1"/>
              </a:solidFill>
            </a:endParaRPr>
          </a:p>
          <a:p>
            <a:pPr marL="274320" indent="-274320" algn="l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  <a:buFont typeface="Arial"/>
              <a:buChar char="•"/>
            </a:pPr>
            <a:r>
              <a:rPr lang="en-US" sz="2200" b="1" dirty="0" smtClean="0">
                <a:solidFill>
                  <a:schemeClr val="bg1">
                    <a:lumMod val="85000"/>
                  </a:schemeClr>
                </a:solidFill>
              </a:rPr>
              <a:t>The </a:t>
            </a:r>
            <a:r>
              <a:rPr lang="en-US" sz="2200" b="1" i="1" dirty="0" smtClean="0">
                <a:solidFill>
                  <a:srgbClr val="FFFFFF"/>
                </a:solidFill>
              </a:rPr>
              <a:t>duration</a:t>
            </a:r>
            <a:r>
              <a:rPr lang="en-US" sz="2200" b="1" i="1" dirty="0" smtClean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sz="2200" b="1" dirty="0" smtClean="0">
                <a:solidFill>
                  <a:schemeClr val="bg1">
                    <a:lumMod val="85000"/>
                  </a:schemeClr>
                </a:solidFill>
              </a:rPr>
              <a:t>of a</a:t>
            </a:r>
            <a:r>
              <a:rPr lang="en-US" sz="2200" b="1" dirty="0" smtClean="0">
                <a:solidFill>
                  <a:schemeClr val="bg1">
                    <a:lumMod val="85000"/>
                  </a:schemeClr>
                </a:solidFill>
              </a:rPr>
              <a:t> tool of God is tied to its </a:t>
            </a:r>
            <a:r>
              <a:rPr lang="en-US" sz="2200" b="1" i="1" dirty="0" smtClean="0">
                <a:solidFill>
                  <a:srgbClr val="FFFFFF"/>
                </a:solidFill>
              </a:rPr>
              <a:t>purpose</a:t>
            </a:r>
            <a:r>
              <a:rPr lang="en-US" sz="2200" b="1" i="1" dirty="0" smtClean="0">
                <a:solidFill>
                  <a:schemeClr val="bg1">
                    <a:lumMod val="85000"/>
                  </a:schemeClr>
                </a:solidFill>
              </a:rPr>
              <a:t>.</a:t>
            </a:r>
            <a:endParaRPr lang="en-US" sz="2200" b="1" dirty="0" smtClean="0">
              <a:solidFill>
                <a:srgbClr val="D9D9D9"/>
              </a:solidFill>
            </a:endParaRPr>
          </a:p>
          <a:p>
            <a:pPr lvl="1" algn="l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</a:pPr>
            <a:r>
              <a:rPr lang="en-US" sz="2200" b="1" dirty="0" smtClean="0">
                <a:solidFill>
                  <a:schemeClr val="bg1">
                    <a:lumMod val="85000"/>
                  </a:schemeClr>
                </a:solidFill>
              </a:rPr>
              <a:t>The Law was kept in place until </a:t>
            </a:r>
            <a:r>
              <a:rPr lang="en-US" sz="2200" b="1" dirty="0">
                <a:solidFill>
                  <a:schemeClr val="bg1">
                    <a:lumMod val="85000"/>
                  </a:schemeClr>
                </a:solidFill>
              </a:rPr>
              <a:t>i</a:t>
            </a:r>
            <a:r>
              <a:rPr lang="en-US" sz="2200" b="1" dirty="0" smtClean="0">
                <a:solidFill>
                  <a:schemeClr val="bg1">
                    <a:lumMod val="85000"/>
                  </a:schemeClr>
                </a:solidFill>
              </a:rPr>
              <a:t>ts </a:t>
            </a:r>
            <a:r>
              <a:rPr lang="en-US" sz="2200" b="1" i="1" dirty="0" smtClean="0">
                <a:solidFill>
                  <a:schemeClr val="bg1">
                    <a:lumMod val="85000"/>
                  </a:schemeClr>
                </a:solidFill>
              </a:rPr>
              <a:t>purpose </a:t>
            </a:r>
            <a:r>
              <a:rPr lang="en-US" sz="2200" b="1" dirty="0" smtClean="0">
                <a:solidFill>
                  <a:schemeClr val="bg1">
                    <a:lumMod val="85000"/>
                  </a:schemeClr>
                </a:solidFill>
              </a:rPr>
              <a:t>was achieved, then it was removed</a:t>
            </a:r>
            <a:r>
              <a:rPr lang="en-US" sz="2200" b="1" dirty="0" smtClean="0">
                <a:solidFill>
                  <a:schemeClr val="bg1">
                    <a:lumMod val="85000"/>
                  </a:schemeClr>
                </a:solidFill>
              </a:rPr>
              <a:t>, </a:t>
            </a:r>
            <a:r>
              <a:rPr lang="en-US" sz="2200" b="1" u="sng" dirty="0" smtClean="0">
                <a:solidFill>
                  <a:srgbClr val="FFFF00"/>
                </a:solidFill>
              </a:rPr>
              <a:t>Gal.3:23-25</a:t>
            </a:r>
            <a:endParaRPr lang="en-US" sz="2200" b="1" dirty="0" smtClean="0">
              <a:solidFill>
                <a:srgbClr val="FFFF00"/>
              </a:solidFill>
            </a:endParaRPr>
          </a:p>
          <a:p>
            <a:pPr marL="274320" indent="-274320" algn="l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  <a:buFont typeface="Arial"/>
              <a:buChar char="•"/>
            </a:pPr>
            <a:r>
              <a:rPr lang="en-US" sz="2200" b="1" dirty="0" smtClean="0">
                <a:solidFill>
                  <a:schemeClr val="bg1">
                    <a:lumMod val="85000"/>
                  </a:schemeClr>
                </a:solidFill>
              </a:rPr>
              <a:t>The </a:t>
            </a:r>
            <a:r>
              <a:rPr lang="en-US" sz="2200" b="1" i="1" dirty="0" smtClean="0">
                <a:solidFill>
                  <a:srgbClr val="FFFFFF"/>
                </a:solidFill>
              </a:rPr>
              <a:t>purpose</a:t>
            </a:r>
            <a:r>
              <a:rPr lang="en-US" sz="2200" b="1" i="1" dirty="0" smtClean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sz="2200" b="1" dirty="0" smtClean="0">
                <a:solidFill>
                  <a:schemeClr val="bg1">
                    <a:lumMod val="85000"/>
                  </a:schemeClr>
                </a:solidFill>
              </a:rPr>
              <a:t>of speaking in tongues was to </a:t>
            </a:r>
            <a:r>
              <a:rPr lang="en-US" sz="2200" b="1" i="1" dirty="0" smtClean="0">
                <a:solidFill>
                  <a:srgbClr val="FFFFFF"/>
                </a:solidFill>
              </a:rPr>
              <a:t>confirm the speaker </a:t>
            </a:r>
            <a:r>
              <a:rPr lang="en-US" sz="2200" b="1" dirty="0" smtClean="0">
                <a:solidFill>
                  <a:schemeClr val="bg1">
                    <a:lumMod val="85000"/>
                  </a:schemeClr>
                </a:solidFill>
              </a:rPr>
              <a:t>(as truly speaking for God) and to </a:t>
            </a:r>
            <a:r>
              <a:rPr lang="en-US" sz="2200" b="1" i="1" dirty="0" smtClean="0">
                <a:solidFill>
                  <a:srgbClr val="FFFFFF"/>
                </a:solidFill>
              </a:rPr>
              <a:t>reveal God’s word,</a:t>
            </a:r>
            <a:r>
              <a:rPr lang="en-US" sz="2200" b="1" dirty="0" smtClean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sz="2200" b="1" u="sng" dirty="0" smtClean="0">
                <a:solidFill>
                  <a:srgbClr val="FFFF00"/>
                </a:solidFill>
              </a:rPr>
              <a:t>Acts 2:4-11,14ff</a:t>
            </a:r>
            <a:endParaRPr lang="en-US" sz="2200" b="1" dirty="0" smtClean="0">
              <a:solidFill>
                <a:srgbClr val="FFFF00"/>
              </a:solidFill>
            </a:endParaRPr>
          </a:p>
          <a:p>
            <a:pPr lvl="1" algn="l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</a:pPr>
            <a:r>
              <a:rPr lang="en-US" sz="2200" b="1" dirty="0" smtClean="0">
                <a:solidFill>
                  <a:srgbClr val="D9D9D9"/>
                </a:solidFill>
              </a:rPr>
              <a:t>Once the </a:t>
            </a:r>
            <a:r>
              <a:rPr lang="en-US" sz="2200" b="1" i="1" dirty="0" smtClean="0">
                <a:solidFill>
                  <a:srgbClr val="FFFFFF"/>
                </a:solidFill>
              </a:rPr>
              <a:t>purpose</a:t>
            </a:r>
            <a:r>
              <a:rPr lang="en-US" sz="2200" b="1" i="1" dirty="0" smtClean="0">
                <a:solidFill>
                  <a:srgbClr val="D9D9D9"/>
                </a:solidFill>
              </a:rPr>
              <a:t> </a:t>
            </a:r>
            <a:r>
              <a:rPr lang="en-US" sz="2200" b="1" dirty="0" smtClean="0">
                <a:solidFill>
                  <a:srgbClr val="D9D9D9"/>
                </a:solidFill>
              </a:rPr>
              <a:t>of tongue-speaking was fulfilled, </a:t>
            </a:r>
            <a:r>
              <a:rPr lang="en-US" sz="2200" b="1" dirty="0" smtClean="0">
                <a:solidFill>
                  <a:srgbClr val="FFFFFF"/>
                </a:solidFill>
              </a:rPr>
              <a:t>there was no longer a need for it</a:t>
            </a:r>
            <a:r>
              <a:rPr lang="en-US" sz="2200" b="1" dirty="0" smtClean="0">
                <a:solidFill>
                  <a:srgbClr val="D9D9D9"/>
                </a:solidFill>
              </a:rPr>
              <a:t>,</a:t>
            </a:r>
            <a:r>
              <a:rPr lang="en-US" sz="2200" b="1" dirty="0" smtClean="0">
                <a:solidFill>
                  <a:srgbClr val="D9D9D9"/>
                </a:solidFill>
              </a:rPr>
              <a:t> </a:t>
            </a:r>
            <a:r>
              <a:rPr lang="en-US" sz="2200" b="1" u="sng" dirty="0" smtClean="0">
                <a:solidFill>
                  <a:srgbClr val="FFFF00"/>
                </a:solidFill>
              </a:rPr>
              <a:t>1Cor.13:8-13</a:t>
            </a:r>
            <a:endParaRPr lang="en-US" sz="2200" b="1" dirty="0" smtClean="0">
              <a:solidFill>
                <a:srgbClr val="D9D9D9"/>
              </a:solidFill>
            </a:endParaRPr>
          </a:p>
          <a:p>
            <a:pPr lvl="1" algn="l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</a:pPr>
            <a:r>
              <a:rPr lang="en-US" sz="2200" b="1" dirty="0" smtClean="0">
                <a:solidFill>
                  <a:srgbClr val="D9D9D9"/>
                </a:solidFill>
              </a:rPr>
              <a:t>When the </a:t>
            </a:r>
            <a:r>
              <a:rPr lang="en-US" sz="2200" b="1" i="1" dirty="0" smtClean="0">
                <a:solidFill>
                  <a:srgbClr val="FFFFFF"/>
                </a:solidFill>
              </a:rPr>
              <a:t>revelation</a:t>
            </a:r>
            <a:r>
              <a:rPr lang="en-US" sz="2200" b="1" i="1" dirty="0" smtClean="0">
                <a:solidFill>
                  <a:srgbClr val="D9D9D9"/>
                </a:solidFill>
              </a:rPr>
              <a:t> </a:t>
            </a:r>
            <a:r>
              <a:rPr lang="en-US" sz="2200" b="1" dirty="0" smtClean="0">
                <a:solidFill>
                  <a:srgbClr val="D9D9D9"/>
                </a:solidFill>
              </a:rPr>
              <a:t>of God’s will was </a:t>
            </a:r>
            <a:r>
              <a:rPr lang="en-US" sz="2200" b="1" i="1" dirty="0" smtClean="0">
                <a:solidFill>
                  <a:srgbClr val="FFFFFF"/>
                </a:solidFill>
              </a:rPr>
              <a:t>complete</a:t>
            </a:r>
            <a:r>
              <a:rPr lang="en-US" sz="2200" b="1" i="1" dirty="0" smtClean="0">
                <a:solidFill>
                  <a:srgbClr val="D9D9D9"/>
                </a:solidFill>
              </a:rPr>
              <a:t>, </a:t>
            </a:r>
            <a:r>
              <a:rPr lang="en-US" sz="2200" b="1" dirty="0" smtClean="0">
                <a:solidFill>
                  <a:srgbClr val="D9D9D9"/>
                </a:solidFill>
              </a:rPr>
              <a:t>it was </a:t>
            </a:r>
            <a:r>
              <a:rPr lang="en-US" sz="2200" b="1" i="1" dirty="0" smtClean="0">
                <a:solidFill>
                  <a:srgbClr val="FFFFFF"/>
                </a:solidFill>
              </a:rPr>
              <a:t>perfect, mature</a:t>
            </a:r>
            <a:r>
              <a:rPr lang="en-US" sz="2200" b="1" dirty="0" smtClean="0">
                <a:solidFill>
                  <a:srgbClr val="FFFFFF"/>
                </a:solidFill>
              </a:rPr>
              <a:t>, </a:t>
            </a:r>
            <a:r>
              <a:rPr lang="en-US" sz="2200" b="1" i="1" dirty="0" smtClean="0">
                <a:solidFill>
                  <a:srgbClr val="FFFFFF"/>
                </a:solidFill>
              </a:rPr>
              <a:t>fu</a:t>
            </a:r>
            <a:r>
              <a:rPr lang="en-US" sz="2200" b="1" i="1" dirty="0" smtClean="0">
                <a:solidFill>
                  <a:srgbClr val="D9D9D9"/>
                </a:solidFill>
              </a:rPr>
              <a:t>ll, </a:t>
            </a:r>
            <a:r>
              <a:rPr lang="en-US" sz="2200" b="1" dirty="0" smtClean="0">
                <a:solidFill>
                  <a:srgbClr val="D9D9D9"/>
                </a:solidFill>
              </a:rPr>
              <a:t> </a:t>
            </a:r>
            <a:r>
              <a:rPr lang="en-US" sz="2200" b="1" u="sng" dirty="0" smtClean="0">
                <a:solidFill>
                  <a:srgbClr val="FFFF00"/>
                </a:solidFill>
              </a:rPr>
              <a:t>cp. 1Cor.13:10-12</a:t>
            </a:r>
            <a:r>
              <a:rPr lang="en-US" sz="2200" b="1" dirty="0" smtClean="0">
                <a:solidFill>
                  <a:srgbClr val="FFFF00"/>
                </a:solidFill>
              </a:rPr>
              <a:t>; </a:t>
            </a:r>
            <a:r>
              <a:rPr lang="en-US" sz="2200" b="1" u="sng" dirty="0" smtClean="0">
                <a:solidFill>
                  <a:srgbClr val="FFFF00"/>
                </a:solidFill>
              </a:rPr>
              <a:t>Jas.1:25</a:t>
            </a:r>
            <a:endParaRPr lang="en-US" sz="2200" u="sng" dirty="0" smtClean="0">
              <a:solidFill>
                <a:srgbClr val="FFFFFF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462" y="1124704"/>
            <a:ext cx="4282560" cy="5707204"/>
          </a:xfrm>
          <a:prstGeom prst="rect">
            <a:avLst/>
          </a:prstGeom>
          <a:solidFill>
            <a:schemeClr val="tx1">
              <a:lumMod val="65000"/>
              <a:lumOff val="35000"/>
              <a:alpha val="85000"/>
            </a:schemeClr>
          </a:solidFill>
          <a:effectLst>
            <a:softEdge rad="76200"/>
          </a:effectLst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  <a:spcAft>
                <a:spcPts val="1000"/>
              </a:spcAft>
            </a:pPr>
            <a:r>
              <a:rPr lang="en-US" sz="2400" b="1" dirty="0" smtClean="0">
                <a:solidFill>
                  <a:schemeClr val="bg1"/>
                </a:solidFill>
              </a:rPr>
              <a:t>And </a:t>
            </a:r>
            <a:r>
              <a:rPr lang="en-US" sz="2400" b="1" i="1" dirty="0" smtClean="0">
                <a:solidFill>
                  <a:schemeClr val="bg1"/>
                </a:solidFill>
              </a:rPr>
              <a:t>God-given </a:t>
            </a:r>
            <a:r>
              <a:rPr lang="en-US" sz="2400" b="1" dirty="0" smtClean="0">
                <a:solidFill>
                  <a:schemeClr val="bg1"/>
                </a:solidFill>
              </a:rPr>
              <a:t>speaking in tongues ceased.</a:t>
            </a:r>
          </a:p>
          <a:p>
            <a:pPr>
              <a:lnSpc>
                <a:spcPct val="90000"/>
              </a:lnSpc>
              <a:spcAft>
                <a:spcPts val="1000"/>
              </a:spcAft>
            </a:pPr>
            <a:r>
              <a:rPr lang="en-US" sz="2000" b="1" dirty="0" smtClean="0">
                <a:solidFill>
                  <a:schemeClr val="bg1"/>
                </a:solidFill>
              </a:rPr>
              <a:t>When God’s revelation was complete  (</a:t>
            </a:r>
            <a:r>
              <a:rPr lang="en-US" sz="2000" b="1" u="sng" dirty="0" smtClean="0">
                <a:solidFill>
                  <a:srgbClr val="FFFF00"/>
                </a:solidFill>
              </a:rPr>
              <a:t>cf. Rev.22:18-19</a:t>
            </a:r>
            <a:r>
              <a:rPr lang="en-US" sz="2000" b="1" dirty="0" smtClean="0">
                <a:solidFill>
                  <a:srgbClr val="FFFF00"/>
                </a:solidFill>
              </a:rPr>
              <a:t>; </a:t>
            </a:r>
            <a:r>
              <a:rPr lang="en-US" sz="2000" b="1" u="sng" dirty="0" smtClean="0">
                <a:solidFill>
                  <a:srgbClr val="FFFF00"/>
                </a:solidFill>
              </a:rPr>
              <a:t>2John 9</a:t>
            </a:r>
            <a:r>
              <a:rPr lang="en-US" sz="2000" b="1" dirty="0" smtClean="0">
                <a:solidFill>
                  <a:srgbClr val="FFFF00"/>
                </a:solidFill>
              </a:rPr>
              <a:t>; </a:t>
            </a:r>
            <a:r>
              <a:rPr lang="en-US" sz="2000" b="1" u="sng" dirty="0" smtClean="0">
                <a:solidFill>
                  <a:srgbClr val="FFFF00"/>
                </a:solidFill>
              </a:rPr>
              <a:t>1Cor.4:6</a:t>
            </a:r>
            <a:r>
              <a:rPr lang="en-US" sz="2000" b="1" dirty="0" smtClean="0">
                <a:solidFill>
                  <a:srgbClr val="FFFFFF"/>
                </a:solidFill>
              </a:rPr>
              <a:t>), there was no longer a need to:</a:t>
            </a:r>
          </a:p>
          <a:p>
            <a:pPr marL="285750" indent="-285750">
              <a:lnSpc>
                <a:spcPct val="90000"/>
              </a:lnSpc>
              <a:spcAft>
                <a:spcPts val="1000"/>
              </a:spcAft>
              <a:buFont typeface="Arial"/>
              <a:buChar char="•"/>
            </a:pPr>
            <a:r>
              <a:rPr lang="en-US" sz="2000" b="1" i="1" dirty="0" smtClean="0">
                <a:solidFill>
                  <a:srgbClr val="FFFFFF"/>
                </a:solidFill>
              </a:rPr>
              <a:t>Confirm speakers </a:t>
            </a:r>
            <a:r>
              <a:rPr lang="en-US" sz="2000" b="1" dirty="0" smtClean="0">
                <a:solidFill>
                  <a:srgbClr val="FFFFFF"/>
                </a:solidFill>
              </a:rPr>
              <a:t>since their words could be compared God’s (written) Word, </a:t>
            </a:r>
            <a:r>
              <a:rPr lang="en-US" sz="2000" b="1" u="sng" dirty="0" smtClean="0">
                <a:solidFill>
                  <a:srgbClr val="FFFF00"/>
                </a:solidFill>
              </a:rPr>
              <a:t>1Cor.14:37-38</a:t>
            </a:r>
            <a:r>
              <a:rPr lang="en-US" sz="2000" b="1" dirty="0" smtClean="0">
                <a:solidFill>
                  <a:schemeClr val="bg1"/>
                </a:solidFill>
              </a:rPr>
              <a:t>;</a:t>
            </a:r>
            <a:r>
              <a:rPr lang="en-US" sz="2000" b="1" dirty="0" smtClean="0"/>
              <a:t> </a:t>
            </a:r>
            <a:r>
              <a:rPr lang="en-US" sz="2000" b="1" u="sng" dirty="0" smtClean="0">
                <a:solidFill>
                  <a:srgbClr val="FFFF00"/>
                </a:solidFill>
              </a:rPr>
              <a:t>Eph.3:3-5</a:t>
            </a:r>
            <a:r>
              <a:rPr lang="en-US" sz="2000" b="1" dirty="0" smtClean="0">
                <a:solidFill>
                  <a:srgbClr val="FFFFFF"/>
                </a:solidFill>
              </a:rPr>
              <a:t>, or </a:t>
            </a:r>
          </a:p>
          <a:p>
            <a:pPr marL="285750" indent="-285750">
              <a:lnSpc>
                <a:spcPct val="90000"/>
              </a:lnSpc>
              <a:spcAft>
                <a:spcPts val="1000"/>
              </a:spcAft>
              <a:buFont typeface="Arial"/>
              <a:buChar char="•"/>
            </a:pPr>
            <a:r>
              <a:rPr lang="en-US" sz="2000" b="1" dirty="0" smtClean="0">
                <a:solidFill>
                  <a:srgbClr val="FFFFFF"/>
                </a:solidFill>
              </a:rPr>
              <a:t>Reveal additional truth since the revelation was complete. </a:t>
            </a:r>
          </a:p>
          <a:p>
            <a:pPr>
              <a:lnSpc>
                <a:spcPct val="90000"/>
              </a:lnSpc>
              <a:spcAft>
                <a:spcPts val="1000"/>
              </a:spcAft>
            </a:pPr>
            <a:r>
              <a:rPr lang="en-US" sz="2000" b="1" dirty="0" smtClean="0">
                <a:solidFill>
                  <a:srgbClr val="FFFFFF"/>
                </a:solidFill>
              </a:rPr>
              <a:t>Also, since the ability to speak in tongues only came direct from heaven </a:t>
            </a:r>
            <a:r>
              <a:rPr lang="en-US" sz="2000" b="1" u="sng" dirty="0" smtClean="0">
                <a:solidFill>
                  <a:srgbClr val="FFFFFF"/>
                </a:solidFill>
              </a:rPr>
              <a:t>twice</a:t>
            </a:r>
            <a:r>
              <a:rPr lang="en-US" sz="2000" b="1" dirty="0" smtClean="0">
                <a:solidFill>
                  <a:srgbClr val="FFFFFF"/>
                </a:solidFill>
              </a:rPr>
              <a:t> </a:t>
            </a:r>
            <a:r>
              <a:rPr lang="en-US" sz="2000" dirty="0" smtClean="0">
                <a:solidFill>
                  <a:srgbClr val="FFFFFF"/>
                </a:solidFill>
              </a:rPr>
              <a:t>(Apostles and house of Cornelius)</a:t>
            </a:r>
            <a:r>
              <a:rPr lang="en-US" sz="2000" b="1" dirty="0" smtClean="0">
                <a:solidFill>
                  <a:srgbClr val="FFFFFF"/>
                </a:solidFill>
              </a:rPr>
              <a:t>, and </a:t>
            </a:r>
            <a:r>
              <a:rPr lang="en-US" sz="2000" b="1" u="sng" dirty="0" smtClean="0">
                <a:solidFill>
                  <a:srgbClr val="FFFFFF"/>
                </a:solidFill>
              </a:rPr>
              <a:t>ever</a:t>
            </a:r>
            <a:r>
              <a:rPr lang="en-US" sz="2000" b="1" dirty="0" smtClean="0">
                <a:solidFill>
                  <a:srgbClr val="FFFFFF"/>
                </a:solidFill>
              </a:rPr>
              <a:t>y</a:t>
            </a:r>
            <a:r>
              <a:rPr lang="en-US" sz="2000" b="1" u="sng" dirty="0" smtClean="0">
                <a:solidFill>
                  <a:srgbClr val="FFFFFF"/>
                </a:solidFill>
              </a:rPr>
              <a:t> other time</a:t>
            </a:r>
            <a:r>
              <a:rPr lang="en-US" sz="2000" b="1" dirty="0" smtClean="0">
                <a:solidFill>
                  <a:srgbClr val="FFFFFF"/>
                </a:solidFill>
              </a:rPr>
              <a:t> it was through the </a:t>
            </a:r>
            <a:r>
              <a:rPr lang="en-US" sz="2000" b="1" i="1" dirty="0" smtClean="0">
                <a:solidFill>
                  <a:srgbClr val="FFFFFF"/>
                </a:solidFill>
              </a:rPr>
              <a:t>laying on of the Apostles’ hands, </a:t>
            </a:r>
            <a:r>
              <a:rPr lang="en-US" sz="2000" b="1" dirty="0" smtClean="0">
                <a:solidFill>
                  <a:srgbClr val="FFFFFF"/>
                </a:solidFill>
              </a:rPr>
              <a:t>it must have ceased since all the Apostles have long since died,  </a:t>
            </a:r>
            <a:r>
              <a:rPr lang="en-US" sz="2000" b="1" u="sng" dirty="0" smtClean="0">
                <a:solidFill>
                  <a:srgbClr val="FFFF00"/>
                </a:solidFill>
              </a:rPr>
              <a:t>Acts 8:6-13,14-18</a:t>
            </a:r>
            <a:r>
              <a:rPr lang="en-US" sz="2000" b="1" dirty="0" smtClean="0">
                <a:solidFill>
                  <a:srgbClr val="FFFFFF"/>
                </a:solidFill>
              </a:rPr>
              <a:t>.   So...</a:t>
            </a:r>
          </a:p>
        </p:txBody>
      </p:sp>
    </p:spTree>
    <p:extLst>
      <p:ext uri="{BB962C8B-B14F-4D97-AF65-F5344CB8AC3E}">
        <p14:creationId xmlns:p14="http://schemas.microsoft.com/office/powerpoint/2010/main" val="24161316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12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4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4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53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59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65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71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65000"/>
            <a:lumOff val="3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2.jp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325"/>
          <a:stretch/>
        </p:blipFill>
        <p:spPr>
          <a:xfrm flipH="1">
            <a:off x="-6319" y="1041399"/>
            <a:ext cx="9150317" cy="5816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-11627"/>
            <a:ext cx="9144000" cy="1053027"/>
          </a:xfrm>
        </p:spPr>
        <p:txBody>
          <a:bodyPr>
            <a:normAutofit fontScale="90000"/>
          </a:bodyPr>
          <a:lstStyle/>
          <a:p>
            <a:pPr>
              <a:lnSpc>
                <a:spcPct val="80000"/>
              </a:lnSpc>
            </a:pPr>
            <a:r>
              <a:rPr lang="en-US" b="1" dirty="0" smtClean="0"/>
              <a:t>Speaking in Tongues: </a:t>
            </a:r>
            <a:br>
              <a:rPr lang="en-US" b="1" dirty="0" smtClean="0"/>
            </a:br>
            <a:r>
              <a:rPr lang="en-US" b="1" i="1" dirty="0" smtClean="0">
                <a:solidFill>
                  <a:schemeClr val="bg1"/>
                </a:solidFill>
              </a:rPr>
              <a:t>What is happening in some churches now?</a:t>
            </a: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76096" y="1124704"/>
            <a:ext cx="5037177" cy="5758571"/>
          </a:xfrm>
          <a:solidFill>
            <a:schemeClr val="tx1">
              <a:alpha val="23000"/>
            </a:schemeClr>
          </a:solidFill>
          <a:effectLst>
            <a:softEdge rad="76200"/>
          </a:effectLst>
        </p:spPr>
        <p:txBody>
          <a:bodyPr>
            <a:noAutofit/>
          </a:bodyPr>
          <a:lstStyle/>
          <a:p>
            <a:pPr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400" b="1" dirty="0" smtClean="0">
                <a:solidFill>
                  <a:schemeClr val="bg1"/>
                </a:solidFill>
              </a:rPr>
              <a:t>If </a:t>
            </a:r>
            <a:r>
              <a:rPr lang="en-US" sz="2400" b="1" dirty="0" smtClean="0">
                <a:solidFill>
                  <a:schemeClr val="bg1"/>
                </a:solidFill>
              </a:rPr>
              <a:t>God is </a:t>
            </a:r>
            <a:r>
              <a:rPr lang="en-US" sz="2400" b="1" u="sng" dirty="0" smtClean="0">
                <a:solidFill>
                  <a:schemeClr val="bg1"/>
                </a:solidFill>
              </a:rPr>
              <a:t>not</a:t>
            </a:r>
            <a:r>
              <a:rPr lang="en-US" sz="2400" b="1" dirty="0" smtClean="0">
                <a:solidFill>
                  <a:schemeClr val="bg1"/>
                </a:solidFill>
              </a:rPr>
              <a:t> the source of </a:t>
            </a:r>
            <a:r>
              <a:rPr lang="en-US" sz="2400" b="1" i="1" dirty="0" smtClean="0">
                <a:solidFill>
                  <a:schemeClr val="bg1"/>
                </a:solidFill>
              </a:rPr>
              <a:t>modern </a:t>
            </a:r>
            <a:r>
              <a:rPr lang="en-US" sz="2400" b="1" dirty="0" smtClean="0">
                <a:solidFill>
                  <a:schemeClr val="bg1"/>
                </a:solidFill>
              </a:rPr>
              <a:t>tongue-speaking, then</a:t>
            </a:r>
            <a:r>
              <a:rPr lang="en-US" sz="2400" b="1" i="1" dirty="0">
                <a:solidFill>
                  <a:schemeClr val="bg1"/>
                </a:solidFill>
              </a:rPr>
              <a:t>:</a:t>
            </a:r>
            <a:endParaRPr lang="en-US" sz="2400" b="1" dirty="0" smtClean="0">
              <a:solidFill>
                <a:schemeClr val="bg1"/>
              </a:solidFill>
            </a:endParaRPr>
          </a:p>
          <a:p>
            <a:pPr marL="274320" indent="-274320" algn="l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Clr>
                <a:schemeClr val="bg1"/>
              </a:buClr>
              <a:buFont typeface="Arial"/>
              <a:buChar char="•"/>
            </a:pPr>
            <a:r>
              <a:rPr lang="en-US" sz="2200" b="1" dirty="0" smtClean="0">
                <a:solidFill>
                  <a:schemeClr val="bg1">
                    <a:lumMod val="85000"/>
                  </a:schemeClr>
                </a:solidFill>
              </a:rPr>
              <a:t>It might be a </a:t>
            </a:r>
            <a:r>
              <a:rPr lang="en-US" sz="2200" b="1" i="1" dirty="0" smtClean="0">
                <a:solidFill>
                  <a:srgbClr val="FFFFFF"/>
                </a:solidFill>
              </a:rPr>
              <a:t>sub-consciously learned experience</a:t>
            </a:r>
            <a:r>
              <a:rPr lang="en-US" sz="2200" b="1" i="1" dirty="0" smtClean="0">
                <a:solidFill>
                  <a:schemeClr val="bg1">
                    <a:lumMod val="85000"/>
                  </a:schemeClr>
                </a:solidFill>
              </a:rPr>
              <a:t>, </a:t>
            </a:r>
            <a:r>
              <a:rPr lang="en-US" sz="2200" b="1" dirty="0" smtClean="0">
                <a:solidFill>
                  <a:schemeClr val="bg1">
                    <a:lumMod val="85000"/>
                  </a:schemeClr>
                </a:solidFill>
              </a:rPr>
              <a:t>as most tongue-speakers have heard it done for years </a:t>
            </a:r>
            <a:endParaRPr lang="en-US" sz="2200" b="1" dirty="0" smtClean="0">
              <a:solidFill>
                <a:srgbClr val="D9D9D9"/>
              </a:solidFill>
            </a:endParaRPr>
          </a:p>
          <a:p>
            <a:pPr marL="274320" indent="-274320" algn="l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Clr>
                <a:schemeClr val="bg1"/>
              </a:buClr>
              <a:buFont typeface="Arial"/>
              <a:buChar char="•"/>
            </a:pPr>
            <a:r>
              <a:rPr lang="en-US" sz="2200" b="1" dirty="0" smtClean="0">
                <a:solidFill>
                  <a:schemeClr val="bg1">
                    <a:lumMod val="85000"/>
                  </a:schemeClr>
                </a:solidFill>
              </a:rPr>
              <a:t>It might be an </a:t>
            </a:r>
            <a:r>
              <a:rPr lang="en-US" sz="2200" b="1" i="1" dirty="0" smtClean="0">
                <a:solidFill>
                  <a:srgbClr val="FFFFFF"/>
                </a:solidFill>
              </a:rPr>
              <a:t>emotional reaction </a:t>
            </a:r>
            <a:r>
              <a:rPr lang="en-US" sz="2200" b="1" dirty="0" smtClean="0">
                <a:solidFill>
                  <a:schemeClr val="bg1">
                    <a:lumMod val="85000"/>
                  </a:schemeClr>
                </a:solidFill>
              </a:rPr>
              <a:t>to speeches, music, and expectations</a:t>
            </a:r>
            <a:endParaRPr lang="en-US" sz="2200" b="1" dirty="0" smtClean="0">
              <a:solidFill>
                <a:srgbClr val="FFFF00"/>
              </a:solidFill>
            </a:endParaRPr>
          </a:p>
          <a:p>
            <a:pPr marL="342900" indent="-342900" algn="l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Clr>
                <a:schemeClr val="bg1"/>
              </a:buClr>
              <a:buFont typeface="Arial"/>
              <a:buChar char="•"/>
            </a:pPr>
            <a:r>
              <a:rPr lang="en-US" sz="2200" b="1" dirty="0" smtClean="0">
                <a:solidFill>
                  <a:srgbClr val="D9D9D9"/>
                </a:solidFill>
              </a:rPr>
              <a:t>It might be due to </a:t>
            </a:r>
            <a:r>
              <a:rPr lang="en-US" sz="2200" b="1" i="1" dirty="0" smtClean="0">
                <a:solidFill>
                  <a:srgbClr val="FFFFFF"/>
                </a:solidFill>
              </a:rPr>
              <a:t>excessive desire for recognition/acceptance</a:t>
            </a:r>
            <a:r>
              <a:rPr lang="en-US" sz="2200" b="1" dirty="0" smtClean="0">
                <a:solidFill>
                  <a:srgbClr val="D9D9D9"/>
                </a:solidFill>
              </a:rPr>
              <a:t>, as it is sometimes required for church membership, </a:t>
            </a:r>
            <a:r>
              <a:rPr lang="en-US" sz="2200" b="1" u="sng" dirty="0" smtClean="0">
                <a:solidFill>
                  <a:srgbClr val="FFFF00"/>
                </a:solidFill>
              </a:rPr>
              <a:t>cf. 1Cor.14:22</a:t>
            </a:r>
            <a:endParaRPr lang="en-US" sz="2200" b="1" dirty="0" smtClean="0">
              <a:solidFill>
                <a:srgbClr val="FFFF00"/>
              </a:solidFill>
            </a:endParaRPr>
          </a:p>
          <a:p>
            <a:pPr algn="l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Clr>
                <a:schemeClr val="bg1"/>
              </a:buClr>
            </a:pPr>
            <a:r>
              <a:rPr lang="en-US" sz="2200" b="1" dirty="0" smtClean="0">
                <a:solidFill>
                  <a:schemeClr val="bg1"/>
                </a:solidFill>
              </a:rPr>
              <a:t>Whatever the true source might be for tongue-speaking today, it cannot be the Spirit of God if it is done in violation to the </a:t>
            </a:r>
            <a:r>
              <a:rPr lang="en-US" sz="2200" b="1" dirty="0" smtClean="0">
                <a:solidFill>
                  <a:schemeClr val="bg1"/>
                </a:solidFill>
              </a:rPr>
              <a:t>revealed </a:t>
            </a:r>
            <a:r>
              <a:rPr lang="en-US" sz="2200" b="1" i="1" dirty="0" smtClean="0">
                <a:solidFill>
                  <a:schemeClr val="bg1"/>
                </a:solidFill>
              </a:rPr>
              <a:t>purpose, duration, </a:t>
            </a:r>
            <a:r>
              <a:rPr lang="en-US" sz="2200" b="1" dirty="0" smtClean="0">
                <a:solidFill>
                  <a:schemeClr val="bg1"/>
                </a:solidFill>
              </a:rPr>
              <a:t>and </a:t>
            </a:r>
            <a:r>
              <a:rPr lang="en-US" sz="2200" b="1" i="1" dirty="0" smtClean="0">
                <a:solidFill>
                  <a:schemeClr val="bg1"/>
                </a:solidFill>
              </a:rPr>
              <a:t>guidelines, </a:t>
            </a:r>
            <a:r>
              <a:rPr lang="en-US" sz="2200" b="1" u="sng" dirty="0" smtClean="0">
                <a:solidFill>
                  <a:srgbClr val="FFFF00"/>
                </a:solidFill>
              </a:rPr>
              <a:t>1Cor.14:37</a:t>
            </a:r>
            <a:r>
              <a:rPr lang="en-US" sz="2200" b="1" dirty="0" smtClean="0">
                <a:solidFill>
                  <a:schemeClr val="bg1"/>
                </a:solidFill>
              </a:rPr>
              <a:t>...</a:t>
            </a:r>
            <a:endParaRPr lang="en-US" sz="2200" dirty="0" smtClean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-2" y="1124704"/>
            <a:ext cx="4282560" cy="5631286"/>
          </a:xfrm>
          <a:prstGeom prst="rect">
            <a:avLst/>
          </a:prstGeom>
          <a:solidFill>
            <a:schemeClr val="tx1">
              <a:lumMod val="65000"/>
              <a:lumOff val="35000"/>
              <a:alpha val="85000"/>
            </a:schemeClr>
          </a:solidFill>
          <a:effectLst>
            <a:softEdge rad="76200"/>
          </a:effectLst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  <a:spcAft>
                <a:spcPts val="1000"/>
              </a:spcAft>
            </a:pPr>
            <a:r>
              <a:rPr lang="en-US" sz="2400" b="1" u="sng" dirty="0" smtClean="0">
                <a:solidFill>
                  <a:schemeClr val="bg1"/>
                </a:solidFill>
              </a:rPr>
              <a:t>True</a:t>
            </a:r>
            <a:r>
              <a:rPr lang="en-US" sz="2400" b="1" dirty="0" smtClean="0">
                <a:solidFill>
                  <a:schemeClr val="bg1"/>
                </a:solidFill>
              </a:rPr>
              <a:t> Tongue-Speaking:</a:t>
            </a:r>
          </a:p>
          <a:p>
            <a:pPr marL="285750" indent="-285750">
              <a:lnSpc>
                <a:spcPct val="90000"/>
              </a:lnSpc>
              <a:spcAft>
                <a:spcPts val="1000"/>
              </a:spcAft>
              <a:buFont typeface="Arial"/>
              <a:buChar char="•"/>
            </a:pPr>
            <a:r>
              <a:rPr lang="en-US" sz="2000" b="1" dirty="0" smtClean="0">
                <a:solidFill>
                  <a:srgbClr val="FFFFFF"/>
                </a:solidFill>
              </a:rPr>
              <a:t>Was 2 or 3 speakers </a:t>
            </a:r>
            <a:r>
              <a:rPr lang="en-US" sz="2000" b="1" i="1" dirty="0" smtClean="0">
                <a:solidFill>
                  <a:srgbClr val="FFFFFF"/>
                </a:solidFill>
              </a:rPr>
              <a:t>only,</a:t>
            </a:r>
            <a:r>
              <a:rPr lang="en-US" sz="2000" b="1" dirty="0" smtClean="0">
                <a:solidFill>
                  <a:srgbClr val="FFFFFF"/>
                </a:solidFill>
              </a:rPr>
              <a:t> and </a:t>
            </a:r>
            <a:r>
              <a:rPr lang="en-US" sz="2000" b="1" i="1" dirty="0" smtClean="0">
                <a:solidFill>
                  <a:srgbClr val="FFFFFF"/>
                </a:solidFill>
              </a:rPr>
              <a:t>in turn</a:t>
            </a:r>
            <a:r>
              <a:rPr lang="en-US" sz="2000" b="1" dirty="0" smtClean="0">
                <a:solidFill>
                  <a:srgbClr val="FFFFFF"/>
                </a:solidFill>
              </a:rPr>
              <a:t>, </a:t>
            </a:r>
            <a:r>
              <a:rPr lang="en-US" sz="2000" b="1" u="sng" dirty="0" smtClean="0">
                <a:solidFill>
                  <a:srgbClr val="FFFF00"/>
                </a:solidFill>
              </a:rPr>
              <a:t>1Cor.14:22</a:t>
            </a:r>
            <a:r>
              <a:rPr lang="en-US" sz="2000" b="1" dirty="0" smtClean="0">
                <a:solidFill>
                  <a:srgbClr val="FFFFFF"/>
                </a:solidFill>
              </a:rPr>
              <a:t> </a:t>
            </a:r>
          </a:p>
          <a:p>
            <a:pPr marL="285750" indent="-285750">
              <a:lnSpc>
                <a:spcPct val="90000"/>
              </a:lnSpc>
              <a:spcAft>
                <a:spcPts val="1000"/>
              </a:spcAft>
              <a:buFont typeface="Arial"/>
              <a:buChar char="•"/>
            </a:pPr>
            <a:r>
              <a:rPr lang="en-US" sz="2000" b="1" dirty="0" smtClean="0">
                <a:solidFill>
                  <a:srgbClr val="FFFFFF"/>
                </a:solidFill>
              </a:rPr>
              <a:t>Was </a:t>
            </a:r>
            <a:r>
              <a:rPr lang="en-US" sz="2000" b="1" i="1" dirty="0" smtClean="0">
                <a:solidFill>
                  <a:srgbClr val="FFFFFF"/>
                </a:solidFill>
              </a:rPr>
              <a:t>only if </a:t>
            </a:r>
            <a:r>
              <a:rPr lang="en-US" sz="2000" b="1" dirty="0" smtClean="0">
                <a:solidFill>
                  <a:srgbClr val="FFFFFF"/>
                </a:solidFill>
              </a:rPr>
              <a:t>there was an </a:t>
            </a:r>
            <a:r>
              <a:rPr lang="en-US" sz="2000" b="1" i="1" dirty="0" smtClean="0">
                <a:solidFill>
                  <a:srgbClr val="FFFFFF"/>
                </a:solidFill>
              </a:rPr>
              <a:t>interpreter </a:t>
            </a:r>
            <a:r>
              <a:rPr lang="en-US" sz="2000" b="1" dirty="0" smtClean="0">
                <a:solidFill>
                  <a:srgbClr val="FFFFFF"/>
                </a:solidFill>
              </a:rPr>
              <a:t>(one who could actually understand the language), </a:t>
            </a:r>
            <a:r>
              <a:rPr lang="en-US" sz="2000" b="1" u="sng" dirty="0" smtClean="0">
                <a:solidFill>
                  <a:srgbClr val="FFFF00"/>
                </a:solidFill>
              </a:rPr>
              <a:t>1Cor.14:28</a:t>
            </a:r>
            <a:r>
              <a:rPr lang="en-US" sz="2000" b="1" dirty="0" smtClean="0">
                <a:solidFill>
                  <a:srgbClr val="FFFF00"/>
                </a:solidFill>
              </a:rPr>
              <a:t>  </a:t>
            </a:r>
          </a:p>
          <a:p>
            <a:pPr marL="285750" indent="-285750">
              <a:lnSpc>
                <a:spcPct val="90000"/>
              </a:lnSpc>
              <a:spcAft>
                <a:spcPts val="1000"/>
              </a:spcAft>
              <a:buFont typeface="Arial"/>
              <a:buChar char="•"/>
            </a:pPr>
            <a:r>
              <a:rPr lang="en-US" sz="2000" b="1" dirty="0" smtClean="0">
                <a:solidFill>
                  <a:schemeClr val="bg1"/>
                </a:solidFill>
              </a:rPr>
              <a:t>Had the </a:t>
            </a:r>
            <a:r>
              <a:rPr lang="en-US" sz="2000" b="1" i="1" dirty="0" smtClean="0">
                <a:solidFill>
                  <a:schemeClr val="bg1"/>
                </a:solidFill>
              </a:rPr>
              <a:t>speaker in control </a:t>
            </a:r>
            <a:r>
              <a:rPr lang="en-US" sz="2000" b="1" dirty="0" smtClean="0">
                <a:solidFill>
                  <a:schemeClr val="bg1"/>
                </a:solidFill>
              </a:rPr>
              <a:t>of the gift and its exercise, </a:t>
            </a:r>
            <a:r>
              <a:rPr lang="en-US" sz="2000" b="1" u="sng" dirty="0" smtClean="0">
                <a:solidFill>
                  <a:srgbClr val="FFFF00"/>
                </a:solidFill>
              </a:rPr>
              <a:t>1Cor.14:29-33</a:t>
            </a:r>
            <a:endParaRPr lang="en-US" sz="2000" b="1" dirty="0" smtClean="0">
              <a:solidFill>
                <a:srgbClr val="FFFF00"/>
              </a:solidFill>
            </a:endParaRPr>
          </a:p>
          <a:p>
            <a:pPr marL="285750" indent="-285750">
              <a:lnSpc>
                <a:spcPct val="90000"/>
              </a:lnSpc>
              <a:spcAft>
                <a:spcPts val="1000"/>
              </a:spcAft>
              <a:buFont typeface="Arial"/>
              <a:buChar char="•"/>
            </a:pPr>
            <a:r>
              <a:rPr lang="en-US" sz="2000" b="1" dirty="0" smtClean="0">
                <a:solidFill>
                  <a:schemeClr val="bg1"/>
                </a:solidFill>
              </a:rPr>
              <a:t>Did not allow women to exercise the gift publically, </a:t>
            </a:r>
            <a:r>
              <a:rPr lang="en-US" sz="2000" b="1" u="sng" dirty="0" smtClean="0">
                <a:solidFill>
                  <a:srgbClr val="FFFF00"/>
                </a:solidFill>
              </a:rPr>
              <a:t>1Cor.14:34</a:t>
            </a:r>
            <a:endParaRPr lang="en-US" sz="2000" b="1" dirty="0" smtClean="0">
              <a:solidFill>
                <a:srgbClr val="FFFF00"/>
              </a:solidFill>
            </a:endParaRPr>
          </a:p>
          <a:p>
            <a:pPr marL="285750" indent="-285750">
              <a:lnSpc>
                <a:spcPct val="90000"/>
              </a:lnSpc>
              <a:spcAft>
                <a:spcPts val="1000"/>
              </a:spcAft>
              <a:buFont typeface="Arial"/>
              <a:buChar char="•"/>
            </a:pPr>
            <a:r>
              <a:rPr lang="en-US" sz="2000" b="1" dirty="0" smtClean="0">
                <a:solidFill>
                  <a:schemeClr val="bg1"/>
                </a:solidFill>
              </a:rPr>
              <a:t>Was always done </a:t>
            </a:r>
            <a:r>
              <a:rPr lang="en-US" sz="2000" b="1" i="1" dirty="0" smtClean="0">
                <a:solidFill>
                  <a:schemeClr val="bg1"/>
                </a:solidFill>
              </a:rPr>
              <a:t>properly </a:t>
            </a:r>
            <a:r>
              <a:rPr lang="en-US" sz="2000" b="1" dirty="0" smtClean="0">
                <a:solidFill>
                  <a:schemeClr val="bg1"/>
                </a:solidFill>
              </a:rPr>
              <a:t>and </a:t>
            </a:r>
            <a:r>
              <a:rPr lang="en-US" sz="2000" b="1" i="1" dirty="0" smtClean="0">
                <a:solidFill>
                  <a:schemeClr val="bg1"/>
                </a:solidFill>
              </a:rPr>
              <a:t>in order, </a:t>
            </a:r>
            <a:r>
              <a:rPr lang="en-US" sz="2000" b="1" u="sng" dirty="0" smtClean="0">
                <a:solidFill>
                  <a:srgbClr val="FFFF00"/>
                </a:solidFill>
              </a:rPr>
              <a:t>1Cor.14:40</a:t>
            </a:r>
            <a:endParaRPr lang="en-US" sz="2000" b="1" dirty="0" smtClean="0">
              <a:solidFill>
                <a:srgbClr val="FFFF00"/>
              </a:solidFill>
            </a:endParaRPr>
          </a:p>
          <a:p>
            <a:pPr>
              <a:lnSpc>
                <a:spcPct val="90000"/>
              </a:lnSpc>
              <a:spcAft>
                <a:spcPts val="1000"/>
              </a:spcAft>
            </a:pPr>
            <a:r>
              <a:rPr lang="en-US" sz="2000" b="1" dirty="0" smtClean="0">
                <a:solidFill>
                  <a:srgbClr val="FFFFFF"/>
                </a:solidFill>
              </a:rPr>
              <a:t>Modern tongue-speaking violates most if not all of the Spirit-inspired requirements of the </a:t>
            </a:r>
            <a:r>
              <a:rPr lang="en-US" sz="2000" b="1" i="1" dirty="0" smtClean="0">
                <a:solidFill>
                  <a:srgbClr val="FFFFFF"/>
                </a:solidFill>
              </a:rPr>
              <a:t>Lord’s commandments</a:t>
            </a:r>
            <a:r>
              <a:rPr lang="en-US" sz="2000" b="1" dirty="0" smtClean="0">
                <a:solidFill>
                  <a:srgbClr val="FFFFFF"/>
                </a:solidFill>
              </a:rPr>
              <a:t>, and therefore simply cannot be </a:t>
            </a:r>
            <a:r>
              <a:rPr lang="en-US" sz="2000" b="1" i="1" dirty="0" smtClean="0">
                <a:solidFill>
                  <a:srgbClr val="FFFFFF"/>
                </a:solidFill>
              </a:rPr>
              <a:t>of the Spirit, </a:t>
            </a:r>
            <a:r>
              <a:rPr lang="en-US" sz="2000" b="1" u="sng" dirty="0" smtClean="0">
                <a:solidFill>
                  <a:srgbClr val="FFFF00"/>
                </a:solidFill>
              </a:rPr>
              <a:t>1Cor.14:37-38</a:t>
            </a:r>
            <a:r>
              <a:rPr lang="en-US" sz="2000" b="1" dirty="0" smtClean="0">
                <a:solidFill>
                  <a:srgbClr val="FFFFFF"/>
                </a:solidFill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8732102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12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41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47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53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59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65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71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77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65000"/>
            <a:lumOff val="3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2.jp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325"/>
          <a:stretch/>
        </p:blipFill>
        <p:spPr>
          <a:xfrm flipH="1">
            <a:off x="-6319" y="1041399"/>
            <a:ext cx="9150317" cy="5816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-11627"/>
            <a:ext cx="9144000" cy="1053027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b="1" dirty="0" smtClean="0"/>
              <a:t>Speaking in Tongues 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06823" y="1124704"/>
            <a:ext cx="5037177" cy="5758571"/>
          </a:xfrm>
          <a:solidFill>
            <a:schemeClr val="tx1">
              <a:alpha val="23000"/>
            </a:schemeClr>
          </a:solidFill>
          <a:effectLst>
            <a:softEdge rad="76200"/>
          </a:effectLst>
        </p:spPr>
        <p:txBody>
          <a:bodyPr>
            <a:noAutofit/>
          </a:bodyPr>
          <a:lstStyle/>
          <a:p>
            <a:pPr>
              <a:lnSpc>
                <a:spcPct val="9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b="1" u="sng" dirty="0" smtClean="0">
                <a:solidFill>
                  <a:schemeClr val="bg1"/>
                </a:solidFill>
              </a:rPr>
              <a:t>Conclusions</a:t>
            </a:r>
            <a:endParaRPr lang="en-US" b="1" dirty="0" smtClean="0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1800"/>
              </a:spcAft>
              <a:buClr>
                <a:schemeClr val="bg1"/>
              </a:buClr>
            </a:pPr>
            <a:r>
              <a:rPr lang="en-US" sz="2600" b="1" dirty="0" smtClean="0">
                <a:solidFill>
                  <a:schemeClr val="bg1">
                    <a:lumMod val="85000"/>
                  </a:schemeClr>
                </a:solidFill>
              </a:rPr>
              <a:t>I </a:t>
            </a:r>
            <a:r>
              <a:rPr lang="en-US" sz="2600" b="1" u="sng" dirty="0" smtClean="0">
                <a:solidFill>
                  <a:schemeClr val="bg1">
                    <a:lumMod val="85000"/>
                  </a:schemeClr>
                </a:solidFill>
              </a:rPr>
              <a:t>don’t know</a:t>
            </a:r>
            <a:r>
              <a:rPr lang="en-US" sz="2600" b="1" dirty="0" smtClean="0">
                <a:solidFill>
                  <a:schemeClr val="bg1">
                    <a:lumMod val="85000"/>
                  </a:schemeClr>
                </a:solidFill>
              </a:rPr>
              <a:t> why people today feel compelled to </a:t>
            </a:r>
            <a:r>
              <a:rPr lang="en-US" sz="2600" b="1" dirty="0" smtClean="0">
                <a:solidFill>
                  <a:schemeClr val="bg1"/>
                </a:solidFill>
              </a:rPr>
              <a:t>“speak in tongues.”</a:t>
            </a: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1800"/>
              </a:spcAft>
              <a:buClr>
                <a:schemeClr val="bg1"/>
              </a:buClr>
            </a:pPr>
            <a:r>
              <a:rPr lang="en-US" sz="2600" b="1" dirty="0" smtClean="0">
                <a:solidFill>
                  <a:schemeClr val="bg1">
                    <a:lumMod val="85000"/>
                  </a:schemeClr>
                </a:solidFill>
              </a:rPr>
              <a:t>I </a:t>
            </a:r>
            <a:r>
              <a:rPr lang="en-US" sz="2600" b="1" u="sng" dirty="0" smtClean="0">
                <a:solidFill>
                  <a:schemeClr val="bg1">
                    <a:lumMod val="85000"/>
                  </a:schemeClr>
                </a:solidFill>
              </a:rPr>
              <a:t>do know</a:t>
            </a:r>
            <a:r>
              <a:rPr lang="en-US" sz="2600" b="1" dirty="0" smtClean="0">
                <a:solidFill>
                  <a:schemeClr val="bg1">
                    <a:lumMod val="85000"/>
                  </a:schemeClr>
                </a:solidFill>
              </a:rPr>
              <a:t> what God through the Holy Spirit revealed in His Word regarding the </a:t>
            </a:r>
            <a:r>
              <a:rPr lang="en-US" sz="2600" b="1" i="1" dirty="0" smtClean="0">
                <a:solidFill>
                  <a:srgbClr val="FFFFFF"/>
                </a:solidFill>
              </a:rPr>
              <a:t>nature</a:t>
            </a:r>
            <a:r>
              <a:rPr lang="en-US" sz="2600" b="1" i="1" dirty="0" smtClean="0">
                <a:solidFill>
                  <a:schemeClr val="bg1">
                    <a:lumMod val="85000"/>
                  </a:schemeClr>
                </a:solidFill>
              </a:rPr>
              <a:t>, </a:t>
            </a:r>
            <a:r>
              <a:rPr lang="en-US" sz="2600" b="1" i="1" dirty="0" smtClean="0">
                <a:solidFill>
                  <a:srgbClr val="FFFFFF"/>
                </a:solidFill>
              </a:rPr>
              <a:t>purpose</a:t>
            </a:r>
            <a:r>
              <a:rPr lang="en-US" sz="2600" b="1" i="1" dirty="0" smtClean="0">
                <a:solidFill>
                  <a:schemeClr val="bg1">
                    <a:lumMod val="85000"/>
                  </a:schemeClr>
                </a:solidFill>
              </a:rPr>
              <a:t>, </a:t>
            </a:r>
            <a:r>
              <a:rPr lang="en-US" sz="2600" b="1" dirty="0" smtClean="0">
                <a:solidFill>
                  <a:schemeClr val="bg1">
                    <a:lumMod val="85000"/>
                  </a:schemeClr>
                </a:solidFill>
              </a:rPr>
              <a:t>and </a:t>
            </a:r>
            <a:r>
              <a:rPr lang="en-US" sz="2600" b="1" i="1" dirty="0" smtClean="0">
                <a:solidFill>
                  <a:srgbClr val="FFFFFF"/>
                </a:solidFill>
              </a:rPr>
              <a:t>duration</a:t>
            </a:r>
            <a:r>
              <a:rPr lang="en-US" sz="2600" b="1" i="1" dirty="0" smtClean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sz="2600" b="1" dirty="0" smtClean="0">
                <a:solidFill>
                  <a:schemeClr val="bg1">
                    <a:lumMod val="85000"/>
                  </a:schemeClr>
                </a:solidFill>
              </a:rPr>
              <a:t>of “speaking in tongues.”</a:t>
            </a: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1800"/>
              </a:spcAft>
              <a:buClr>
                <a:schemeClr val="bg1"/>
              </a:buClr>
            </a:pPr>
            <a:r>
              <a:rPr lang="en-US" sz="2600" b="1" dirty="0" smtClean="0">
                <a:solidFill>
                  <a:schemeClr val="bg1">
                    <a:lumMod val="85000"/>
                  </a:schemeClr>
                </a:solidFill>
              </a:rPr>
              <a:t>As always, I will rely on what </a:t>
            </a:r>
            <a:r>
              <a:rPr lang="en-US" sz="2600" b="1" dirty="0" smtClean="0">
                <a:solidFill>
                  <a:srgbClr val="FFFF00"/>
                </a:solidFill>
              </a:rPr>
              <a:t>God has revealed and written</a:t>
            </a:r>
            <a:r>
              <a:rPr lang="en-US" sz="2600" b="1" dirty="0" smtClean="0">
                <a:solidFill>
                  <a:srgbClr val="FFFFFF"/>
                </a:solidFill>
              </a:rPr>
              <a:t> </a:t>
            </a:r>
            <a:r>
              <a:rPr lang="en-US" sz="2600" b="1" dirty="0" smtClean="0">
                <a:solidFill>
                  <a:schemeClr val="bg1">
                    <a:lumMod val="85000"/>
                  </a:schemeClr>
                </a:solidFill>
              </a:rPr>
              <a:t>instead of someone else </a:t>
            </a:r>
            <a:r>
              <a:rPr lang="en-US" sz="2600" b="1" i="1" dirty="0" smtClean="0">
                <a:solidFill>
                  <a:schemeClr val="bg1">
                    <a:lumMod val="85000"/>
                  </a:schemeClr>
                </a:solidFill>
              </a:rPr>
              <a:t>feels, experiences, </a:t>
            </a:r>
            <a:r>
              <a:rPr lang="en-US" sz="2600" b="1" dirty="0" smtClean="0">
                <a:solidFill>
                  <a:schemeClr val="bg1">
                    <a:lumMod val="85000"/>
                  </a:schemeClr>
                </a:solidFill>
              </a:rPr>
              <a:t>or </a:t>
            </a:r>
            <a:r>
              <a:rPr lang="en-US" sz="2600" b="1" i="1" dirty="0" smtClean="0">
                <a:solidFill>
                  <a:schemeClr val="bg1">
                    <a:lumMod val="85000"/>
                  </a:schemeClr>
                </a:solidFill>
              </a:rPr>
              <a:t>says. </a:t>
            </a: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1800"/>
              </a:spcAft>
              <a:buClr>
                <a:schemeClr val="bg1"/>
              </a:buClr>
            </a:pPr>
            <a:r>
              <a:rPr lang="en-US" sz="2600" b="1" dirty="0" smtClean="0">
                <a:solidFill>
                  <a:schemeClr val="bg1">
                    <a:lumMod val="85000"/>
                  </a:schemeClr>
                </a:solidFill>
              </a:rPr>
              <a:t>I strongly suggest you do the same.</a:t>
            </a:r>
            <a:endParaRPr lang="en-US" sz="2600" b="1" dirty="0" smtClean="0">
              <a:solidFill>
                <a:srgbClr val="D9D9D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18729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12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134678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205</TotalTime>
  <Words>1203</Words>
  <Application>Microsoft Macintosh PowerPoint</Application>
  <PresentationFormat>On-screen Show (4:3)</PresentationFormat>
  <Paragraphs>65</Paragraphs>
  <Slides>9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Speaking in Tongues:  What, How, Why, and When?</vt:lpstr>
      <vt:lpstr>Speaking in Tongues:  What, How, Why, and When?</vt:lpstr>
      <vt:lpstr>Speaking in Tongues:  What, How, Why, and When?</vt:lpstr>
      <vt:lpstr>Speaking in Tongues:  What, How, Why, and When?</vt:lpstr>
      <vt:lpstr>Speaking in Tongues:  What, How, Why, and When?</vt:lpstr>
      <vt:lpstr>Speaking in Tongues:  What is happening in some churches now?</vt:lpstr>
      <vt:lpstr>Speaking in Tongues </vt:lpstr>
      <vt:lpstr>PowerPoint Presentation</vt:lpstr>
    </vt:vector>
  </TitlesOfParts>
  <Company>Southside Church of Christ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Philip Strong</dc:creator>
  <cp:lastModifiedBy>Philip Strong</cp:lastModifiedBy>
  <cp:revision>30</cp:revision>
  <cp:lastPrinted>2023-08-19T15:24:21Z</cp:lastPrinted>
  <dcterms:created xsi:type="dcterms:W3CDTF">2023-08-19T12:00:38Z</dcterms:created>
  <dcterms:modified xsi:type="dcterms:W3CDTF">2023-08-19T15:25:38Z</dcterms:modified>
</cp:coreProperties>
</file>