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pn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2.jpg" ContentType="image/jpeg"/>
  <Override PartName="/ppt/media/image4.jpg" ContentType="image/jpeg"/>
  <Override PartName="/ppt/media/image5.jpg" ContentType="image/jpeg"/>
  <Override PartName="/ppt/media/image6.jpg" ContentType="image/jpeg"/>
  <Override PartName="/ppt/notesSlides/notesSlide3.xml" ContentType="application/vnd.openxmlformats-officedocument.presentationml.notesSlide+xml"/>
  <Override PartName="/ppt/media/image7.jpg" ContentType="image/jpeg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56" r:id="rId3"/>
    <p:sldId id="258" r:id="rId4"/>
    <p:sldId id="259" r:id="rId5"/>
    <p:sldId id="262" r:id="rId6"/>
    <p:sldId id="257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998" autoAdjust="0"/>
  </p:normalViewPr>
  <p:slideViewPr>
    <p:cSldViewPr snapToGrid="0" snapToObjects="1">
      <p:cViewPr varScale="1">
        <p:scale>
          <a:sx n="90" d="100"/>
          <a:sy n="90" d="100"/>
        </p:scale>
        <p:origin x="-2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6CD8D-8709-6D46-8676-08C3B36E54B4}" type="datetimeFigureOut">
              <a:rPr lang="en-US" smtClean="0"/>
              <a:t>9/1/23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3CA18-133E-2C4F-8EDE-D9745BF4C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05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3A577-7A89-774B-8E29-4995968F465C}" type="datetimeFigureOut">
              <a:rPr lang="en-US" smtClean="0"/>
              <a:t>9/1/23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94469-E91C-334A-947E-21DCDE14D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30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I’m not suggesting any “slight of hand” or words, or anything</a:t>
            </a:r>
            <a:r>
              <a:rPr lang="en-US" baseline="0" dirty="0" smtClean="0">
                <a:solidFill>
                  <a:schemeClr val="tx1"/>
                </a:solidFill>
              </a:rPr>
              <a:t> of the kind.  I am suggesting that there are things we can do to help motivate others to </a:t>
            </a:r>
            <a:r>
              <a:rPr lang="en-US" b="1" i="1" baseline="0" dirty="0" smtClean="0">
                <a:solidFill>
                  <a:schemeClr val="tx1"/>
                </a:solidFill>
              </a:rPr>
              <a:t>want </a:t>
            </a:r>
            <a:r>
              <a:rPr lang="en-US" b="0" i="0" baseline="0" dirty="0" smtClean="0">
                <a:solidFill>
                  <a:schemeClr val="tx1"/>
                </a:solidFill>
              </a:rPr>
              <a:t>to become a Christian.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4469-E91C-334A-947E-21DCDE14DC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99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Christianity is about </a:t>
            </a:r>
            <a:r>
              <a:rPr lang="en-US" i="1" dirty="0" smtClean="0">
                <a:solidFill>
                  <a:schemeClr val="tx1"/>
                </a:solidFill>
              </a:rPr>
              <a:t>spiritual </a:t>
            </a:r>
            <a:r>
              <a:rPr lang="en-US" i="0" dirty="0" smtClean="0">
                <a:solidFill>
                  <a:schemeClr val="tx1"/>
                </a:solidFill>
              </a:rPr>
              <a:t>health and wealth,</a:t>
            </a:r>
            <a:r>
              <a:rPr lang="en-US" i="0" baseline="0" dirty="0" smtClean="0">
                <a:solidFill>
                  <a:schemeClr val="tx1"/>
                </a:solidFill>
              </a:rPr>
              <a:t> </a:t>
            </a:r>
            <a:r>
              <a:rPr lang="en-US" i="0" u="sng" baseline="0" dirty="0" smtClean="0">
                <a:solidFill>
                  <a:schemeClr val="tx1"/>
                </a:solidFill>
              </a:rPr>
              <a:t>Luke 14:33</a:t>
            </a:r>
            <a:r>
              <a:rPr lang="en-US" i="0" u="none" baseline="0" dirty="0" smtClean="0">
                <a:solidFill>
                  <a:schemeClr val="tx1"/>
                </a:solidFill>
              </a:rPr>
              <a:t>.</a:t>
            </a:r>
            <a:endParaRPr lang="en-US" i="0" dirty="0" smtClean="0">
              <a:solidFill>
                <a:schemeClr val="tx1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en-US" i="0" dirty="0" smtClean="0">
                <a:solidFill>
                  <a:schemeClr val="tx1"/>
                </a:solidFill>
              </a:rPr>
              <a:t>No one likes to</a:t>
            </a:r>
            <a:r>
              <a:rPr lang="en-US" i="0" baseline="0" dirty="0" smtClean="0">
                <a:solidFill>
                  <a:schemeClr val="tx1"/>
                </a:solidFill>
              </a:rPr>
              <a:t> get “suckered,” </a:t>
            </a:r>
            <a:r>
              <a:rPr lang="en-US" i="0" u="sng" baseline="0" dirty="0" smtClean="0">
                <a:solidFill>
                  <a:schemeClr val="tx1"/>
                </a:solidFill>
              </a:rPr>
              <a:t>2Pet.1:16</a:t>
            </a:r>
            <a:r>
              <a:rPr lang="en-US" i="0" u="none" baseline="0" dirty="0" smtClean="0">
                <a:solidFill>
                  <a:schemeClr val="tx1"/>
                </a:solidFill>
              </a:rPr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i="0" u="none" baseline="0" dirty="0" smtClean="0">
                <a:solidFill>
                  <a:schemeClr val="tx1"/>
                </a:solidFill>
              </a:rPr>
              <a:t>The emphasis is supposed to be Jesus’ power- not ours, </a:t>
            </a:r>
            <a:r>
              <a:rPr lang="en-US" i="0" u="sng" baseline="0" dirty="0" smtClean="0">
                <a:solidFill>
                  <a:schemeClr val="tx1"/>
                </a:solidFill>
              </a:rPr>
              <a:t>1Cor.2:1-5</a:t>
            </a:r>
            <a:r>
              <a:rPr lang="en-US" i="0" u="none" baseline="0" dirty="0" smtClean="0">
                <a:solidFill>
                  <a:schemeClr val="tx1"/>
                </a:solidFill>
              </a:rPr>
              <a:t>;</a:t>
            </a:r>
          </a:p>
          <a:p>
            <a:pPr marL="171450" indent="-171450">
              <a:buFont typeface="Arial"/>
              <a:buChar char="•"/>
            </a:pPr>
            <a:r>
              <a:rPr lang="en-US" i="0" u="none" baseline="0" dirty="0" smtClean="0">
                <a:solidFill>
                  <a:schemeClr val="tx1"/>
                </a:solidFill>
              </a:rPr>
              <a:t>More is definitely not better!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Motivation,</a:t>
            </a:r>
            <a:r>
              <a:rPr lang="en-US" baseline="0" dirty="0" smtClean="0">
                <a:solidFill>
                  <a:schemeClr val="tx1"/>
                </a:solidFill>
              </a:rPr>
              <a:t> in this case especially, is about </a:t>
            </a:r>
            <a:r>
              <a:rPr lang="en-US" i="1" baseline="0" dirty="0" smtClean="0">
                <a:solidFill>
                  <a:schemeClr val="tx1"/>
                </a:solidFill>
              </a:rPr>
              <a:t>reason </a:t>
            </a:r>
            <a:r>
              <a:rPr lang="en-US" i="0" baseline="0" dirty="0" smtClean="0">
                <a:solidFill>
                  <a:schemeClr val="tx1"/>
                </a:solidFill>
              </a:rPr>
              <a:t>and </a:t>
            </a:r>
            <a:r>
              <a:rPr lang="en-US" i="1" baseline="0" dirty="0" smtClean="0">
                <a:solidFill>
                  <a:schemeClr val="tx1"/>
                </a:solidFill>
              </a:rPr>
              <a:t>persuasion, </a:t>
            </a:r>
            <a:r>
              <a:rPr lang="en-US" i="0" u="sng" baseline="0" dirty="0" smtClean="0">
                <a:solidFill>
                  <a:schemeClr val="tx1"/>
                </a:solidFill>
              </a:rPr>
              <a:t>Acts 19:8</a:t>
            </a:r>
            <a:endParaRPr lang="en-US" i="0" u="none" baseline="0" dirty="0" smtClean="0">
              <a:solidFill>
                <a:schemeClr val="tx1"/>
              </a:solidFill>
            </a:endParaRPr>
          </a:p>
          <a:p>
            <a:pPr marL="0" indent="0">
              <a:buFont typeface="Arial"/>
              <a:buNone/>
            </a:pPr>
            <a:r>
              <a:rPr lang="en-US" i="0" u="none" baseline="0" dirty="0" smtClean="0">
                <a:solidFill>
                  <a:schemeClr val="tx1"/>
                </a:solidFill>
              </a:rPr>
              <a:t>This is “salting oats” to make them </a:t>
            </a:r>
            <a:r>
              <a:rPr lang="en-US" i="1" u="none" baseline="0" dirty="0" smtClean="0">
                <a:solidFill>
                  <a:schemeClr val="tx1"/>
                </a:solidFill>
              </a:rPr>
              <a:t>want </a:t>
            </a:r>
            <a:r>
              <a:rPr lang="en-US" i="0" u="none" baseline="0" dirty="0" smtClean="0">
                <a:solidFill>
                  <a:schemeClr val="tx1"/>
                </a:solidFill>
              </a:rPr>
              <a:t>to drink, and dangling the “right” carrots to make them hungry, </a:t>
            </a:r>
            <a:r>
              <a:rPr lang="en-US" i="0" u="sng" baseline="0" dirty="0" smtClean="0">
                <a:solidFill>
                  <a:schemeClr val="tx1"/>
                </a:solidFill>
              </a:rPr>
              <a:t>Matt.5:6</a:t>
            </a:r>
            <a:r>
              <a:rPr lang="en-US" i="0" u="none" baseline="0" dirty="0" smtClean="0">
                <a:solidFill>
                  <a:schemeClr val="tx1"/>
                </a:solidFill>
              </a:rPr>
              <a:t>!  We’re suppose to </a:t>
            </a:r>
            <a:r>
              <a:rPr lang="en-US" i="1" u="none" baseline="0" dirty="0" smtClean="0">
                <a:solidFill>
                  <a:schemeClr val="tx1"/>
                </a:solidFill>
              </a:rPr>
              <a:t>lead, </a:t>
            </a:r>
            <a:r>
              <a:rPr lang="en-US" i="0" u="none" baseline="0" dirty="0" smtClean="0">
                <a:solidFill>
                  <a:schemeClr val="tx1"/>
                </a:solidFill>
              </a:rPr>
              <a:t>not </a:t>
            </a:r>
            <a:r>
              <a:rPr lang="en-US" i="1" u="none" baseline="0" dirty="0" smtClean="0">
                <a:solidFill>
                  <a:schemeClr val="tx1"/>
                </a:solidFill>
              </a:rPr>
              <a:t>push </a:t>
            </a:r>
            <a:r>
              <a:rPr lang="en-US" i="0" u="none" baseline="0" dirty="0" smtClean="0">
                <a:solidFill>
                  <a:schemeClr val="tx1"/>
                </a:solidFill>
              </a:rPr>
              <a:t>or </a:t>
            </a:r>
            <a:r>
              <a:rPr lang="en-US" i="1" u="none" baseline="0" dirty="0" smtClean="0">
                <a:solidFill>
                  <a:schemeClr val="tx1"/>
                </a:solidFill>
              </a:rPr>
              <a:t>drag!  </a:t>
            </a:r>
            <a:r>
              <a:rPr lang="en-US" i="0" u="none" baseline="0" dirty="0" smtClean="0">
                <a:solidFill>
                  <a:schemeClr val="tx1"/>
                </a:solidFill>
              </a:rPr>
              <a:t>(</a:t>
            </a:r>
            <a:r>
              <a:rPr lang="en-US" i="0" u="sng" baseline="0" dirty="0" smtClean="0">
                <a:solidFill>
                  <a:schemeClr val="tx1"/>
                </a:solidFill>
              </a:rPr>
              <a:t>1Tim.2:5</a:t>
            </a:r>
            <a:r>
              <a:rPr lang="en-US" i="0" u="none" baseline="0" dirty="0" smtClean="0">
                <a:solidFill>
                  <a:schemeClr val="tx1"/>
                </a:solidFill>
              </a:rPr>
              <a:t>)</a:t>
            </a:r>
            <a:endParaRPr lang="en-US" i="0" u="sng" baseline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4469-E91C-334A-947E-21DCDE14DC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1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Guilt? Perhaps, </a:t>
            </a:r>
            <a:r>
              <a:rPr lang="en-US" b="0" dirty="0" smtClean="0">
                <a:solidFill>
                  <a:srgbClr val="000000"/>
                </a:solidFill>
              </a:rPr>
              <a:t>but laying a “guilt trip” on someone usually has limited motivational value, especially these days when the </a:t>
            </a:r>
            <a:r>
              <a:rPr lang="en-US" b="0" i="1" dirty="0" smtClean="0">
                <a:solidFill>
                  <a:srgbClr val="000000"/>
                </a:solidFill>
              </a:rPr>
              <a:t>shame </a:t>
            </a:r>
            <a:r>
              <a:rPr lang="en-US" b="0" dirty="0" smtClean="0">
                <a:solidFill>
                  <a:srgbClr val="000000"/>
                </a:solidFill>
              </a:rPr>
              <a:t>of guilt is so often mitigated, excused, and/or denied.</a:t>
            </a:r>
          </a:p>
          <a:p>
            <a:pPr marL="1714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i="0" u="none" baseline="0" dirty="0" smtClean="0">
                <a:solidFill>
                  <a:srgbClr val="000000"/>
                </a:solidFill>
              </a:rPr>
              <a:t>Fear? </a:t>
            </a:r>
            <a:r>
              <a:rPr lang="en-US" b="0" i="0" u="none" baseline="0" dirty="0" smtClean="0">
                <a:solidFill>
                  <a:srgbClr val="000000"/>
                </a:solidFill>
              </a:rPr>
              <a:t>Maybe, b</a:t>
            </a:r>
            <a:r>
              <a:rPr lang="en-US" b="0" dirty="0" smtClean="0">
                <a:solidFill>
                  <a:srgbClr val="000000"/>
                </a:solidFill>
              </a:rPr>
              <a:t>ut the </a:t>
            </a:r>
            <a:r>
              <a:rPr lang="en-US" b="0" i="1" dirty="0" smtClean="0">
                <a:solidFill>
                  <a:srgbClr val="000000"/>
                </a:solidFill>
              </a:rPr>
              <a:t>fear of God/hell </a:t>
            </a:r>
            <a:r>
              <a:rPr lang="en-US" b="0" dirty="0" smtClean="0">
                <a:solidFill>
                  <a:srgbClr val="000000"/>
                </a:solidFill>
              </a:rPr>
              <a:t>is typically more motivational for those who have already become Christians, and therefore have more specific knowledge of such things through extensive study. 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b="0" dirty="0" smtClean="0">
                <a:solidFill>
                  <a:srgbClr val="000000"/>
                </a:solidFill>
              </a:rPr>
              <a:t>Besides, most people just aren’t thinking </a:t>
            </a:r>
            <a:r>
              <a:rPr lang="en-US" b="0" i="1" dirty="0" smtClean="0">
                <a:solidFill>
                  <a:srgbClr val="000000"/>
                </a:solidFill>
              </a:rPr>
              <a:t>that far ahead </a:t>
            </a:r>
            <a:r>
              <a:rPr lang="en-US" b="0" dirty="0" smtClean="0">
                <a:solidFill>
                  <a:srgbClr val="000000"/>
                </a:solidFill>
              </a:rPr>
              <a:t>in our “me first now” society.</a:t>
            </a:r>
            <a:endParaRPr lang="en-US" b="0" i="0" u="none" baseline="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4469-E91C-334A-947E-21DCDE14DC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1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Something besides </a:t>
            </a:r>
            <a:r>
              <a:rPr lang="en-US" i="1" dirty="0" smtClean="0">
                <a:solidFill>
                  <a:schemeClr val="tx1"/>
                </a:solidFill>
              </a:rPr>
              <a:t>capitalism,</a:t>
            </a:r>
            <a:r>
              <a:rPr lang="en-US" i="1" baseline="0" dirty="0" smtClean="0">
                <a:solidFill>
                  <a:schemeClr val="tx1"/>
                </a:solidFill>
              </a:rPr>
              <a:t> commercialism, </a:t>
            </a:r>
            <a:r>
              <a:rPr lang="en-US" i="0" baseline="0" dirty="0" smtClean="0">
                <a:solidFill>
                  <a:schemeClr val="tx1"/>
                </a:solidFill>
              </a:rPr>
              <a:t>and </a:t>
            </a:r>
            <a:r>
              <a:rPr lang="en-US" i="1" baseline="0" dirty="0" smtClean="0">
                <a:solidFill>
                  <a:schemeClr val="tx1"/>
                </a:solidFill>
              </a:rPr>
              <a:t>consumerism- </a:t>
            </a:r>
            <a:r>
              <a:rPr lang="en-US" i="0" baseline="0" dirty="0" smtClean="0">
                <a:solidFill>
                  <a:schemeClr val="tx1"/>
                </a:solidFill>
              </a:rPr>
              <a:t>something that is greater than the sum of its parts, </a:t>
            </a:r>
            <a:r>
              <a:rPr lang="en-US" i="0" u="sng" baseline="0" dirty="0" smtClean="0">
                <a:solidFill>
                  <a:schemeClr val="tx1"/>
                </a:solidFill>
              </a:rPr>
              <a:t>Matt.6:19-34</a:t>
            </a:r>
            <a:r>
              <a:rPr lang="en-US" i="0" u="none" baseline="0" dirty="0" smtClean="0">
                <a:solidFill>
                  <a:schemeClr val="tx1"/>
                </a:solidFill>
              </a:rPr>
              <a:t>.</a:t>
            </a:r>
          </a:p>
          <a:p>
            <a:pPr marL="2286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="0" i="0" u="none" baseline="0" dirty="0" smtClean="0">
                <a:solidFill>
                  <a:schemeClr val="tx1"/>
                </a:solidFill>
              </a:rPr>
              <a:t>POW’s are motivated to endure by one thing: HOPE!  </a:t>
            </a:r>
            <a:r>
              <a:rPr lang="en-US" b="0" i="0" u="sng" baseline="0" dirty="0" smtClean="0">
                <a:solidFill>
                  <a:schemeClr val="tx1"/>
                </a:solidFill>
              </a:rPr>
              <a:t>Rom.8:24-25</a:t>
            </a:r>
            <a:r>
              <a:rPr lang="en-US" b="0" i="0" u="none" baseline="0" dirty="0" smtClean="0">
                <a:solidFill>
                  <a:schemeClr val="tx1"/>
                </a:solidFill>
              </a:rPr>
              <a:t>; </a:t>
            </a:r>
            <a:r>
              <a:rPr lang="en-US" b="0" i="0" u="sng" baseline="0" dirty="0" smtClean="0">
                <a:solidFill>
                  <a:schemeClr val="tx1"/>
                </a:solidFill>
              </a:rPr>
              <a:t>1Thess.4:13-14</a:t>
            </a:r>
          </a:p>
          <a:p>
            <a:pPr marL="2286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="0" i="0" u="none" baseline="0" dirty="0" smtClean="0">
                <a:solidFill>
                  <a:schemeClr val="tx1"/>
                </a:solidFill>
              </a:rPr>
              <a:t>God is love, </a:t>
            </a:r>
            <a:r>
              <a:rPr lang="en-US" b="0" i="0" u="sng" baseline="0" dirty="0" smtClean="0">
                <a:solidFill>
                  <a:schemeClr val="tx1"/>
                </a:solidFill>
              </a:rPr>
              <a:t>1John 4:8, 4-7</a:t>
            </a:r>
            <a:r>
              <a:rPr lang="en-US" b="0" i="0" u="none" baseline="0" dirty="0" smtClean="0">
                <a:solidFill>
                  <a:schemeClr val="tx1"/>
                </a:solidFill>
              </a:rPr>
              <a:t>.  Most folks want to live a life filled with love- we just need to help them realize that God is the source, and Christianity is the access and application!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4469-E91C-334A-947E-21DCDE14DC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1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4469-E91C-334A-947E-21DCDE14DC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19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3A62-F929-394F-B947-69618B61AF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B193-B89F-3246-8A55-FEA6B6EE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3A62-F929-394F-B947-69618B61AF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B193-B89F-3246-8A55-FEA6B6EE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6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3A62-F929-394F-B947-69618B61AF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B193-B89F-3246-8A55-FEA6B6EE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3A62-F929-394F-B947-69618B61AF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B193-B89F-3246-8A55-FEA6B6EE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6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3A62-F929-394F-B947-69618B61AF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B193-B89F-3246-8A55-FEA6B6EE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7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3A62-F929-394F-B947-69618B61AF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B193-B89F-3246-8A55-FEA6B6EE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4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3A62-F929-394F-B947-69618B61AF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B193-B89F-3246-8A55-FEA6B6EE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1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3A62-F929-394F-B947-69618B61AF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B193-B89F-3246-8A55-FEA6B6EE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3A62-F929-394F-B947-69618B61AF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B193-B89F-3246-8A55-FEA6B6EE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3A62-F929-394F-B947-69618B61AF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B193-B89F-3246-8A55-FEA6B6EE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3A62-F929-394F-B947-69618B61AF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B193-B89F-3246-8A55-FEA6B6EE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5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E3A62-F929-394F-B947-69618B61AF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1B193-B89F-3246-8A55-FEA6B6EE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3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7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6965" y="19597"/>
            <a:ext cx="5795579" cy="217881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Motivating Others to Become a Christian, Part 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083442"/>
            <a:ext cx="3048000" cy="294552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We can’t just absolve ourselves from responsibility with, “You can lead a horse to water…”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7036" y="5395310"/>
            <a:ext cx="5281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AC090"/>
                </a:solidFill>
              </a:rPr>
              <a:t>We should learn to “salt oats” and “dangle the right carrots”!</a:t>
            </a:r>
            <a:endParaRPr lang="en-US" sz="3000" b="1" dirty="0">
              <a:solidFill>
                <a:srgbClr val="FAC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56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469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Obviously, there are some “don’ts”…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47" y="954690"/>
            <a:ext cx="6269240" cy="430048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953735"/>
                </a:solidFill>
              </a:rPr>
              <a:t>Don’t</a:t>
            </a:r>
            <a:r>
              <a:rPr lang="en-US" b="1" dirty="0" smtClean="0"/>
              <a:t> make false or unrealistic promises.</a:t>
            </a:r>
          </a:p>
          <a:p>
            <a:r>
              <a:rPr lang="en-US" b="1" dirty="0" smtClean="0">
                <a:solidFill>
                  <a:srgbClr val="953735"/>
                </a:solidFill>
              </a:rPr>
              <a:t>Don’t</a:t>
            </a:r>
            <a:r>
              <a:rPr lang="en-US" b="1" dirty="0" smtClean="0"/>
              <a:t> use “bait and switch” tactics.</a:t>
            </a:r>
          </a:p>
          <a:p>
            <a:r>
              <a:rPr lang="en-US" b="1" dirty="0" smtClean="0">
                <a:solidFill>
                  <a:srgbClr val="953735"/>
                </a:solidFill>
              </a:rPr>
              <a:t>Don’t</a:t>
            </a:r>
            <a:r>
              <a:rPr lang="en-US" b="1" dirty="0" smtClean="0"/>
              <a:t> try to “bullhorn” </a:t>
            </a:r>
            <a:r>
              <a:rPr lang="en-US" b="1" dirty="0" smtClean="0"/>
              <a:t>them; </a:t>
            </a:r>
            <a:r>
              <a:rPr lang="en-US" b="1" dirty="0" smtClean="0"/>
              <a:t>louder doesn’t help.</a:t>
            </a:r>
          </a:p>
          <a:p>
            <a:r>
              <a:rPr lang="en-US" b="1" dirty="0" smtClean="0">
                <a:solidFill>
                  <a:srgbClr val="953735"/>
                </a:solidFill>
              </a:rPr>
              <a:t>Don’t</a:t>
            </a:r>
            <a:r>
              <a:rPr lang="en-US" b="1" dirty="0" smtClean="0"/>
              <a:t> use the “gang” approach.</a:t>
            </a:r>
          </a:p>
          <a:p>
            <a:r>
              <a:rPr lang="en-US" b="1" dirty="0" smtClean="0"/>
              <a:t>And, </a:t>
            </a:r>
            <a:r>
              <a:rPr lang="en-US" b="1" dirty="0" smtClean="0">
                <a:solidFill>
                  <a:srgbClr val="953735"/>
                </a:solidFill>
              </a:rPr>
              <a:t>don’t</a:t>
            </a:r>
            <a:r>
              <a:rPr lang="en-US" b="1" dirty="0" smtClean="0"/>
              <a:t> nag or try to coerce.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FF"/>
                </a:solidFill>
              </a:rPr>
              <a:t>Remember: The goal is for them to </a:t>
            </a:r>
            <a:r>
              <a:rPr lang="en-US" b="1" i="1" u="sng" dirty="0" smtClean="0">
                <a:solidFill>
                  <a:srgbClr val="0000FF"/>
                </a:solidFill>
              </a:rPr>
              <a:t>want</a:t>
            </a:r>
            <a:r>
              <a:rPr lang="en-US" b="1" dirty="0" smtClean="0">
                <a:solidFill>
                  <a:srgbClr val="0000FF"/>
                </a:solidFill>
              </a:rPr>
              <a:t> to become a Christian,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Matt.5:6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motivating-individuals-at-wor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373" y="5307312"/>
            <a:ext cx="2721627" cy="1436414"/>
          </a:xfrm>
          <a:prstGeom prst="rect">
            <a:avLst/>
          </a:prstGeom>
        </p:spPr>
      </p:pic>
      <p:pic>
        <p:nvPicPr>
          <p:cNvPr id="6" name="Picture 5" descr="Carrot-Stic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373" y="3320979"/>
            <a:ext cx="2562219" cy="1531651"/>
          </a:xfrm>
          <a:prstGeom prst="rect">
            <a:avLst/>
          </a:prstGeom>
        </p:spPr>
      </p:pic>
      <p:pic>
        <p:nvPicPr>
          <p:cNvPr id="7" name="Picture 6" descr="cash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187" y="1272191"/>
            <a:ext cx="2316480" cy="1639824"/>
          </a:xfrm>
          <a:prstGeom prst="rect">
            <a:avLst/>
          </a:prstGeom>
        </p:spPr>
      </p:pic>
      <p:pic>
        <p:nvPicPr>
          <p:cNvPr id="8" name="Picture 7" descr="nagging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47" y="5333588"/>
            <a:ext cx="3378457" cy="1410138"/>
          </a:xfrm>
          <a:prstGeom prst="rect">
            <a:avLst/>
          </a:prstGeom>
        </p:spPr>
      </p:pic>
      <p:pic>
        <p:nvPicPr>
          <p:cNvPr id="9" name="Picture 8" descr="multiple fingers pointing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099" y="5219313"/>
            <a:ext cx="2399861" cy="152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3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469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So stop and think…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47" y="954690"/>
            <a:ext cx="8416853" cy="3862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Of the primary motivations humans have in life, which ones could be appropriately used to help people </a:t>
            </a:r>
            <a:r>
              <a:rPr lang="en-US" b="1" i="1" u="sng" dirty="0" smtClean="0">
                <a:solidFill>
                  <a:srgbClr val="0000FF"/>
                </a:solidFill>
              </a:rPr>
              <a:t>want</a:t>
            </a:r>
            <a:r>
              <a:rPr lang="en-US" b="1" dirty="0" smtClean="0">
                <a:solidFill>
                  <a:srgbClr val="0000FF"/>
                </a:solidFill>
              </a:rPr>
              <a:t> to become Christians?</a:t>
            </a:r>
          </a:p>
          <a:p>
            <a:r>
              <a:rPr lang="en-US" b="1" dirty="0" smtClean="0">
                <a:solidFill>
                  <a:srgbClr val="953735"/>
                </a:solidFill>
              </a:rPr>
              <a:t>Guilt?</a:t>
            </a:r>
          </a:p>
          <a:p>
            <a:pPr marL="800100" lvl="2" indent="0">
              <a:buNone/>
            </a:pPr>
            <a:r>
              <a:rPr lang="en-US" sz="2800" b="1" dirty="0" smtClean="0">
                <a:solidFill>
                  <a:srgbClr val="953735"/>
                </a:solidFill>
              </a:rPr>
              <a:t>Perhaps, </a:t>
            </a:r>
            <a:r>
              <a:rPr lang="en-US" sz="2800" b="1" u="sng" dirty="0" smtClean="0">
                <a:solidFill>
                  <a:srgbClr val="953735"/>
                </a:solidFill>
              </a:rPr>
              <a:t>Rom.3:23</a:t>
            </a:r>
            <a:r>
              <a:rPr lang="en-US" sz="2800" b="1" dirty="0" smtClean="0">
                <a:solidFill>
                  <a:srgbClr val="953735"/>
                </a:solidFill>
              </a:rPr>
              <a:t>; </a:t>
            </a:r>
            <a:r>
              <a:rPr lang="en-US" sz="2800" b="1" u="sng" dirty="0" smtClean="0">
                <a:solidFill>
                  <a:srgbClr val="953735"/>
                </a:solidFill>
              </a:rPr>
              <a:t>1Pet.2:22-24a</a:t>
            </a:r>
            <a:r>
              <a:rPr lang="en-US" b="1" dirty="0" smtClean="0">
                <a:solidFill>
                  <a:srgbClr val="953735"/>
                </a:solidFill>
              </a:rPr>
              <a:t>. </a:t>
            </a:r>
          </a:p>
          <a:p>
            <a:pPr marL="457200" indent="-457200"/>
            <a:r>
              <a:rPr lang="en-US" b="1" dirty="0" smtClean="0">
                <a:solidFill>
                  <a:srgbClr val="953735"/>
                </a:solidFill>
              </a:rPr>
              <a:t>Fear?</a:t>
            </a:r>
          </a:p>
          <a:p>
            <a:pPr marL="800100" lvl="2" indent="0">
              <a:buNone/>
            </a:pPr>
            <a:r>
              <a:rPr lang="en-US" sz="2800" b="1" dirty="0" smtClean="0">
                <a:solidFill>
                  <a:srgbClr val="953735"/>
                </a:solidFill>
              </a:rPr>
              <a:t>Maybe, </a:t>
            </a:r>
            <a:r>
              <a:rPr lang="en-US" sz="2800" b="1" u="sng" dirty="0" smtClean="0">
                <a:solidFill>
                  <a:srgbClr val="953735"/>
                </a:solidFill>
              </a:rPr>
              <a:t>Heb.10:26-31</a:t>
            </a:r>
            <a:r>
              <a:rPr lang="en-US" sz="2800" b="1" dirty="0" smtClean="0">
                <a:solidFill>
                  <a:srgbClr val="953735"/>
                </a:solidFill>
              </a:rPr>
              <a:t>. </a:t>
            </a:r>
          </a:p>
        </p:txBody>
      </p:sp>
      <p:pic>
        <p:nvPicPr>
          <p:cNvPr id="4" name="Picture 3" descr="guilt_carry-ma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600" y="2093919"/>
            <a:ext cx="2213944" cy="2206564"/>
          </a:xfrm>
          <a:prstGeom prst="rect">
            <a:avLst/>
          </a:prstGeom>
        </p:spPr>
      </p:pic>
      <p:pic>
        <p:nvPicPr>
          <p:cNvPr id="10" name="Picture 9" descr="fear02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337" y="4458137"/>
            <a:ext cx="2242207" cy="224220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" y="4694621"/>
            <a:ext cx="57176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W</a:t>
            </a:r>
            <a:r>
              <a:rPr lang="en-US" sz="3200" b="1" dirty="0" smtClean="0">
                <a:solidFill>
                  <a:srgbClr val="0000FF"/>
                </a:solidFill>
              </a:rPr>
              <a:t>e all know that although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guilt</a:t>
            </a:r>
            <a:r>
              <a:rPr lang="en-US" sz="3200" b="1" dirty="0" smtClean="0">
                <a:solidFill>
                  <a:srgbClr val="0000FF"/>
                </a:solidFill>
              </a:rPr>
              <a:t> and </a:t>
            </a:r>
            <a:r>
              <a:rPr lang="en-US" sz="3200" b="1" dirty="0" smtClean="0">
                <a:solidFill>
                  <a:srgbClr val="953735"/>
                </a:solidFill>
              </a:rPr>
              <a:t>fear</a:t>
            </a:r>
            <a:r>
              <a:rPr lang="en-US" sz="3200" b="1" dirty="0" smtClean="0">
                <a:solidFill>
                  <a:srgbClr val="0000FF"/>
                </a:solidFill>
              </a:rPr>
              <a:t> can be be great motivators at times, but they are not the </a:t>
            </a:r>
            <a:r>
              <a:rPr lang="en-US" sz="3200" b="1" i="1" dirty="0" smtClean="0">
                <a:solidFill>
                  <a:srgbClr val="0000FF"/>
                </a:solidFill>
              </a:rPr>
              <a:t>best </a:t>
            </a:r>
            <a:r>
              <a:rPr lang="en-US" sz="3200" b="1" dirty="0" smtClean="0">
                <a:solidFill>
                  <a:srgbClr val="0000FF"/>
                </a:solidFill>
              </a:rPr>
              <a:t>motivators….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40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469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The best </a:t>
            </a:r>
            <a:r>
              <a:rPr lang="en-US" b="1" i="1" dirty="0" smtClean="0">
                <a:solidFill>
                  <a:srgbClr val="0000FF"/>
                </a:solidFill>
              </a:rPr>
              <a:t>human </a:t>
            </a:r>
            <a:r>
              <a:rPr lang="en-US" b="1" dirty="0" smtClean="0">
                <a:solidFill>
                  <a:srgbClr val="0000FF"/>
                </a:solidFill>
              </a:rPr>
              <a:t>motivators are: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47" y="954689"/>
            <a:ext cx="8416853" cy="5588001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</a:rPr>
              <a:t>Faith, </a:t>
            </a:r>
            <a:r>
              <a:rPr lang="en-US" b="1" u="sng" dirty="0" smtClean="0">
                <a:solidFill>
                  <a:srgbClr val="953735"/>
                </a:solidFill>
              </a:rPr>
              <a:t>1Cor.13:13a</a:t>
            </a:r>
            <a:endParaRPr lang="en-US" b="1" dirty="0" smtClean="0">
              <a:solidFill>
                <a:srgbClr val="953735"/>
              </a:solidFill>
            </a:endParaRPr>
          </a:p>
          <a:p>
            <a:pPr marL="585216" lvl="1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As human beings</a:t>
            </a:r>
            <a:r>
              <a:rPr lang="en-US" b="1" i="1" dirty="0" smtClean="0">
                <a:solidFill>
                  <a:srgbClr val="0000FF"/>
                </a:solidFill>
              </a:rPr>
              <a:t>, </a:t>
            </a:r>
            <a:r>
              <a:rPr lang="en-US" b="1" dirty="0" smtClean="0">
                <a:solidFill>
                  <a:srgbClr val="0000FF"/>
                </a:solidFill>
              </a:rPr>
              <a:t>we need something to </a:t>
            </a:r>
            <a:r>
              <a:rPr lang="en-US" b="1" i="1" dirty="0" smtClean="0">
                <a:solidFill>
                  <a:srgbClr val="8B4208"/>
                </a:solidFill>
              </a:rPr>
              <a:t>believe in </a:t>
            </a:r>
            <a:r>
              <a:rPr lang="en-US" b="1" dirty="0" smtClean="0">
                <a:solidFill>
                  <a:srgbClr val="0000FF"/>
                </a:solidFill>
              </a:rPr>
              <a:t>besides and beyond ourselves, </a:t>
            </a:r>
            <a:r>
              <a:rPr lang="en-US" b="1" u="sng" dirty="0" smtClean="0">
                <a:solidFill>
                  <a:srgbClr val="953735"/>
                </a:solidFill>
              </a:rPr>
              <a:t>15:12-18</a:t>
            </a:r>
            <a:r>
              <a:rPr lang="en-US" b="1" dirty="0" smtClean="0">
                <a:solidFill>
                  <a:srgbClr val="0000FF"/>
                </a:solidFill>
              </a:rPr>
              <a:t>. </a:t>
            </a:r>
          </a:p>
          <a:p>
            <a:pPr marL="51435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</a:rPr>
              <a:t>Hope, </a:t>
            </a:r>
            <a:r>
              <a:rPr lang="en-US" b="1" u="sng" dirty="0" smtClean="0">
                <a:solidFill>
                  <a:srgbClr val="953735"/>
                </a:solidFill>
              </a:rPr>
              <a:t>1Cor.13:b</a:t>
            </a:r>
            <a:endParaRPr lang="en-US" b="1" dirty="0" smtClean="0">
              <a:solidFill>
                <a:srgbClr val="953735"/>
              </a:solidFill>
            </a:endParaRPr>
          </a:p>
          <a:p>
            <a:pPr marL="585216" lvl="1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As human beings</a:t>
            </a:r>
            <a:r>
              <a:rPr lang="en-US" b="1" i="1" dirty="0" smtClean="0">
                <a:solidFill>
                  <a:srgbClr val="0000FF"/>
                </a:solidFill>
              </a:rPr>
              <a:t>, </a:t>
            </a:r>
            <a:r>
              <a:rPr lang="en-US" b="1" dirty="0" smtClean="0">
                <a:solidFill>
                  <a:srgbClr val="0000FF"/>
                </a:solidFill>
              </a:rPr>
              <a:t>we need something to </a:t>
            </a:r>
            <a:r>
              <a:rPr lang="en-US" b="1" i="1" dirty="0" smtClean="0">
                <a:solidFill>
                  <a:srgbClr val="8B4208"/>
                </a:solidFill>
              </a:rPr>
              <a:t>hope for </a:t>
            </a:r>
            <a:r>
              <a:rPr lang="en-US" b="1" dirty="0" smtClean="0">
                <a:solidFill>
                  <a:srgbClr val="0000FF"/>
                </a:solidFill>
              </a:rPr>
              <a:t>besides physical life, physical things, and physical death, </a:t>
            </a:r>
            <a:r>
              <a:rPr lang="en-US" b="1" u="sng" dirty="0" smtClean="0">
                <a:solidFill>
                  <a:srgbClr val="953735"/>
                </a:solidFill>
              </a:rPr>
              <a:t>15:19-22,32</a:t>
            </a:r>
            <a:r>
              <a:rPr lang="en-US" b="1" dirty="0" smtClean="0">
                <a:solidFill>
                  <a:srgbClr val="0000FF"/>
                </a:solidFill>
              </a:rPr>
              <a:t>. </a:t>
            </a:r>
            <a:endParaRPr lang="en-US" b="1" dirty="0">
              <a:solidFill>
                <a:srgbClr val="0000FF"/>
              </a:solidFill>
            </a:endParaRPr>
          </a:p>
          <a:p>
            <a:pPr marL="51435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</a:rPr>
              <a:t>Love, </a:t>
            </a:r>
            <a:r>
              <a:rPr lang="en-US" b="1" u="sng" dirty="0" smtClean="0">
                <a:solidFill>
                  <a:srgbClr val="953735"/>
                </a:solidFill>
              </a:rPr>
              <a:t>1Cor.13:13c</a:t>
            </a:r>
            <a:endParaRPr lang="en-US" b="1" dirty="0" smtClean="0">
              <a:solidFill>
                <a:srgbClr val="953735"/>
              </a:solidFill>
            </a:endParaRPr>
          </a:p>
          <a:p>
            <a:pPr marL="585216" lvl="1" indent="0">
              <a:buClr>
                <a:schemeClr val="accent2">
                  <a:lumMod val="75000"/>
                </a:schemeClr>
              </a:buClr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While </a:t>
            </a:r>
            <a:r>
              <a:rPr lang="en-US" b="1" i="1" dirty="0" smtClean="0">
                <a:solidFill>
                  <a:srgbClr val="0000FF"/>
                </a:solidFill>
              </a:rPr>
              <a:t>guilt </a:t>
            </a:r>
            <a:r>
              <a:rPr lang="en-US" b="1" dirty="0" smtClean="0">
                <a:solidFill>
                  <a:srgbClr val="0000FF"/>
                </a:solidFill>
              </a:rPr>
              <a:t>and</a:t>
            </a:r>
            <a:r>
              <a:rPr lang="en-US" b="1" i="1" dirty="0" smtClean="0">
                <a:solidFill>
                  <a:srgbClr val="0000FF"/>
                </a:solidFill>
              </a:rPr>
              <a:t> fear, </a:t>
            </a:r>
            <a:r>
              <a:rPr lang="en-US" b="1" dirty="0" smtClean="0">
                <a:solidFill>
                  <a:srgbClr val="0000FF"/>
                </a:solidFill>
              </a:rPr>
              <a:t>and even </a:t>
            </a:r>
            <a:r>
              <a:rPr lang="en-US" b="1" i="1" dirty="0" smtClean="0">
                <a:solidFill>
                  <a:srgbClr val="0000FF"/>
                </a:solidFill>
              </a:rPr>
              <a:t>faith </a:t>
            </a:r>
            <a:r>
              <a:rPr lang="en-US" b="1" dirty="0" smtClean="0">
                <a:solidFill>
                  <a:srgbClr val="0000FF"/>
                </a:solidFill>
              </a:rPr>
              <a:t>and </a:t>
            </a:r>
            <a:r>
              <a:rPr lang="en-US" b="1" i="1" dirty="0" smtClean="0">
                <a:solidFill>
                  <a:srgbClr val="0000FF"/>
                </a:solidFill>
              </a:rPr>
              <a:t>hope </a:t>
            </a:r>
            <a:r>
              <a:rPr lang="en-US" b="1" dirty="0" smtClean="0">
                <a:solidFill>
                  <a:srgbClr val="0000FF"/>
                </a:solidFill>
              </a:rPr>
              <a:t>can be great motivators, we humans are created in the image of a God of </a:t>
            </a:r>
            <a:r>
              <a:rPr lang="en-US" b="1" i="1" dirty="0" smtClean="0">
                <a:solidFill>
                  <a:srgbClr val="8B4208"/>
                </a:solidFill>
              </a:rPr>
              <a:t>love</a:t>
            </a:r>
            <a:r>
              <a:rPr lang="en-US" b="1" i="1" dirty="0" smtClean="0">
                <a:solidFill>
                  <a:srgbClr val="0000FF"/>
                </a:solidFill>
              </a:rPr>
              <a:t>, </a:t>
            </a:r>
            <a:r>
              <a:rPr lang="en-US" b="1" dirty="0" smtClean="0">
                <a:solidFill>
                  <a:srgbClr val="0000FF"/>
                </a:solidFill>
              </a:rPr>
              <a:t>and are best motivated by that which appeals to our higher nature,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13:1-8a</a:t>
            </a:r>
            <a:r>
              <a:rPr lang="en-US" b="1" dirty="0" smtClean="0">
                <a:solidFill>
                  <a:srgbClr val="0000FF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9646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6965" y="19597"/>
            <a:ext cx="5795579" cy="217881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Motivating Others to Become a Christian, Part 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27" y="110067"/>
            <a:ext cx="2864070" cy="342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While the </a:t>
            </a:r>
            <a:r>
              <a:rPr lang="en-US" sz="2400" b="1" i="1" dirty="0" smtClean="0">
                <a:solidFill>
                  <a:srgbClr val="FFFFFF"/>
                </a:solidFill>
              </a:rPr>
              <a:t>guilt </a:t>
            </a:r>
            <a:r>
              <a:rPr lang="en-US" sz="2400" b="1" dirty="0" smtClean="0">
                <a:solidFill>
                  <a:srgbClr val="FFFFFF"/>
                </a:solidFill>
              </a:rPr>
              <a:t>of sin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2400" b="1" i="1" dirty="0" smtClean="0">
                <a:solidFill>
                  <a:srgbClr val="FFFFFF"/>
                </a:solidFill>
              </a:rPr>
              <a:t>fear </a:t>
            </a:r>
            <a:r>
              <a:rPr lang="en-US" sz="2400" b="1" dirty="0" smtClean="0">
                <a:solidFill>
                  <a:srgbClr val="FFFFFF"/>
                </a:solidFill>
              </a:rPr>
              <a:t>of punishment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indeed can be motivators to become a Christian, </a:t>
            </a:r>
          </a:p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can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even be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used effectively at times, </a:t>
            </a:r>
          </a:p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they are probably not the best ones.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862" y="5012145"/>
            <a:ext cx="6017172" cy="183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smtClean="0">
                <a:solidFill>
                  <a:srgbClr val="FAC090"/>
                </a:solidFill>
              </a:rPr>
              <a:t>But </a:t>
            </a:r>
            <a:r>
              <a:rPr lang="en-US" sz="2400" b="1" i="1" dirty="0" smtClean="0">
                <a:solidFill>
                  <a:schemeClr val="bg1"/>
                </a:solidFill>
              </a:rPr>
              <a:t>faith</a:t>
            </a:r>
            <a:r>
              <a:rPr lang="en-US" sz="2400" b="1" i="1" dirty="0" smtClean="0">
                <a:solidFill>
                  <a:srgbClr val="FAC090"/>
                </a:solidFill>
              </a:rPr>
              <a:t>, </a:t>
            </a:r>
            <a:r>
              <a:rPr lang="en-US" sz="2400" b="1" i="1" dirty="0" smtClean="0">
                <a:solidFill>
                  <a:srgbClr val="FFFFFF"/>
                </a:solidFill>
              </a:rPr>
              <a:t>hope</a:t>
            </a:r>
            <a:r>
              <a:rPr lang="en-US" sz="2400" b="1" i="1" dirty="0" smtClean="0">
                <a:solidFill>
                  <a:srgbClr val="FAC090"/>
                </a:solidFill>
              </a:rPr>
              <a:t>, </a:t>
            </a:r>
            <a:r>
              <a:rPr lang="en-US" sz="2400" b="1" dirty="0" smtClean="0">
                <a:solidFill>
                  <a:srgbClr val="FAC090"/>
                </a:solidFill>
              </a:rPr>
              <a:t>and </a:t>
            </a:r>
            <a:r>
              <a:rPr lang="en-US" sz="2400" b="1" i="1" dirty="0" smtClean="0">
                <a:solidFill>
                  <a:srgbClr val="FFFFFF"/>
                </a:solidFill>
              </a:rPr>
              <a:t>love</a:t>
            </a:r>
            <a:r>
              <a:rPr lang="en-US" sz="2400" b="1" dirty="0" smtClean="0">
                <a:solidFill>
                  <a:srgbClr val="FAC090"/>
                </a:solidFill>
              </a:rPr>
              <a:t>- these are things for which every human soul longs on some level.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AC090"/>
                </a:solidFill>
              </a:rPr>
              <a:t>We just need to be sure that we </a:t>
            </a:r>
            <a:r>
              <a:rPr lang="en-US" sz="2400" b="1" i="1" dirty="0" smtClean="0">
                <a:solidFill>
                  <a:srgbClr val="FAC090"/>
                </a:solidFill>
              </a:rPr>
              <a:t>show </a:t>
            </a:r>
            <a:r>
              <a:rPr lang="en-US" sz="2400" b="1" dirty="0" smtClean="0">
                <a:solidFill>
                  <a:srgbClr val="FAC090"/>
                </a:solidFill>
              </a:rPr>
              <a:t>and </a:t>
            </a:r>
            <a:r>
              <a:rPr lang="en-US" sz="2400" b="1" i="1" dirty="0" smtClean="0">
                <a:solidFill>
                  <a:srgbClr val="FAC090"/>
                </a:solidFill>
              </a:rPr>
              <a:t>tell </a:t>
            </a:r>
            <a:r>
              <a:rPr lang="en-US" sz="2400" b="1" dirty="0" smtClean="0">
                <a:solidFill>
                  <a:srgbClr val="FAC090"/>
                </a:solidFill>
              </a:rPr>
              <a:t>them that </a:t>
            </a:r>
            <a:r>
              <a:rPr lang="en-US" sz="2400" b="1" dirty="0" smtClean="0">
                <a:solidFill>
                  <a:srgbClr val="FFFFFF"/>
                </a:solidFill>
              </a:rPr>
              <a:t>God is the </a:t>
            </a:r>
            <a:r>
              <a:rPr lang="en-US" sz="2400" b="1" i="1" u="sng" dirty="0" smtClean="0">
                <a:solidFill>
                  <a:srgbClr val="FFFFFF"/>
                </a:solidFill>
              </a:rPr>
              <a:t>Source</a:t>
            </a:r>
            <a:r>
              <a:rPr lang="en-US" sz="2400" b="1" i="1" dirty="0" smtClean="0">
                <a:solidFill>
                  <a:srgbClr val="FAC090"/>
                </a:solidFill>
              </a:rPr>
              <a:t>,</a:t>
            </a:r>
            <a:r>
              <a:rPr lang="en-US" sz="2400" b="1" dirty="0" smtClean="0">
                <a:solidFill>
                  <a:srgbClr val="FAC090"/>
                </a:solidFill>
              </a:rPr>
              <a:t> and </a:t>
            </a:r>
            <a:r>
              <a:rPr lang="en-US" sz="2400" b="1" dirty="0" smtClean="0">
                <a:solidFill>
                  <a:srgbClr val="FFFFFF"/>
                </a:solidFill>
              </a:rPr>
              <a:t>Christianity is the </a:t>
            </a:r>
            <a:r>
              <a:rPr lang="en-US" sz="2400" b="1" i="1" u="sng" dirty="0" smtClean="0">
                <a:solidFill>
                  <a:srgbClr val="FFFFFF"/>
                </a:solidFill>
              </a:rPr>
              <a:t>pathwa</a:t>
            </a:r>
            <a:r>
              <a:rPr lang="en-US" sz="2400" b="1" i="1" dirty="0" smtClean="0">
                <a:solidFill>
                  <a:srgbClr val="FFFFFF"/>
                </a:solidFill>
              </a:rPr>
              <a:t>y</a:t>
            </a:r>
            <a:r>
              <a:rPr lang="en-US" sz="2400" b="1" i="1" dirty="0" smtClean="0">
                <a:solidFill>
                  <a:srgbClr val="FAC090"/>
                </a:solidFill>
              </a:rPr>
              <a:t> </a:t>
            </a:r>
            <a:r>
              <a:rPr lang="en-US" sz="2400" b="1" dirty="0" smtClean="0">
                <a:solidFill>
                  <a:srgbClr val="FAC090"/>
                </a:solidFill>
              </a:rPr>
              <a:t>to these things. </a:t>
            </a:r>
            <a:endParaRPr lang="en-US" sz="2400" b="1" dirty="0">
              <a:solidFill>
                <a:srgbClr val="FAC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1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49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772</Words>
  <Application>Microsoft Macintosh PowerPoint</Application>
  <PresentationFormat>On-screen Show (4:3)</PresentationFormat>
  <Paragraphs>48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Motivating Others to Become a Christian, Part 1</vt:lpstr>
      <vt:lpstr>Obviously, there are some “don’ts”…</vt:lpstr>
      <vt:lpstr>So stop and think…</vt:lpstr>
      <vt:lpstr>The best human motivators are:</vt:lpstr>
      <vt:lpstr>Motivating Others to Become a Christian, Part 1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Motivating Others to Become a Christian, Part 1</dc:title>
  <dc:creator>Philip Strong</dc:creator>
  <cp:lastModifiedBy>Philip Strong</cp:lastModifiedBy>
  <cp:revision>25</cp:revision>
  <cp:lastPrinted>2014-10-30T19:32:42Z</cp:lastPrinted>
  <dcterms:created xsi:type="dcterms:W3CDTF">2014-03-07T19:44:26Z</dcterms:created>
  <dcterms:modified xsi:type="dcterms:W3CDTF">2023-09-01T16:28:40Z</dcterms:modified>
</cp:coreProperties>
</file>