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1F497D"/>
    <a:srgbClr val="953735"/>
    <a:srgbClr val="49D6FF"/>
    <a:srgbClr val="42A6FF"/>
    <a:srgbClr val="378BD5"/>
    <a:srgbClr val="C50202"/>
    <a:srgbClr val="E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082" autoAdjust="0"/>
  </p:normalViewPr>
  <p:slideViewPr>
    <p:cSldViewPr snapToGrid="0" snapToObjects="1">
      <p:cViewPr varScale="1">
        <p:scale>
          <a:sx n="84" d="100"/>
          <a:sy n="84" d="100"/>
        </p:scale>
        <p:origin x="-2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CD419-A30C-954E-BAE1-0698E764A6A4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B7BED-6649-594D-8BC8-03923701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A2C6B-C322-8D49-83D4-F599A3F20F55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891CB-D07D-C74C-9842-F27D25595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9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(from previous lesson)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891CB-D07D-C74C-9842-F27D25595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“adorn” means to </a:t>
            </a:r>
            <a:r>
              <a:rPr lang="en-US" i="1" dirty="0" smtClean="0"/>
              <a:t>add something to for the purpose of making it more </a:t>
            </a:r>
            <a:r>
              <a:rPr lang="en-US" i="1" dirty="0" smtClean="0"/>
              <a:t>attractive.</a:t>
            </a:r>
            <a:r>
              <a:rPr lang="en-US" i="1" baseline="0" dirty="0" smtClean="0"/>
              <a:t> </a:t>
            </a:r>
            <a:r>
              <a:rPr lang="en-US" i="0" dirty="0" smtClean="0"/>
              <a:t>In </a:t>
            </a:r>
            <a:r>
              <a:rPr lang="en-US" i="0" dirty="0" smtClean="0"/>
              <a:t>this</a:t>
            </a:r>
            <a:r>
              <a:rPr lang="en-US" i="0" baseline="0" dirty="0" smtClean="0"/>
              <a:t> application, we do not </a:t>
            </a:r>
            <a:r>
              <a:rPr lang="en-US" i="1" baseline="0" dirty="0" smtClean="0"/>
              <a:t>improve the product, </a:t>
            </a:r>
            <a:r>
              <a:rPr lang="en-US" i="0" baseline="0" dirty="0" smtClean="0"/>
              <a:t>we make it more visible to others by demonstrating its effects in our own lives- whether male or female, young or old!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891CB-D07D-C74C-9842-F27D255955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“Shining Properly” could also be called living</a:t>
            </a:r>
            <a:r>
              <a:rPr lang="en-US" baseline="0" dirty="0" smtClean="0"/>
              <a:t> a Christian life</a:t>
            </a:r>
            <a:r>
              <a:rPr lang="en-US" baseline="0" dirty="0" smtClean="0"/>
              <a:t>!</a:t>
            </a:r>
            <a:endParaRPr lang="en-US" baseline="0" dirty="0" smtClean="0"/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baseline="0" dirty="0" smtClean="0"/>
              <a:t>The “thinking,” especially in this case, has to come </a:t>
            </a:r>
            <a:r>
              <a:rPr lang="en-US" b="1" u="sng" baseline="0" dirty="0" smtClean="0"/>
              <a:t>before</a:t>
            </a:r>
            <a:r>
              <a:rPr lang="en-US" b="0" u="none" baseline="0" dirty="0" smtClean="0"/>
              <a:t> the “speaking” part. 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b="0" u="none" baseline="0" dirty="0" smtClean="0"/>
              <a:t>Consider this: What impression do your children get from from your attitude, actions, and words before and after worship services?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b="0" u="none" baseline="0" dirty="0" smtClean="0"/>
              <a:t>Now, what impression do those who know you as a Christian, and/or as member here, get from the same about your fellowship with Christ or the brethren here?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b="0" u="none" baseline="0" dirty="0" smtClean="0"/>
              <a:t>I’m not suggesting we run around giving a denominational-styled ‘testimony’- but that we </a:t>
            </a:r>
            <a:r>
              <a:rPr lang="en-US" b="0" i="1" u="none" baseline="0" dirty="0" smtClean="0"/>
              <a:t>positively </a:t>
            </a:r>
            <a:r>
              <a:rPr lang="en-US" b="0" i="0" u="none" baseline="0" dirty="0" smtClean="0"/>
              <a:t>exhibit biblical </a:t>
            </a:r>
            <a:r>
              <a:rPr lang="en-US" b="0" i="1" u="none" baseline="0" dirty="0" smtClean="0"/>
              <a:t>faith, hope, </a:t>
            </a:r>
            <a:r>
              <a:rPr lang="en-US" b="0" i="0" u="none" baseline="0" dirty="0" smtClean="0"/>
              <a:t>and </a:t>
            </a:r>
            <a:r>
              <a:rPr lang="en-US" b="0" i="1" u="none" baseline="0" dirty="0" smtClean="0"/>
              <a:t>love. </a:t>
            </a:r>
            <a:endParaRPr lang="en-US" b="0" u="none" baseline="0" dirty="0" smtClean="0"/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See</a:t>
            </a:r>
            <a:r>
              <a:rPr lang="en-US" baseline="0" dirty="0" smtClean="0"/>
              <a:t> also </a:t>
            </a:r>
            <a:r>
              <a:rPr lang="en-US" u="sng" baseline="0" dirty="0" smtClean="0"/>
              <a:t>Eph.4:29-30</a:t>
            </a:r>
            <a:r>
              <a:rPr lang="en-US" u="none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891CB-D07D-C74C-9842-F27D255955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“Sanctify” includes a</a:t>
            </a:r>
            <a:r>
              <a:rPr lang="en-US" baseline="0" dirty="0" smtClean="0"/>
              <a:t> </a:t>
            </a:r>
            <a:r>
              <a:rPr lang="en-US" i="1" baseline="0" dirty="0" smtClean="0"/>
              <a:t>setting apart </a:t>
            </a:r>
            <a:r>
              <a:rPr lang="en-US" i="0" baseline="0" dirty="0" smtClean="0"/>
              <a:t>or </a:t>
            </a:r>
            <a:r>
              <a:rPr lang="en-US" i="1" baseline="0" dirty="0" smtClean="0"/>
              <a:t>making special </a:t>
            </a:r>
            <a:r>
              <a:rPr lang="en-US" b="1" i="0" baseline="0" dirty="0" smtClean="0"/>
              <a:t>for a specific holy purpose. </a:t>
            </a:r>
            <a:r>
              <a:rPr lang="en-US" b="0" i="0" baseline="0" dirty="0" smtClean="0"/>
              <a:t> We are thus </a:t>
            </a:r>
            <a:r>
              <a:rPr lang="en-US" b="0" i="1" baseline="0" dirty="0" smtClean="0"/>
              <a:t>“sanctified” </a:t>
            </a:r>
            <a:r>
              <a:rPr lang="en-US" b="0" i="0" baseline="0" dirty="0" smtClean="0"/>
              <a:t>or made </a:t>
            </a:r>
            <a:r>
              <a:rPr lang="en-US" b="0" i="1" baseline="0" dirty="0" smtClean="0"/>
              <a:t>special </a:t>
            </a:r>
            <a:r>
              <a:rPr lang="en-US" b="0" i="0" baseline="0" dirty="0" smtClean="0"/>
              <a:t>and </a:t>
            </a:r>
            <a:r>
              <a:rPr lang="en-US" b="0" i="1" baseline="0" dirty="0" smtClean="0"/>
              <a:t>holy </a:t>
            </a:r>
            <a:r>
              <a:rPr lang="en-US" b="0" i="0" baseline="0" dirty="0" smtClean="0"/>
              <a:t>for </a:t>
            </a:r>
            <a:r>
              <a:rPr lang="en-US" b="0" i="1" baseline="0" dirty="0" smtClean="0"/>
              <a:t>God’s spiritual purpose</a:t>
            </a:r>
            <a:r>
              <a:rPr lang="en-US" b="0" i="0" baseline="0" dirty="0" smtClean="0"/>
              <a:t>- which is saving others, </a:t>
            </a:r>
            <a:r>
              <a:rPr lang="en-US" b="0" i="0" u="sng" baseline="0" dirty="0" smtClean="0"/>
              <a:t>2Tim.2:2</a:t>
            </a:r>
            <a:r>
              <a:rPr lang="en-US" b="0" i="0" u="none" baseline="0" dirty="0" smtClean="0"/>
              <a:t>!</a:t>
            </a:r>
          </a:p>
          <a:p>
            <a:pPr marL="171450" indent="-171450">
              <a:buFont typeface="Arial"/>
              <a:buChar char="•"/>
            </a:pPr>
            <a:r>
              <a:rPr lang="en-US" b="0" i="0" u="none" baseline="0" dirty="0" smtClean="0"/>
              <a:t>“Lord” means “Master” and implies subjection on our part to His will and purposes- which is saving the lost, </a:t>
            </a:r>
            <a:r>
              <a:rPr lang="en-US" b="0" i="0" u="sng" baseline="0" dirty="0" smtClean="0"/>
              <a:t>1Tim.2:4</a:t>
            </a:r>
            <a:r>
              <a:rPr lang="en-US" b="0" i="0" u="none" baseline="0" dirty="0" smtClean="0"/>
              <a:t>. </a:t>
            </a:r>
          </a:p>
          <a:p>
            <a:pPr marL="171450" indent="-171450">
              <a:buFont typeface="Arial"/>
              <a:buChar char="•"/>
            </a:pPr>
            <a:r>
              <a:rPr lang="en-US" b="0" i="0" u="none" baseline="0" dirty="0" smtClean="0"/>
              <a:t>You know what you understood, believed, and obeyed to become a Christian.  Simply be ready, willing, and able to tell others the same thing </a:t>
            </a:r>
            <a:r>
              <a:rPr lang="en-US" b="1" i="0" u="none" baseline="0" dirty="0" smtClean="0"/>
              <a:t>every day, </a:t>
            </a:r>
            <a:r>
              <a:rPr lang="en-US" b="0" i="0" u="none" baseline="0" dirty="0" smtClean="0"/>
              <a:t>and </a:t>
            </a:r>
            <a:r>
              <a:rPr lang="en-US" b="1" i="0" u="none" baseline="0" dirty="0" smtClean="0"/>
              <a:t>look for opportunities to do so! </a:t>
            </a:r>
            <a:r>
              <a:rPr lang="en-US" b="0" i="0" u="none" baseline="0" dirty="0" smtClean="0"/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b="0" i="0" u="none" baseline="0" dirty="0" smtClean="0"/>
              <a:t>It takes only a little initiative and effort, and no money, to invite someone to services with you.  The gospel is the </a:t>
            </a:r>
            <a:r>
              <a:rPr lang="en-US" b="0" i="1" u="none" baseline="0" dirty="0" smtClean="0"/>
              <a:t>instrument </a:t>
            </a:r>
            <a:r>
              <a:rPr lang="en-US" b="0" i="0" u="none" baseline="0" dirty="0" smtClean="0"/>
              <a:t>of salvation, but </a:t>
            </a:r>
            <a:r>
              <a:rPr lang="en-US" b="1" i="0" u="none" baseline="0" dirty="0" smtClean="0"/>
              <a:t>sanctified</a:t>
            </a:r>
            <a:r>
              <a:rPr lang="en-US" b="0" i="0" u="none" baseline="0" dirty="0" smtClean="0"/>
              <a:t> and </a:t>
            </a:r>
            <a:r>
              <a:rPr lang="en-US" b="1" i="0" u="none" baseline="0" dirty="0" smtClean="0"/>
              <a:t>persistent believers</a:t>
            </a:r>
            <a:r>
              <a:rPr lang="en-US" b="0" i="0" u="none" baseline="0" dirty="0" smtClean="0"/>
              <a:t> are the </a:t>
            </a:r>
            <a:r>
              <a:rPr lang="en-US" b="0" i="1" u="none" baseline="0" dirty="0" smtClean="0"/>
              <a:t>agents </a:t>
            </a:r>
            <a:r>
              <a:rPr lang="en-US" b="0" i="0" u="none" baseline="0" dirty="0" smtClean="0"/>
              <a:t>of it!  We/you can do this! </a:t>
            </a:r>
            <a:endParaRPr lang="en-US" b="0" u="non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891CB-D07D-C74C-9842-F27D255955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8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Salted oats </a:t>
            </a:r>
            <a:r>
              <a:rPr lang="en-US" i="0" dirty="0" smtClean="0"/>
              <a:t>and </a:t>
            </a:r>
            <a:r>
              <a:rPr lang="en-US" i="1" dirty="0" smtClean="0"/>
              <a:t>carrots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is from the first lesson; it is in regards to “You can lead a horse to water….”  We make him </a:t>
            </a:r>
            <a:r>
              <a:rPr lang="en-US" i="1" baseline="0" dirty="0" smtClean="0"/>
              <a:t>thirsty </a:t>
            </a:r>
            <a:r>
              <a:rPr lang="en-US" i="0" baseline="0" dirty="0" smtClean="0"/>
              <a:t>by </a:t>
            </a:r>
            <a:r>
              <a:rPr lang="en-US" i="1" baseline="0" dirty="0" smtClean="0"/>
              <a:t>salting oats </a:t>
            </a:r>
            <a:r>
              <a:rPr lang="en-US" i="0" baseline="0" dirty="0" smtClean="0"/>
              <a:t>and </a:t>
            </a:r>
            <a:r>
              <a:rPr lang="en-US" i="1" baseline="0" dirty="0" smtClean="0"/>
              <a:t>hungry </a:t>
            </a:r>
            <a:r>
              <a:rPr lang="en-US" i="0" baseline="0" dirty="0" smtClean="0"/>
              <a:t>by dangling the </a:t>
            </a:r>
            <a:r>
              <a:rPr lang="en-US" i="1" baseline="0" dirty="0" smtClean="0"/>
              <a:t>right carrots. </a:t>
            </a:r>
            <a:endParaRPr lang="en-US" i="0" baseline="0" dirty="0" smtClean="0"/>
          </a:p>
          <a:p>
            <a:endParaRPr lang="en-US" b="0" i="1" u="non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891CB-D07D-C74C-9842-F27D255955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31547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colorTemperature colorTemp="8565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0777" y="5412028"/>
            <a:ext cx="5723223" cy="14459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C50202"/>
                </a:solidFill>
                <a:effectLst>
                  <a:outerShdw blurRad="50800" dist="38100" dir="8580000" algn="tl" rotWithShape="0">
                    <a:srgbClr val="000000">
                      <a:alpha val="43000"/>
                    </a:srgbClr>
                  </a:outerShdw>
                </a:effectLst>
              </a:rPr>
              <a:t>Motivating Others to Become a Christian, Part 2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C50202"/>
              </a:solidFill>
              <a:effectLst>
                <a:outerShdw blurRad="50800" dist="38100" dir="858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6111" y="148745"/>
            <a:ext cx="4055241" cy="107983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How We Can Help Others Attain Heaven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210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A6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When it comes to motivating others to </a:t>
            </a:r>
            <a:r>
              <a:rPr lang="en-US" b="1" i="1" dirty="0" smtClean="0">
                <a:solidFill>
                  <a:srgbClr val="1F497D"/>
                </a:solidFill>
              </a:rPr>
              <a:t>want </a:t>
            </a:r>
            <a:r>
              <a:rPr lang="en-US" b="1" dirty="0" smtClean="0">
                <a:solidFill>
                  <a:srgbClr val="1F497D"/>
                </a:solidFill>
              </a:rPr>
              <a:t>to become Christians: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871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53735"/>
                </a:solidFill>
              </a:rPr>
              <a:t>We may want to help, but often lack “how to” information.</a:t>
            </a:r>
          </a:p>
          <a:p>
            <a:r>
              <a:rPr lang="en-US" b="1" dirty="0" smtClean="0">
                <a:solidFill>
                  <a:srgbClr val="953735"/>
                </a:solidFill>
              </a:rPr>
              <a:t>So </a:t>
            </a:r>
            <a:r>
              <a:rPr lang="en-US" b="1" i="1" dirty="0" smtClean="0">
                <a:solidFill>
                  <a:srgbClr val="953735"/>
                </a:solidFill>
              </a:rPr>
              <a:t>guilt </a:t>
            </a:r>
            <a:r>
              <a:rPr lang="en-US" b="1" dirty="0" smtClean="0">
                <a:solidFill>
                  <a:srgbClr val="953735"/>
                </a:solidFill>
              </a:rPr>
              <a:t>and </a:t>
            </a:r>
            <a:r>
              <a:rPr lang="en-US" b="1" i="1" dirty="0" smtClean="0">
                <a:solidFill>
                  <a:srgbClr val="953735"/>
                </a:solidFill>
              </a:rPr>
              <a:t>fear </a:t>
            </a:r>
            <a:r>
              <a:rPr lang="en-US" b="1" dirty="0" smtClean="0">
                <a:solidFill>
                  <a:srgbClr val="953735"/>
                </a:solidFill>
              </a:rPr>
              <a:t>sometime become our “go to” methods- but with only limited success.</a:t>
            </a:r>
          </a:p>
          <a:p>
            <a:r>
              <a:rPr lang="en-US" b="1" dirty="0" smtClean="0">
                <a:solidFill>
                  <a:srgbClr val="953735"/>
                </a:solidFill>
              </a:rPr>
              <a:t>Even when we understand the importance of motivating with </a:t>
            </a:r>
            <a:r>
              <a:rPr lang="en-US" b="1" i="1" dirty="0" smtClean="0">
                <a:solidFill>
                  <a:srgbClr val="1F497D"/>
                </a:solidFill>
              </a:rPr>
              <a:t>faith</a:t>
            </a:r>
            <a:r>
              <a:rPr lang="en-US" b="1" i="1" dirty="0" smtClean="0">
                <a:solidFill>
                  <a:srgbClr val="953735"/>
                </a:solidFill>
              </a:rPr>
              <a:t> </a:t>
            </a:r>
            <a:r>
              <a:rPr lang="en-US" dirty="0" smtClean="0">
                <a:solidFill>
                  <a:srgbClr val="953735"/>
                </a:solidFill>
              </a:rPr>
              <a:t>(something better to </a:t>
            </a:r>
            <a:r>
              <a:rPr lang="en-US" i="1" dirty="0" smtClean="0">
                <a:solidFill>
                  <a:schemeClr val="bg2"/>
                </a:solidFill>
              </a:rPr>
              <a:t>believe in</a:t>
            </a:r>
            <a:r>
              <a:rPr lang="en-US" dirty="0" smtClean="0">
                <a:solidFill>
                  <a:srgbClr val="953735"/>
                </a:solidFill>
              </a:rPr>
              <a:t>)</a:t>
            </a:r>
            <a:r>
              <a:rPr lang="en-US" b="1" dirty="0" smtClean="0">
                <a:solidFill>
                  <a:srgbClr val="953735"/>
                </a:solidFill>
              </a:rPr>
              <a:t>, </a:t>
            </a:r>
            <a:r>
              <a:rPr lang="en-US" b="1" i="1" dirty="0" smtClean="0">
                <a:solidFill>
                  <a:srgbClr val="1F497D"/>
                </a:solidFill>
              </a:rPr>
              <a:t>hope</a:t>
            </a:r>
            <a:r>
              <a:rPr lang="en-US" b="1" i="1" dirty="0" smtClean="0">
                <a:solidFill>
                  <a:srgbClr val="953735"/>
                </a:solidFill>
              </a:rPr>
              <a:t> </a:t>
            </a:r>
            <a:r>
              <a:rPr lang="en-US" dirty="0" smtClean="0">
                <a:solidFill>
                  <a:srgbClr val="953735"/>
                </a:solidFill>
              </a:rPr>
              <a:t>(something better to </a:t>
            </a:r>
            <a:r>
              <a:rPr lang="en-US" i="1" dirty="0" smtClean="0">
                <a:solidFill>
                  <a:srgbClr val="1F497D"/>
                </a:solidFill>
              </a:rPr>
              <a:t>look forward to</a:t>
            </a:r>
            <a:r>
              <a:rPr lang="en-US" dirty="0" smtClean="0">
                <a:solidFill>
                  <a:srgbClr val="953735"/>
                </a:solidFill>
              </a:rPr>
              <a:t>)</a:t>
            </a:r>
            <a:r>
              <a:rPr lang="en-US" b="1" dirty="0" smtClean="0">
                <a:solidFill>
                  <a:srgbClr val="953735"/>
                </a:solidFill>
              </a:rPr>
              <a:t>, and </a:t>
            </a:r>
            <a:r>
              <a:rPr lang="en-US" b="1" i="1" dirty="0" smtClean="0">
                <a:solidFill>
                  <a:srgbClr val="1F497D"/>
                </a:solidFill>
              </a:rPr>
              <a:t>love</a:t>
            </a:r>
            <a:r>
              <a:rPr lang="en-US" i="1" dirty="0" smtClean="0">
                <a:solidFill>
                  <a:srgbClr val="953735"/>
                </a:solidFill>
              </a:rPr>
              <a:t> </a:t>
            </a:r>
            <a:r>
              <a:rPr lang="en-US" dirty="0" smtClean="0">
                <a:solidFill>
                  <a:srgbClr val="953735"/>
                </a:solidFill>
              </a:rPr>
              <a:t>(something better to </a:t>
            </a:r>
            <a:r>
              <a:rPr lang="en-US" i="1" dirty="0" smtClean="0">
                <a:solidFill>
                  <a:srgbClr val="1F497D"/>
                </a:solidFill>
              </a:rPr>
              <a:t>live in</a:t>
            </a:r>
            <a:r>
              <a:rPr lang="en-US" dirty="0" smtClean="0">
                <a:solidFill>
                  <a:srgbClr val="953735"/>
                </a:solidFill>
              </a:rPr>
              <a:t>)</a:t>
            </a:r>
            <a:r>
              <a:rPr lang="en-US" b="1" dirty="0" smtClean="0">
                <a:solidFill>
                  <a:srgbClr val="953735"/>
                </a:solidFill>
              </a:rPr>
              <a:t>, the “how to” may still elude us. 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507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A6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5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But the </a:t>
            </a:r>
            <a:r>
              <a:rPr lang="en-US" b="1" dirty="0" smtClean="0">
                <a:solidFill>
                  <a:srgbClr val="953735"/>
                </a:solidFill>
              </a:rPr>
              <a:t>“how to” </a:t>
            </a:r>
            <a:r>
              <a:rPr lang="en-US" b="1" dirty="0" smtClean="0">
                <a:solidFill>
                  <a:srgbClr val="1F497D"/>
                </a:solidFill>
              </a:rPr>
              <a:t>of motivation is not as difficult as we may imagine.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890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953735"/>
                </a:solidFill>
              </a:rPr>
              <a:t>The concept is simple enough, note </a:t>
            </a:r>
            <a:r>
              <a:rPr lang="en-US" b="1" u="sng" dirty="0" smtClean="0">
                <a:solidFill>
                  <a:srgbClr val="1F497D"/>
                </a:solidFill>
              </a:rPr>
              <a:t>Titus 2</a:t>
            </a:r>
            <a:r>
              <a:rPr lang="en-US" b="1" dirty="0" smtClean="0">
                <a:solidFill>
                  <a:srgbClr val="953735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953735"/>
                </a:solidFill>
              </a:rPr>
              <a:t>“Sound doctrine” </a:t>
            </a:r>
            <a:r>
              <a:rPr lang="en-US" b="1" dirty="0" smtClean="0">
                <a:solidFill>
                  <a:srgbClr val="953735"/>
                </a:solidFill>
              </a:rPr>
              <a:t>is outlined in </a:t>
            </a:r>
            <a:r>
              <a:rPr lang="en-US" b="1" u="sng" dirty="0" smtClean="0">
                <a:solidFill>
                  <a:srgbClr val="1F497D"/>
                </a:solidFill>
              </a:rPr>
              <a:t>vv.1-10a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rgbClr val="953735"/>
                </a:solidFill>
              </a:rPr>
              <a:t>for: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i="1" dirty="0" smtClean="0">
                <a:solidFill>
                  <a:srgbClr val="953735"/>
                </a:solidFill>
              </a:rPr>
              <a:t>Older Men, </a:t>
            </a:r>
            <a:r>
              <a:rPr lang="en-US" sz="3000" b="1" u="sng" dirty="0" smtClean="0">
                <a:solidFill>
                  <a:srgbClr val="1F497D"/>
                </a:solidFill>
              </a:rPr>
              <a:t>v.2</a:t>
            </a:r>
            <a:endParaRPr lang="en-US" sz="3000" b="1" dirty="0" smtClean="0">
              <a:solidFill>
                <a:srgbClr val="1F497D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i="1" dirty="0" smtClean="0">
                <a:solidFill>
                  <a:srgbClr val="953735"/>
                </a:solidFill>
              </a:rPr>
              <a:t>Older Women, </a:t>
            </a:r>
            <a:r>
              <a:rPr lang="en-US" sz="3000" b="1" u="sng" dirty="0" smtClean="0">
                <a:solidFill>
                  <a:srgbClr val="1F497D"/>
                </a:solidFill>
              </a:rPr>
              <a:t>v.3</a:t>
            </a:r>
            <a:endParaRPr lang="en-US" sz="3000" b="1" dirty="0" smtClean="0">
              <a:solidFill>
                <a:srgbClr val="1F497D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i="1" dirty="0" smtClean="0">
                <a:solidFill>
                  <a:srgbClr val="953735"/>
                </a:solidFill>
              </a:rPr>
              <a:t>Younger Women, </a:t>
            </a:r>
            <a:r>
              <a:rPr lang="en-US" sz="3000" b="1" u="sng" dirty="0" smtClean="0">
                <a:solidFill>
                  <a:srgbClr val="1F497D"/>
                </a:solidFill>
              </a:rPr>
              <a:t>vv.4-5</a:t>
            </a:r>
            <a:endParaRPr lang="en-US" sz="3000" b="1" dirty="0" smtClean="0">
              <a:solidFill>
                <a:srgbClr val="1F497D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i="1" dirty="0" smtClean="0">
                <a:solidFill>
                  <a:srgbClr val="953735"/>
                </a:solidFill>
              </a:rPr>
              <a:t>Younger Men, </a:t>
            </a:r>
            <a:r>
              <a:rPr lang="en-US" sz="3000" b="1" u="sng" dirty="0" smtClean="0">
                <a:solidFill>
                  <a:srgbClr val="1F497D"/>
                </a:solidFill>
              </a:rPr>
              <a:t>vv.6-8</a:t>
            </a:r>
            <a:endParaRPr lang="en-US" sz="3000" b="1" dirty="0" smtClean="0">
              <a:solidFill>
                <a:srgbClr val="1F497D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i="1" dirty="0" smtClean="0">
                <a:solidFill>
                  <a:srgbClr val="953735"/>
                </a:solidFill>
              </a:rPr>
              <a:t>Workers/Bond-Slaves, </a:t>
            </a:r>
            <a:r>
              <a:rPr lang="en-US" sz="3000" b="1" u="sng" dirty="0" smtClean="0">
                <a:solidFill>
                  <a:srgbClr val="1F497D"/>
                </a:solidFill>
              </a:rPr>
              <a:t>vv.9-10a</a:t>
            </a:r>
            <a:r>
              <a:rPr lang="en-US" sz="3000" b="1" dirty="0" smtClean="0">
                <a:solidFill>
                  <a:srgbClr val="953735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953735"/>
                </a:solidFill>
              </a:rPr>
              <a:t>Living in these ways is not only doing so according to </a:t>
            </a:r>
            <a:r>
              <a:rPr lang="en-US" b="1" i="1" dirty="0" smtClean="0">
                <a:solidFill>
                  <a:srgbClr val="953735"/>
                </a:solidFill>
              </a:rPr>
              <a:t>“sound doctrine,” </a:t>
            </a:r>
            <a:r>
              <a:rPr lang="en-US" b="1" dirty="0" smtClean="0">
                <a:solidFill>
                  <a:srgbClr val="953735"/>
                </a:solidFill>
              </a:rPr>
              <a:t>it is also,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953735"/>
                </a:solidFill>
              </a:rPr>
              <a:t>“adorn(</a:t>
            </a:r>
            <a:r>
              <a:rPr lang="en-US" b="1" i="1" dirty="0" err="1" smtClean="0">
                <a:solidFill>
                  <a:srgbClr val="953735"/>
                </a:solidFill>
              </a:rPr>
              <a:t>ing</a:t>
            </a:r>
            <a:r>
              <a:rPr lang="en-US" b="1" i="1" dirty="0" smtClean="0">
                <a:solidFill>
                  <a:srgbClr val="953735"/>
                </a:solidFill>
              </a:rPr>
              <a:t>) the doctrine of God our Savior in every respect,” </a:t>
            </a:r>
            <a:r>
              <a:rPr lang="en-US" b="1" u="sng" dirty="0" smtClean="0">
                <a:solidFill>
                  <a:srgbClr val="1F497D"/>
                </a:solidFill>
              </a:rPr>
              <a:t>v.10b</a:t>
            </a:r>
            <a:r>
              <a:rPr lang="en-US" b="1" dirty="0" smtClean="0">
                <a:solidFill>
                  <a:srgbClr val="953735"/>
                </a:solidFill>
              </a:rPr>
              <a:t>!</a:t>
            </a:r>
            <a:endParaRPr lang="en-US" b="1" i="1" dirty="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26966" y="5894550"/>
            <a:ext cx="4720896" cy="875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28262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A6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5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But the </a:t>
            </a:r>
            <a:r>
              <a:rPr lang="en-US" b="1" dirty="0" smtClean="0">
                <a:solidFill>
                  <a:srgbClr val="953735"/>
                </a:solidFill>
              </a:rPr>
              <a:t>“how to” </a:t>
            </a:r>
            <a:r>
              <a:rPr lang="en-US" b="1" dirty="0" smtClean="0">
                <a:solidFill>
                  <a:srgbClr val="1F497D"/>
                </a:solidFill>
              </a:rPr>
              <a:t>of motivation is not as difficult as we may imagine.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32759"/>
            <a:ext cx="8389007" cy="5263931"/>
          </a:xfrm>
        </p:spPr>
        <p:txBody>
          <a:bodyPr>
            <a:normAutofit fontScale="85000" lnSpcReduction="10000"/>
          </a:bodyPr>
          <a:lstStyle/>
          <a:p>
            <a:pPr marL="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The first step is simply being a living demonstration of a Christian yourself, </a:t>
            </a:r>
            <a:r>
              <a:rPr lang="en-US" sz="2800" b="1" u="sng" dirty="0" smtClean="0">
                <a:solidFill>
                  <a:srgbClr val="1F497D"/>
                </a:solidFill>
              </a:rPr>
              <a:t>Matt.5:13-16</a:t>
            </a:r>
            <a:r>
              <a:rPr lang="en-US" sz="2800" b="1" dirty="0" smtClean="0">
                <a:solidFill>
                  <a:srgbClr val="953735"/>
                </a:solidFill>
              </a:rPr>
              <a:t>.  Call it </a:t>
            </a:r>
            <a:r>
              <a:rPr lang="en-US" sz="2800" b="1" dirty="0" smtClean="0">
                <a:solidFill>
                  <a:srgbClr val="1F497D"/>
                </a:solidFill>
              </a:rPr>
              <a:t>“Shining Properly.” </a:t>
            </a:r>
          </a:p>
          <a:p>
            <a:pPr marL="0" indent="-27432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The second step is also simple: </a:t>
            </a:r>
            <a:r>
              <a:rPr lang="en-US" sz="2800" b="1" dirty="0" smtClean="0">
                <a:solidFill>
                  <a:srgbClr val="1F497D"/>
                </a:solidFill>
              </a:rPr>
              <a:t>“Thinking and Speaking Positively.”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About what?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1F497D"/>
                </a:solidFill>
              </a:rPr>
              <a:t>Your relationship to God and His children.</a:t>
            </a:r>
          </a:p>
          <a:p>
            <a:pPr marL="5715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What does this mean?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953735"/>
                </a:solidFill>
              </a:rPr>
              <a:t>It means having a positive attitude (</a:t>
            </a:r>
            <a:r>
              <a:rPr lang="en-US" b="1" i="1" dirty="0" smtClean="0">
                <a:solidFill>
                  <a:srgbClr val="1F497D"/>
                </a:solidFill>
              </a:rPr>
              <a:t>thinking</a:t>
            </a:r>
            <a:r>
              <a:rPr lang="en-US" b="1" dirty="0" smtClean="0">
                <a:solidFill>
                  <a:srgbClr val="953735"/>
                </a:solidFill>
              </a:rPr>
              <a:t>) about your own relationship with God and His children, </a:t>
            </a:r>
            <a:r>
              <a:rPr lang="en-US" b="1" u="sng" dirty="0" smtClean="0">
                <a:solidFill>
                  <a:srgbClr val="1F497D"/>
                </a:solidFill>
              </a:rPr>
              <a:t>Phil.4:4-8</a:t>
            </a:r>
            <a:r>
              <a:rPr lang="en-US" b="1" dirty="0" smtClean="0">
                <a:solidFill>
                  <a:srgbClr val="953735"/>
                </a:solidFill>
              </a:rPr>
              <a:t>; and </a:t>
            </a:r>
            <a:r>
              <a:rPr lang="en-US" b="1" i="1" dirty="0" smtClean="0">
                <a:solidFill>
                  <a:srgbClr val="1F497D"/>
                </a:solidFill>
              </a:rPr>
              <a:t>speaking</a:t>
            </a:r>
            <a:r>
              <a:rPr lang="en-US" b="1" dirty="0" smtClean="0">
                <a:solidFill>
                  <a:srgbClr val="953735"/>
                </a:solidFill>
              </a:rPr>
              <a:t> positively of them with others, </a:t>
            </a:r>
            <a:r>
              <a:rPr lang="en-US" b="1" u="sng" dirty="0" smtClean="0">
                <a:solidFill>
                  <a:srgbClr val="1F497D"/>
                </a:solidFill>
              </a:rPr>
              <a:t>Col.4:5-6</a:t>
            </a:r>
            <a:r>
              <a:rPr lang="en-US" b="1" dirty="0" smtClean="0">
                <a:solidFill>
                  <a:srgbClr val="953735"/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953735"/>
                </a:solidFill>
              </a:rPr>
              <a:t>The best “advertising” in the world is still </a:t>
            </a:r>
            <a:r>
              <a:rPr lang="en-US" b="1" i="1" dirty="0" smtClean="0">
                <a:solidFill>
                  <a:srgbClr val="1F497D"/>
                </a:solidFill>
              </a:rPr>
              <a:t>positive experience </a:t>
            </a:r>
            <a:r>
              <a:rPr lang="en-US" b="1" dirty="0" smtClean="0">
                <a:solidFill>
                  <a:srgbClr val="953735"/>
                </a:solidFill>
              </a:rPr>
              <a:t>coupled with </a:t>
            </a:r>
            <a:r>
              <a:rPr lang="en-US" b="1" i="1" dirty="0" smtClean="0">
                <a:solidFill>
                  <a:srgbClr val="1F497D"/>
                </a:solidFill>
              </a:rPr>
              <a:t>word of mouth commendation</a:t>
            </a:r>
            <a:r>
              <a:rPr lang="en-US" b="1" i="1" dirty="0" smtClean="0">
                <a:solidFill>
                  <a:srgbClr val="953735"/>
                </a:solidFill>
              </a:rPr>
              <a:t>.  </a:t>
            </a:r>
            <a:r>
              <a:rPr lang="en-US" b="1" dirty="0" smtClean="0">
                <a:solidFill>
                  <a:srgbClr val="953735"/>
                </a:solidFill>
              </a:rPr>
              <a:t>Simply </a:t>
            </a:r>
            <a:r>
              <a:rPr lang="en-US" b="1" dirty="0" smtClean="0">
                <a:solidFill>
                  <a:srgbClr val="1F497D"/>
                </a:solidFill>
              </a:rPr>
              <a:t>think</a:t>
            </a:r>
            <a:r>
              <a:rPr lang="en-US" b="1" dirty="0" smtClean="0">
                <a:solidFill>
                  <a:srgbClr val="953735"/>
                </a:solidFill>
              </a:rPr>
              <a:t> and </a:t>
            </a:r>
            <a:r>
              <a:rPr lang="en-US" b="1" dirty="0" smtClean="0">
                <a:solidFill>
                  <a:srgbClr val="1F497D"/>
                </a:solidFill>
              </a:rPr>
              <a:t>speak positively</a:t>
            </a:r>
            <a:r>
              <a:rPr lang="en-US" b="1" dirty="0">
                <a:solidFill>
                  <a:srgbClr val="953735"/>
                </a:solidFill>
              </a:rPr>
              <a:t> </a:t>
            </a:r>
            <a:r>
              <a:rPr lang="en-US" b="1" dirty="0" smtClean="0">
                <a:solidFill>
                  <a:srgbClr val="953735"/>
                </a:solidFill>
              </a:rPr>
              <a:t>about your own </a:t>
            </a:r>
            <a:r>
              <a:rPr lang="en-US" b="1" i="1" dirty="0" smtClean="0">
                <a:solidFill>
                  <a:srgbClr val="1F497D"/>
                </a:solidFill>
              </a:rPr>
              <a:t>faith</a:t>
            </a:r>
            <a:r>
              <a:rPr lang="en-US" b="1" i="1" dirty="0" smtClean="0">
                <a:solidFill>
                  <a:srgbClr val="953735"/>
                </a:solidFill>
              </a:rPr>
              <a:t> </a:t>
            </a:r>
            <a:r>
              <a:rPr lang="en-US" b="1" dirty="0" smtClean="0">
                <a:solidFill>
                  <a:srgbClr val="953735"/>
                </a:solidFill>
              </a:rPr>
              <a:t>in God</a:t>
            </a:r>
            <a:r>
              <a:rPr lang="en-US" b="1" i="1" dirty="0" smtClean="0">
                <a:solidFill>
                  <a:srgbClr val="953735"/>
                </a:solidFill>
              </a:rPr>
              <a:t>, </a:t>
            </a:r>
            <a:r>
              <a:rPr lang="en-US" b="1" i="1" dirty="0" smtClean="0">
                <a:solidFill>
                  <a:srgbClr val="1F497D"/>
                </a:solidFill>
              </a:rPr>
              <a:t>hope</a:t>
            </a:r>
            <a:r>
              <a:rPr lang="en-US" b="1" i="1" dirty="0" smtClean="0">
                <a:solidFill>
                  <a:srgbClr val="953735"/>
                </a:solidFill>
              </a:rPr>
              <a:t> </a:t>
            </a:r>
            <a:r>
              <a:rPr lang="en-US" b="1" dirty="0" smtClean="0">
                <a:solidFill>
                  <a:srgbClr val="953735"/>
                </a:solidFill>
              </a:rPr>
              <a:t>in heaven</a:t>
            </a:r>
            <a:r>
              <a:rPr lang="en-US" b="1" i="1" dirty="0" smtClean="0">
                <a:solidFill>
                  <a:srgbClr val="953735"/>
                </a:solidFill>
              </a:rPr>
              <a:t>, </a:t>
            </a:r>
            <a:r>
              <a:rPr lang="en-US" b="1" dirty="0" smtClean="0">
                <a:solidFill>
                  <a:srgbClr val="953735"/>
                </a:solidFill>
              </a:rPr>
              <a:t>and </a:t>
            </a:r>
            <a:r>
              <a:rPr lang="en-US" b="1" i="1" dirty="0" smtClean="0">
                <a:solidFill>
                  <a:srgbClr val="1F497D"/>
                </a:solidFill>
              </a:rPr>
              <a:t>love</a:t>
            </a:r>
            <a:r>
              <a:rPr lang="en-US" b="1" i="1" dirty="0" smtClean="0">
                <a:solidFill>
                  <a:srgbClr val="953735"/>
                </a:solidFill>
              </a:rPr>
              <a:t> </a:t>
            </a:r>
            <a:r>
              <a:rPr lang="en-US" b="1" dirty="0" smtClean="0">
                <a:solidFill>
                  <a:srgbClr val="953735"/>
                </a:solidFill>
              </a:rPr>
              <a:t>for Him and His children!</a:t>
            </a:r>
            <a:r>
              <a:rPr lang="en-US" b="1" i="1" dirty="0" smtClean="0">
                <a:solidFill>
                  <a:srgbClr val="953735"/>
                </a:solidFill>
              </a:rPr>
              <a:t> </a:t>
            </a:r>
            <a:endParaRPr lang="en-US" b="1" dirty="0" smtClean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7033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A6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5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But the </a:t>
            </a:r>
            <a:r>
              <a:rPr lang="en-US" b="1" dirty="0" smtClean="0">
                <a:solidFill>
                  <a:srgbClr val="953735"/>
                </a:solidFill>
              </a:rPr>
              <a:t>“how to” </a:t>
            </a:r>
            <a:r>
              <a:rPr lang="en-US" b="1" dirty="0" smtClean="0">
                <a:solidFill>
                  <a:srgbClr val="1F497D"/>
                </a:solidFill>
              </a:rPr>
              <a:t>of motivation is not as difficult as we may imagine.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32759"/>
            <a:ext cx="8389007" cy="52639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first step </a:t>
            </a:r>
            <a:r>
              <a:rPr lang="en-US" sz="2800" b="1" dirty="0" smtClean="0">
                <a:solidFill>
                  <a:srgbClr val="953735"/>
                </a:solidFill>
              </a:rPr>
              <a:t>is </a:t>
            </a:r>
            <a:r>
              <a:rPr lang="en-US" sz="2800" b="1" dirty="0" smtClean="0">
                <a:solidFill>
                  <a:srgbClr val="1F497D"/>
                </a:solidFill>
              </a:rPr>
              <a:t>“Shining Properly,” </a:t>
            </a:r>
            <a:r>
              <a:rPr lang="en-US" sz="2800" b="1" u="sng" dirty="0">
                <a:solidFill>
                  <a:srgbClr val="953735"/>
                </a:solidFill>
              </a:rPr>
              <a:t>Matt.5:13-16</a:t>
            </a:r>
            <a:r>
              <a:rPr lang="en-US" sz="2800" b="1" dirty="0" smtClean="0">
                <a:solidFill>
                  <a:srgbClr val="953735"/>
                </a:solidFill>
              </a:rPr>
              <a:t>.</a:t>
            </a:r>
            <a:endParaRPr lang="en-US" sz="2800" b="1" dirty="0" smtClean="0">
              <a:solidFill>
                <a:srgbClr val="1F497D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The second step is </a:t>
            </a:r>
            <a:r>
              <a:rPr lang="en-US" sz="2800" b="1" dirty="0" smtClean="0">
                <a:solidFill>
                  <a:srgbClr val="1F497D"/>
                </a:solidFill>
              </a:rPr>
              <a:t>“Thinking and Speaking Positively,” </a:t>
            </a:r>
            <a:r>
              <a:rPr lang="en-US" sz="2800" b="1" u="sng" dirty="0" smtClean="0">
                <a:solidFill>
                  <a:srgbClr val="953735"/>
                </a:solidFill>
              </a:rPr>
              <a:t>Col.4:5-6</a:t>
            </a:r>
            <a:r>
              <a:rPr lang="en-US" sz="2800" b="1" dirty="0" smtClean="0">
                <a:solidFill>
                  <a:srgbClr val="1F497D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953735"/>
                </a:solidFill>
              </a:rPr>
              <a:t>The third step is no more difficult than the first two: </a:t>
            </a:r>
            <a:r>
              <a:rPr lang="en-US" sz="2800" b="1" dirty="0" smtClean="0">
                <a:solidFill>
                  <a:schemeClr val="bg2"/>
                </a:solidFill>
              </a:rPr>
              <a:t>“Sanctify Persistently,” </a:t>
            </a:r>
            <a:r>
              <a:rPr lang="en-US" sz="2800" b="1" u="sng" dirty="0" smtClean="0">
                <a:solidFill>
                  <a:srgbClr val="953735"/>
                </a:solidFill>
              </a:rPr>
              <a:t>1Pet.3:15</a:t>
            </a:r>
            <a:r>
              <a:rPr lang="en-US" sz="2800" b="1" dirty="0" smtClean="0">
                <a:solidFill>
                  <a:srgbClr val="953735"/>
                </a:solidFill>
              </a:rPr>
              <a:t>. 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i="1" dirty="0" smtClean="0">
                <a:solidFill>
                  <a:srgbClr val="953735"/>
                </a:solidFill>
              </a:rPr>
              <a:t>Sanctify </a:t>
            </a:r>
            <a:r>
              <a:rPr lang="en-US" b="1" dirty="0" smtClean="0">
                <a:solidFill>
                  <a:srgbClr val="953735"/>
                </a:solidFill>
              </a:rPr>
              <a:t>means </a:t>
            </a:r>
            <a:r>
              <a:rPr lang="en-US" b="1" i="1" dirty="0" smtClean="0">
                <a:solidFill>
                  <a:srgbClr val="953735"/>
                </a:solidFill>
              </a:rPr>
              <a:t>to set apart; to make special.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953735"/>
                </a:solidFill>
              </a:rPr>
              <a:t>Christ has to be </a:t>
            </a:r>
            <a:r>
              <a:rPr lang="en-US" b="1" i="1" dirty="0" smtClean="0">
                <a:solidFill>
                  <a:srgbClr val="953735"/>
                </a:solidFill>
              </a:rPr>
              <a:t>sanctified </a:t>
            </a:r>
            <a:r>
              <a:rPr lang="en-US" b="1" dirty="0" smtClean="0">
                <a:solidFill>
                  <a:srgbClr val="953735"/>
                </a:solidFill>
              </a:rPr>
              <a:t>in y</a:t>
            </a:r>
            <a:r>
              <a:rPr lang="en-US" b="1" u="sng" dirty="0" smtClean="0">
                <a:solidFill>
                  <a:srgbClr val="953735"/>
                </a:solidFill>
              </a:rPr>
              <a:t>our</a:t>
            </a:r>
            <a:r>
              <a:rPr lang="en-US" b="1" dirty="0" smtClean="0">
                <a:solidFill>
                  <a:srgbClr val="953735"/>
                </a:solidFill>
              </a:rPr>
              <a:t> heart as </a:t>
            </a:r>
            <a:r>
              <a:rPr lang="en-US" b="1" i="1" dirty="0" smtClean="0">
                <a:solidFill>
                  <a:srgbClr val="953735"/>
                </a:solidFill>
              </a:rPr>
              <a:t>Lord.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i="1" dirty="0" smtClean="0">
                <a:solidFill>
                  <a:srgbClr val="953735"/>
                </a:solidFill>
              </a:rPr>
              <a:t>Always ready </a:t>
            </a:r>
            <a:r>
              <a:rPr lang="en-US" b="1" dirty="0" smtClean="0">
                <a:solidFill>
                  <a:srgbClr val="953735"/>
                </a:solidFill>
              </a:rPr>
              <a:t>means not only </a:t>
            </a:r>
            <a:r>
              <a:rPr lang="en-US" b="1" i="1" dirty="0" smtClean="0">
                <a:solidFill>
                  <a:srgbClr val="953735"/>
                </a:solidFill>
              </a:rPr>
              <a:t>prepared, </a:t>
            </a:r>
            <a:r>
              <a:rPr lang="en-US" b="1" dirty="0" smtClean="0">
                <a:solidFill>
                  <a:srgbClr val="953735"/>
                </a:solidFill>
              </a:rPr>
              <a:t>but </a:t>
            </a:r>
            <a:r>
              <a:rPr lang="en-US" b="1" i="1" dirty="0" smtClean="0">
                <a:solidFill>
                  <a:srgbClr val="953735"/>
                </a:solidFill>
              </a:rPr>
              <a:t>eager for</a:t>
            </a:r>
            <a:r>
              <a:rPr lang="en-US" b="1" dirty="0" smtClean="0">
                <a:solidFill>
                  <a:srgbClr val="953735"/>
                </a:solidFill>
              </a:rPr>
              <a:t> and </a:t>
            </a:r>
            <a:r>
              <a:rPr lang="en-US" b="1" i="1" dirty="0" smtClean="0">
                <a:solidFill>
                  <a:srgbClr val="953735"/>
                </a:solidFill>
              </a:rPr>
              <a:t>diligent with</a:t>
            </a:r>
            <a:r>
              <a:rPr lang="en-US" b="1" dirty="0" smtClean="0">
                <a:solidFill>
                  <a:srgbClr val="953735"/>
                </a:solidFill>
              </a:rPr>
              <a:t> opportunities</a:t>
            </a:r>
            <a:r>
              <a:rPr lang="en-US" b="1" i="1" dirty="0" smtClean="0">
                <a:solidFill>
                  <a:srgbClr val="953735"/>
                </a:solidFill>
              </a:rPr>
              <a:t>.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953735"/>
                </a:solidFill>
              </a:rPr>
              <a:t>Simply love the souls of the lost enough to give them an opportunity to be saved!</a:t>
            </a:r>
          </a:p>
        </p:txBody>
      </p:sp>
    </p:spTree>
    <p:extLst>
      <p:ext uri="{BB962C8B-B14F-4D97-AF65-F5344CB8AC3E}">
        <p14:creationId xmlns:p14="http://schemas.microsoft.com/office/powerpoint/2010/main" val="1154760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A6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5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1F497D"/>
                </a:solidFill>
              </a:rPr>
              <a:t>Motivating others to </a:t>
            </a:r>
            <a:r>
              <a:rPr lang="en-US" sz="4000" b="1" i="1" dirty="0" smtClean="0">
                <a:solidFill>
                  <a:srgbClr val="953735"/>
                </a:solidFill>
              </a:rPr>
              <a:t>want</a:t>
            </a:r>
            <a:r>
              <a:rPr lang="en-US" sz="4000" b="1" i="1" dirty="0" smtClean="0">
                <a:solidFill>
                  <a:srgbClr val="1F497D"/>
                </a:solidFill>
              </a:rPr>
              <a:t> </a:t>
            </a:r>
            <a:r>
              <a:rPr lang="en-US" sz="4000" b="1" dirty="0" smtClean="0">
                <a:solidFill>
                  <a:srgbClr val="1F497D"/>
                </a:solidFill>
              </a:rPr>
              <a:t>to become a Christian is not difficult- it just takes:</a:t>
            </a:r>
            <a:endParaRPr lang="en-US" sz="40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17" y="1532759"/>
            <a:ext cx="8574689" cy="5263931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953735"/>
                </a:solidFill>
              </a:rPr>
              <a:t>The right food of </a:t>
            </a:r>
            <a:r>
              <a:rPr lang="en-US" b="1" i="1" dirty="0" smtClean="0">
                <a:solidFill>
                  <a:srgbClr val="953735"/>
                </a:solidFill>
              </a:rPr>
              <a:t>salted oats </a:t>
            </a:r>
            <a:r>
              <a:rPr lang="en-US" b="1" dirty="0" smtClean="0">
                <a:solidFill>
                  <a:srgbClr val="953735"/>
                </a:solidFill>
              </a:rPr>
              <a:t>and </a:t>
            </a:r>
            <a:r>
              <a:rPr lang="en-US" b="1" i="1" dirty="0" smtClean="0">
                <a:solidFill>
                  <a:srgbClr val="953735"/>
                </a:solidFill>
              </a:rPr>
              <a:t>carrots </a:t>
            </a:r>
            <a:r>
              <a:rPr lang="en-US" b="1" dirty="0" smtClean="0">
                <a:solidFill>
                  <a:srgbClr val="953735"/>
                </a:solidFill>
              </a:rPr>
              <a:t>of </a:t>
            </a:r>
            <a:r>
              <a:rPr lang="en-US" b="1" i="1" dirty="0" smtClean="0">
                <a:solidFill>
                  <a:schemeClr val="bg2"/>
                </a:solidFill>
              </a:rPr>
              <a:t>fait</a:t>
            </a:r>
            <a:r>
              <a:rPr lang="en-US" b="1" i="1" dirty="0" smtClean="0">
                <a:solidFill>
                  <a:srgbClr val="1F497D"/>
                </a:solidFill>
              </a:rPr>
              <a:t>h</a:t>
            </a:r>
            <a:r>
              <a:rPr lang="en-US" b="1" i="1" dirty="0" smtClean="0">
                <a:solidFill>
                  <a:srgbClr val="953735"/>
                </a:solidFill>
              </a:rPr>
              <a:t>, </a:t>
            </a:r>
            <a:r>
              <a:rPr lang="en-US" b="1" i="1" dirty="0" smtClean="0">
                <a:solidFill>
                  <a:srgbClr val="1F497D"/>
                </a:solidFill>
              </a:rPr>
              <a:t>hope</a:t>
            </a:r>
            <a:r>
              <a:rPr lang="en-US" b="1" i="1" dirty="0" smtClean="0">
                <a:solidFill>
                  <a:srgbClr val="953735"/>
                </a:solidFill>
              </a:rPr>
              <a:t>, </a:t>
            </a:r>
            <a:r>
              <a:rPr lang="en-US" b="1" dirty="0" smtClean="0">
                <a:solidFill>
                  <a:srgbClr val="953735"/>
                </a:solidFill>
              </a:rPr>
              <a:t>and </a:t>
            </a:r>
            <a:r>
              <a:rPr lang="en-US" b="1" i="1" dirty="0" smtClean="0">
                <a:solidFill>
                  <a:srgbClr val="1F497D"/>
                </a:solidFill>
              </a:rPr>
              <a:t>love</a:t>
            </a:r>
            <a:r>
              <a:rPr lang="en-US" b="1" i="1" dirty="0" smtClean="0">
                <a:solidFill>
                  <a:srgbClr val="953735"/>
                </a:solidFill>
              </a:rPr>
              <a:t>.</a:t>
            </a:r>
            <a:endParaRPr lang="en-US" b="1" dirty="0" smtClean="0">
              <a:solidFill>
                <a:srgbClr val="953735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953735"/>
                </a:solidFill>
              </a:rPr>
              <a:t>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right demonstration by </a:t>
            </a:r>
            <a:r>
              <a:rPr lang="en-US" b="1" dirty="0" smtClean="0">
                <a:solidFill>
                  <a:srgbClr val="953735"/>
                </a:solidFill>
              </a:rPr>
              <a:t> </a:t>
            </a:r>
            <a:r>
              <a:rPr lang="en-US" b="1" dirty="0" smtClean="0">
                <a:solidFill>
                  <a:srgbClr val="1F497D"/>
                </a:solidFill>
              </a:rPr>
              <a:t>“Shining Properly.”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953735"/>
                </a:solidFill>
              </a:rPr>
              <a:t>The right process of </a:t>
            </a:r>
            <a:r>
              <a:rPr lang="en-US" b="1" dirty="0" smtClean="0">
                <a:solidFill>
                  <a:srgbClr val="1F497D"/>
                </a:solidFill>
              </a:rPr>
              <a:t>“Thinking and Speaking Positively.”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953735"/>
                </a:solidFill>
              </a:rPr>
              <a:t>And the right effort of </a:t>
            </a:r>
            <a:r>
              <a:rPr lang="en-US" b="1" dirty="0" smtClean="0">
                <a:solidFill>
                  <a:schemeClr val="bg2"/>
                </a:solidFill>
              </a:rPr>
              <a:t>“Sanctifying Persistently.”</a:t>
            </a:r>
            <a:r>
              <a:rPr lang="en-US" b="1" dirty="0" smtClean="0">
                <a:solidFill>
                  <a:srgbClr val="953735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953735"/>
                </a:solidFill>
              </a:rPr>
              <a:t>We’ll conclude with Paul’s question of </a:t>
            </a:r>
            <a:r>
              <a:rPr lang="en-US" b="1" u="sng" dirty="0" smtClean="0">
                <a:solidFill>
                  <a:srgbClr val="1F497D"/>
                </a:solidFill>
              </a:rPr>
              <a:t>2Cor.2:14-16</a:t>
            </a:r>
            <a:r>
              <a:rPr lang="en-US" b="1" dirty="0">
                <a:solidFill>
                  <a:srgbClr val="953735"/>
                </a:solidFill>
              </a:rPr>
              <a:t>.</a:t>
            </a:r>
            <a:endParaRPr lang="en-US" b="1" dirty="0" smtClean="0">
              <a:solidFill>
                <a:srgbClr val="953735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953735"/>
                </a:solidFill>
              </a:rPr>
              <a:t>The answer of which is….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dirty="0" smtClean="0">
                <a:solidFill>
                  <a:srgbClr val="1F497D"/>
                </a:solidFill>
              </a:rPr>
              <a:t>“WE ARE”- We can do this!</a:t>
            </a:r>
          </a:p>
        </p:txBody>
      </p:sp>
    </p:spTree>
    <p:extLst>
      <p:ext uri="{BB962C8B-B14F-4D97-AF65-F5344CB8AC3E}">
        <p14:creationId xmlns:p14="http://schemas.microsoft.com/office/powerpoint/2010/main" val="7547648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41827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1592</TotalTime>
  <Words>1010</Words>
  <Application>Microsoft Macintosh PowerPoint</Application>
  <PresentationFormat>On-screen Show (4:3)</PresentationFormat>
  <Paragraphs>58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PowerPoint Presentation</vt:lpstr>
      <vt:lpstr>Motivating Others to Become a Christian, Part 2</vt:lpstr>
      <vt:lpstr>When it comes to motivating others to want to become Christians:</vt:lpstr>
      <vt:lpstr>But the “how to” of motivation is not as difficult as we may imagine.</vt:lpstr>
      <vt:lpstr>But the “how to” of motivation is not as difficult as we may imagine.</vt:lpstr>
      <vt:lpstr>But the “how to” of motivation is not as difficult as we may imagine.</vt:lpstr>
      <vt:lpstr>Motivating others to want to become a Christian is not difficult- it just takes: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33</cp:revision>
  <cp:lastPrinted>2023-09-10T11:25:44Z</cp:lastPrinted>
  <dcterms:created xsi:type="dcterms:W3CDTF">2014-03-14T14:59:40Z</dcterms:created>
  <dcterms:modified xsi:type="dcterms:W3CDTF">2023-09-10T12:00:22Z</dcterms:modified>
</cp:coreProperties>
</file>