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6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888" y="-4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C46DF-F4C6-1C40-BD07-96770C5052AB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6620F-233B-1E43-8EC3-301CC95A4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40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Introduction: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 you ever watch late night television?  Insomniacs often do.  Watching something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mindless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sometimes helps to get the brain to “disengage” and relax. But have you ever noticed the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nature</a:t>
            </a:r>
            <a:r>
              <a:rPr lang="en-US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late night television commercials?  You can “fix” everything from bad credit and bankruptcy to over-eating and obesity (and leaky gutters)- usually with a “free” or “no cost or obligation” phone call, or at least $19.95 plus shipping &amp; handling!  But there seems (at least to me) to be a common thread to these ads:  Many if not most of them propose to “fix” either the symptoms or consequences of a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</a:t>
            </a:r>
            <a:r>
              <a:rPr lang="mr-IN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…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6620F-233B-1E43-8EC3-301CC95A42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967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*Anyone growing up on a farm knows that you don’t change the direction of or control an animal by grabbing its </a:t>
            </a:r>
            <a:r>
              <a:rPr lang="en-US" i="1" dirty="0" smtClean="0"/>
              <a:t>hind-leg!  </a:t>
            </a:r>
            <a:r>
              <a:rPr lang="en-US" i="0" dirty="0" smtClean="0"/>
              <a:t>Even</a:t>
            </a:r>
            <a:r>
              <a:rPr lang="en-US" i="0" baseline="0" dirty="0" smtClean="0"/>
              <a:t> a large bull can be controlled and lead the way you want him to go by putting a ring in his nose and attaching a rope to it!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6620F-233B-1E43-8EC3-301CC95A428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67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</a:t>
            </a:r>
            <a:r>
              <a:rPr lang="en-US" i="0" baseline="0" dirty="0" smtClean="0"/>
              <a:t>Turn the </a:t>
            </a:r>
            <a:r>
              <a:rPr lang="en-US" i="1" baseline="0" dirty="0" smtClean="0"/>
              <a:t>nose/head </a:t>
            </a:r>
            <a:r>
              <a:rPr lang="en-US" i="0" baseline="0" dirty="0" smtClean="0"/>
              <a:t>of a horse and his body and legs will follow!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6620F-233B-1E43-8EC3-301CC95A428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66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6620F-233B-1E43-8EC3-301CC95A42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66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896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464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7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16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688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63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220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55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76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86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8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1A187-44B3-A741-A2BA-C2C6EC31DDD3}" type="datetimeFigureOut">
              <a:rPr lang="en-US" smtClean="0"/>
              <a:t>11/17/23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CD028-F119-994A-8583-344FE59A3D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1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2917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043" y="25701"/>
            <a:ext cx="8360565" cy="97375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: What Is It?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43" y="999451"/>
            <a:ext cx="8360565" cy="5858549"/>
          </a:xfrm>
        </p:spPr>
        <p:txBody>
          <a:bodyPr>
            <a:normAutofit lnSpcReduction="10000"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i="1" dirty="0" smtClean="0">
                <a:solidFill>
                  <a:srgbClr val="FFFFFF"/>
                </a:solidFill>
              </a:rPr>
              <a:t>“Self-control” </a:t>
            </a:r>
            <a:r>
              <a:rPr lang="en-US" sz="2400" b="1" dirty="0" smtClean="0">
                <a:solidFill>
                  <a:srgbClr val="FFFFFF"/>
                </a:solidFill>
              </a:rPr>
              <a:t>is defined as “restraint or discipline exercised over one’s behavior,” </a:t>
            </a:r>
            <a:r>
              <a:rPr lang="en-US" sz="2400" b="1" u="sng" dirty="0" smtClean="0">
                <a:solidFill>
                  <a:srgbClr val="FFFFFF"/>
                </a:solidFill>
              </a:rPr>
              <a:t>Nelson’s Three-In-One Bible Reference Companion</a:t>
            </a:r>
            <a:r>
              <a:rPr lang="en-US" sz="2400" b="1" dirty="0" smtClean="0">
                <a:solidFill>
                  <a:srgbClr val="FFFFFF"/>
                </a:solidFill>
              </a:rPr>
              <a:t>, p.622.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But I disagree with this definition for a simple reason: “self” is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not equal </a:t>
            </a:r>
            <a:r>
              <a:rPr lang="en-US" sz="2400" b="1" dirty="0" smtClean="0">
                <a:solidFill>
                  <a:srgbClr val="FFFFFF"/>
                </a:solidFill>
              </a:rPr>
              <a:t>to “behavior.” </a:t>
            </a:r>
            <a:r>
              <a:rPr lang="en-US" sz="2400" b="1" dirty="0" smtClean="0">
                <a:solidFill>
                  <a:srgbClr val="FFFFFF"/>
                </a:solidFill>
                <a:sym typeface="Wingdings"/>
              </a:rPr>
              <a:t> 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“Self” is much more than “behavior,” or the mere </a:t>
            </a:r>
            <a:r>
              <a:rPr lang="en-US" sz="2400" b="1" i="1" dirty="0" smtClean="0">
                <a:solidFill>
                  <a:srgbClr val="FFFFFF"/>
                </a:solidFill>
              </a:rPr>
              <a:t>control</a:t>
            </a:r>
            <a:r>
              <a:rPr lang="en-US" sz="2400" b="1" dirty="0" smtClean="0">
                <a:solidFill>
                  <a:srgbClr val="FFFFFF"/>
                </a:solidFill>
              </a:rPr>
              <a:t> of our </a:t>
            </a:r>
            <a:r>
              <a:rPr lang="en-US" sz="2400" b="1" i="1" dirty="0" smtClean="0">
                <a:solidFill>
                  <a:srgbClr val="FFFFFF"/>
                </a:solidFill>
              </a:rPr>
              <a:t>actions; </a:t>
            </a:r>
            <a:r>
              <a:rPr lang="en-US" sz="2400" b="1" dirty="0" smtClean="0">
                <a:solidFill>
                  <a:srgbClr val="FFFFFF"/>
                </a:solidFill>
              </a:rPr>
              <a:t>to me, </a:t>
            </a:r>
            <a:r>
              <a:rPr lang="en-US" sz="2400" b="1" dirty="0" smtClean="0">
                <a:solidFill>
                  <a:srgbClr val="FFFFFF"/>
                </a:solidFill>
              </a:rPr>
              <a:t>such is</a:t>
            </a:r>
            <a:r>
              <a:rPr lang="en-US" sz="2400" b="1" dirty="0" smtClean="0">
                <a:solidFill>
                  <a:srgbClr val="FFFFFF"/>
                </a:solidFill>
              </a:rPr>
              <a:t> “working on the hind-leg”* of the problem, </a:t>
            </a:r>
            <a:r>
              <a:rPr lang="en-US" sz="2400" b="1" u="sng" dirty="0" smtClean="0">
                <a:solidFill>
                  <a:srgbClr val="FFFF00"/>
                </a:solidFill>
              </a:rPr>
              <a:t>Rev.2:2-3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r>
              <a:rPr lang="en-US" sz="1800" b="1" dirty="0" smtClean="0">
                <a:solidFill>
                  <a:srgbClr val="FFFFFF"/>
                </a:solidFill>
                <a:sym typeface="Wingdings"/>
              </a:rPr>
              <a:t></a:t>
            </a:r>
            <a:r>
              <a:rPr lang="en-US" sz="2400" b="1" dirty="0" smtClean="0">
                <a:solidFill>
                  <a:srgbClr val="FFFFFF"/>
                </a:solidFill>
                <a:sym typeface="Wingdings"/>
              </a:rPr>
              <a:t> </a:t>
            </a:r>
            <a:r>
              <a:rPr lang="en-US" sz="2400" b="1" u="sng" dirty="0" smtClean="0">
                <a:solidFill>
                  <a:srgbClr val="FFFF00"/>
                </a:solidFill>
                <a:sym typeface="Wingdings"/>
              </a:rPr>
              <a:t>vv.4-5</a:t>
            </a:r>
            <a:r>
              <a:rPr lang="en-US" sz="2400" b="1" dirty="0" smtClean="0">
                <a:solidFill>
                  <a:srgbClr val="FFFFFF"/>
                </a:solidFill>
                <a:sym typeface="Wingdings"/>
              </a:rPr>
              <a:t>.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  <a:endParaRPr lang="en-US" sz="2400" b="1" i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Instead, </a:t>
            </a:r>
            <a:r>
              <a:rPr lang="en-US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self-control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is the </a:t>
            </a:r>
            <a:r>
              <a:rPr lang="en-US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ability to marshal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all the individual parts that comprise </a:t>
            </a:r>
            <a:r>
              <a:rPr lang="en-US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“self”</a:t>
            </a:r>
            <a:r>
              <a:rPr lang="en-US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in both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negative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and 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positiv</a:t>
            </a:r>
            <a:r>
              <a:rPr lang="en-US" sz="2400" b="1" dirty="0" smtClean="0">
                <a:solidFill>
                  <a:srgbClr val="C6D9F1"/>
                </a:solidFill>
              </a:rPr>
              <a:t>e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applications</a:t>
            </a:r>
            <a:r>
              <a:rPr lang="en-US" sz="2400" b="1" dirty="0" smtClean="0">
                <a:solidFill>
                  <a:srgbClr val="FFFFFF"/>
                </a:solidFill>
              </a:rPr>
              <a:t>. 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So we must first understand what makes up “self”</a:t>
            </a:r>
            <a:r>
              <a:rPr lang="mr-IN" sz="2400" b="1" dirty="0" smtClean="0">
                <a:solidFill>
                  <a:srgbClr val="FFFFFF"/>
                </a:solidFill>
              </a:rPr>
              <a:t>…</a:t>
            </a:r>
            <a:r>
              <a:rPr lang="en-US" sz="2400" b="1" dirty="0" smtClean="0">
                <a:solidFill>
                  <a:srgbClr val="FFFFFF"/>
                </a:solidFill>
              </a:rPr>
              <a:t>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Our </a:t>
            </a:r>
            <a:r>
              <a:rPr lang="en-US" sz="2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thoughts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emotion</a:t>
            </a:r>
            <a:r>
              <a:rPr lang="en-US" sz="2400" b="1" i="1" dirty="0" smtClean="0">
                <a:solidFill>
                  <a:srgbClr val="E6B9B8"/>
                </a:solidFill>
              </a:rPr>
              <a:t>s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passions</a:t>
            </a:r>
            <a:r>
              <a:rPr lang="en-US" sz="2400" b="1" i="1" dirty="0" smtClean="0">
                <a:solidFill>
                  <a:srgbClr val="FFFFFF"/>
                </a:solidFill>
              </a:rPr>
              <a:t>, </a:t>
            </a:r>
            <a:r>
              <a:rPr lang="en-US" sz="2400" b="1" dirty="0" smtClean="0">
                <a:solidFill>
                  <a:srgbClr val="FFFFFF"/>
                </a:solidFill>
              </a:rPr>
              <a:t>and </a:t>
            </a:r>
            <a:r>
              <a:rPr lang="en-US" sz="2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bodies</a:t>
            </a:r>
            <a:r>
              <a:rPr lang="en-US" sz="2400" b="1" i="1" dirty="0" smtClean="0">
                <a:solidFill>
                  <a:srgbClr val="FFFFFF"/>
                </a:solidFill>
              </a:rPr>
              <a:t>.</a:t>
            </a: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When, and only when, we can we effectively marshal all of these constituent parts can we really </a:t>
            </a:r>
            <a:r>
              <a:rPr lang="en-US" sz="24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 ourselves</a:t>
            </a:r>
            <a:r>
              <a:rPr lang="en-US" sz="2400" b="1" i="1" dirty="0" smtClean="0">
                <a:solidFill>
                  <a:srgbClr val="FFFFFF"/>
                </a:solidFill>
              </a:rPr>
              <a:t>.    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9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043" y="25701"/>
            <a:ext cx="8360565" cy="97375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: What Is Its Origin?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43" y="999451"/>
            <a:ext cx="8360565" cy="5858549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Let’s start with </a:t>
            </a:r>
            <a:r>
              <a:rPr lang="en-US" sz="2400" b="1" u="sng" dirty="0" smtClean="0">
                <a:solidFill>
                  <a:srgbClr val="FFFF00"/>
                </a:solidFill>
              </a:rPr>
              <a:t>Luke 8:26-35</a:t>
            </a:r>
            <a:r>
              <a:rPr lang="en-US" sz="2400" b="1" dirty="0" smtClean="0">
                <a:solidFill>
                  <a:srgbClr val="FFFFFF"/>
                </a:solidFill>
              </a:rPr>
              <a:t>.  Note that:</a:t>
            </a:r>
          </a:p>
          <a:p>
            <a:pPr marL="347472" indent="-164592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This poor man had NO </a:t>
            </a:r>
            <a:r>
              <a:rPr lang="en-US" sz="2400" b="1" i="1" dirty="0" smtClean="0">
                <a:solidFill>
                  <a:srgbClr val="FFFFFF"/>
                </a:solidFill>
              </a:rPr>
              <a:t>control </a:t>
            </a:r>
            <a:r>
              <a:rPr lang="en-US" sz="2400" b="1" dirty="0" smtClean="0">
                <a:solidFill>
                  <a:srgbClr val="FFFFFF"/>
                </a:solidFill>
              </a:rPr>
              <a:t>of </a:t>
            </a:r>
            <a:r>
              <a:rPr lang="en-US" sz="2400" b="1" i="1" dirty="0" smtClean="0">
                <a:solidFill>
                  <a:srgbClr val="FFFFFF"/>
                </a:solidFill>
              </a:rPr>
              <a:t>himself, </a:t>
            </a:r>
            <a:r>
              <a:rPr lang="en-US" sz="2400" b="1" u="sng" dirty="0" smtClean="0">
                <a:solidFill>
                  <a:srgbClr val="FFFF00"/>
                </a:solidFill>
              </a:rPr>
              <a:t>vv.27,29b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347472" indent="-164592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His lack of </a:t>
            </a:r>
            <a:r>
              <a:rPr lang="en-US" sz="2400" b="1" i="1" dirty="0" smtClean="0">
                <a:solidFill>
                  <a:srgbClr val="FFFFFF"/>
                </a:solidFill>
              </a:rPr>
              <a:t>self-control </a:t>
            </a:r>
            <a:r>
              <a:rPr lang="en-US" sz="2400" b="1" dirty="0" smtClean="0">
                <a:solidFill>
                  <a:srgbClr val="FFFFFF"/>
                </a:solidFill>
              </a:rPr>
              <a:t>was caused by Satan, </a:t>
            </a:r>
            <a:r>
              <a:rPr lang="en-US" sz="2400" b="1" u="sng" dirty="0" smtClean="0">
                <a:solidFill>
                  <a:srgbClr val="FFFF00"/>
                </a:solidFill>
              </a:rPr>
              <a:t>vv.29a,30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pPr marL="347472" indent="-164592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400" b="1" dirty="0" smtClean="0">
                <a:solidFill>
                  <a:srgbClr val="FFFFFF"/>
                </a:solidFill>
              </a:rPr>
              <a:t>But also understand that with Jesus’ influence and power, </a:t>
            </a:r>
            <a:r>
              <a:rPr lang="en-US" sz="2400" b="1" i="1" dirty="0" smtClean="0">
                <a:solidFill>
                  <a:srgbClr val="FFFFFF"/>
                </a:solidFill>
              </a:rPr>
              <a:t>control </a:t>
            </a:r>
            <a:r>
              <a:rPr lang="en-US" sz="2400" b="1" dirty="0" smtClean="0">
                <a:solidFill>
                  <a:srgbClr val="FFFFFF"/>
                </a:solidFill>
              </a:rPr>
              <a:t>was returned to </a:t>
            </a:r>
            <a:r>
              <a:rPr lang="en-US" sz="2400" b="1" i="1" dirty="0" smtClean="0">
                <a:solidFill>
                  <a:srgbClr val="FFFFFF"/>
                </a:solidFill>
              </a:rPr>
              <a:t>him (self), </a:t>
            </a:r>
            <a:r>
              <a:rPr lang="en-US" sz="2400" b="1" u="sng" dirty="0" smtClean="0">
                <a:solidFill>
                  <a:srgbClr val="FFFF00"/>
                </a:solidFill>
              </a:rPr>
              <a:t>v.35</a:t>
            </a:r>
            <a:r>
              <a:rPr lang="en-US" sz="2400" b="1" dirty="0" smtClean="0">
                <a:solidFill>
                  <a:srgbClr val="FFFFFF"/>
                </a:solidFill>
              </a:rPr>
              <a:t>.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I’m NOT suggesting that our lack of </a:t>
            </a:r>
            <a:r>
              <a:rPr lang="en-US" sz="2400" b="1" i="1" dirty="0" smtClean="0">
                <a:solidFill>
                  <a:srgbClr val="FFFFFF"/>
                </a:solidFill>
              </a:rPr>
              <a:t>self-control </a:t>
            </a:r>
            <a:r>
              <a:rPr lang="en-US" sz="2400" b="1" dirty="0" smtClean="0">
                <a:solidFill>
                  <a:srgbClr val="FFFFFF"/>
                </a:solidFill>
              </a:rPr>
              <a:t>is due to demonic possession, or that miraculous power is necessary to produce/restore </a:t>
            </a:r>
            <a:r>
              <a:rPr lang="en-US" sz="2400" b="1" i="1" dirty="0" smtClean="0">
                <a:solidFill>
                  <a:srgbClr val="FFFFFF"/>
                </a:solidFill>
              </a:rPr>
              <a:t>self-control.  </a:t>
            </a:r>
            <a:endParaRPr lang="en-US" sz="2400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I AM pointing out that the </a:t>
            </a:r>
            <a:r>
              <a:rPr lang="en-US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lack </a:t>
            </a:r>
            <a:r>
              <a:rPr lang="en-US" sz="2400" b="1" dirty="0" smtClean="0">
                <a:solidFill>
                  <a:srgbClr val="E6B9B8"/>
                </a:solidFill>
              </a:rPr>
              <a:t>of </a:t>
            </a:r>
            <a:r>
              <a:rPr lang="en-US" sz="2400" b="1" i="1" dirty="0" smtClean="0">
                <a:solidFill>
                  <a:srgbClr val="E6B9B8"/>
                </a:solidFill>
              </a:rPr>
              <a:t>self-control </a:t>
            </a:r>
            <a:r>
              <a:rPr lang="en-US" sz="2400" b="1" dirty="0" smtClean="0">
                <a:solidFill>
                  <a:srgbClr val="E6B9B8"/>
                </a:solidFill>
              </a:rPr>
              <a:t>is of Satan</a:t>
            </a:r>
            <a:r>
              <a:rPr lang="en-US" sz="2400" b="1" dirty="0" smtClean="0">
                <a:solidFill>
                  <a:srgbClr val="FFFFFF"/>
                </a:solidFill>
              </a:rPr>
              <a:t>, and that </a:t>
            </a:r>
            <a:r>
              <a:rPr lang="en-US" sz="24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self-control </a:t>
            </a:r>
            <a:r>
              <a:rPr lang="en-US" sz="24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is of Christ</a:t>
            </a:r>
            <a:r>
              <a:rPr lang="en-US" sz="2400" b="1" dirty="0" smtClean="0">
                <a:solidFill>
                  <a:srgbClr val="FFFFFF"/>
                </a:solidFill>
              </a:rPr>
              <a:t>!  </a:t>
            </a:r>
            <a:r>
              <a:rPr lang="en-US" sz="2400" b="1" u="sng" dirty="0" smtClean="0">
                <a:solidFill>
                  <a:srgbClr val="FFFF00"/>
                </a:solidFill>
              </a:rPr>
              <a:t>cf. Gal.5:19-24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solidFill>
                  <a:srgbClr val="FFFFFF"/>
                </a:solidFill>
              </a:rPr>
              <a:t>Therefore, </a:t>
            </a:r>
            <a:r>
              <a:rPr lang="en-US" sz="2400" b="1" i="1" dirty="0" smtClean="0">
                <a:solidFill>
                  <a:srgbClr val="FFFFFF"/>
                </a:solidFill>
              </a:rPr>
              <a:t>with whom </a:t>
            </a:r>
            <a:r>
              <a:rPr lang="en-US" sz="2400" b="1" dirty="0" smtClean="0">
                <a:solidFill>
                  <a:srgbClr val="FFFFFF"/>
                </a:solidFill>
              </a:rPr>
              <a:t>we choose to ally ourselves is the first and most-important factor.   But this, alone, is not all there is to </a:t>
            </a:r>
            <a:r>
              <a:rPr lang="en-US" sz="2400" b="1" i="1" dirty="0" smtClean="0">
                <a:solidFill>
                  <a:srgbClr val="FFFFFF"/>
                </a:solidFill>
              </a:rPr>
              <a:t>self-control...</a:t>
            </a:r>
            <a:endParaRPr lang="en-US" sz="2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19585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043" y="25701"/>
            <a:ext cx="8360565" cy="97375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: Origin continued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43" y="999451"/>
            <a:ext cx="8502614" cy="5858549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350" b="1" dirty="0" smtClean="0">
                <a:solidFill>
                  <a:srgbClr val="FFFFFF"/>
                </a:solidFill>
              </a:rPr>
              <a:t>Now let’s consider </a:t>
            </a:r>
            <a:r>
              <a:rPr lang="en-US" sz="2350" b="1" u="sng" dirty="0" smtClean="0">
                <a:solidFill>
                  <a:srgbClr val="FFFF00"/>
                </a:solidFill>
              </a:rPr>
              <a:t>2Pet.1:2-11</a:t>
            </a:r>
            <a:r>
              <a:rPr lang="en-US" sz="2350" b="1" dirty="0" smtClean="0">
                <a:solidFill>
                  <a:srgbClr val="FFFFFF"/>
                </a:solidFill>
              </a:rPr>
              <a:t>.  </a:t>
            </a:r>
            <a:endParaRPr lang="en-US" sz="2350" b="1" dirty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350" b="1" dirty="0" smtClean="0">
                <a:solidFill>
                  <a:srgbClr val="FFFFFF"/>
                </a:solidFill>
              </a:rPr>
              <a:t>If we are to </a:t>
            </a:r>
            <a:r>
              <a:rPr lang="en-US" sz="2350" b="1" i="1" dirty="0" smtClean="0">
                <a:solidFill>
                  <a:srgbClr val="FFFFFF"/>
                </a:solidFill>
              </a:rPr>
              <a:t>“become partakers of the divine nature” </a:t>
            </a:r>
            <a:r>
              <a:rPr lang="en-US" sz="2350" b="1" dirty="0" smtClean="0">
                <a:solidFill>
                  <a:srgbClr val="FFFFFF"/>
                </a:solidFill>
              </a:rPr>
              <a:t>and thereby </a:t>
            </a:r>
            <a:r>
              <a:rPr lang="en-US" sz="2350" b="1" i="1" dirty="0" smtClean="0">
                <a:solidFill>
                  <a:srgbClr val="FFFFFF"/>
                </a:solidFill>
              </a:rPr>
              <a:t>“escape the corruption that is in the world by lust” </a:t>
            </a:r>
            <a:r>
              <a:rPr lang="en-US" sz="2350" b="1" dirty="0" smtClean="0">
                <a:solidFill>
                  <a:srgbClr val="FFFFFF"/>
                </a:solidFill>
              </a:rPr>
              <a:t>(</a:t>
            </a:r>
            <a:r>
              <a:rPr lang="en-US" sz="2350" b="1" u="sng" dirty="0" smtClean="0">
                <a:solidFill>
                  <a:srgbClr val="FFFF00"/>
                </a:solidFill>
              </a:rPr>
              <a:t>v.4</a:t>
            </a:r>
            <a:r>
              <a:rPr lang="en-US" sz="2350" b="1" dirty="0" smtClean="0">
                <a:solidFill>
                  <a:srgbClr val="FFFFFF"/>
                </a:solidFill>
              </a:rPr>
              <a:t>),</a:t>
            </a:r>
            <a:r>
              <a:rPr lang="en-US" sz="2350" b="1" i="1" dirty="0" smtClean="0">
                <a:solidFill>
                  <a:srgbClr val="FFFFFF"/>
                </a:solidFill>
              </a:rPr>
              <a:t> </a:t>
            </a:r>
            <a:r>
              <a:rPr lang="en-US" sz="2350" b="1" dirty="0" smtClean="0">
                <a:solidFill>
                  <a:srgbClr val="FFFFFF"/>
                </a:solidFill>
              </a:rPr>
              <a:t> WE must:</a:t>
            </a:r>
          </a:p>
          <a:p>
            <a:pPr marL="521208" indent="-3429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350" b="1" i="1" dirty="0" smtClean="0">
                <a:solidFill>
                  <a:srgbClr val="FFFFFF"/>
                </a:solidFill>
              </a:rPr>
              <a:t>“apply all diligence,”  </a:t>
            </a:r>
            <a:r>
              <a:rPr lang="en-US" sz="2350" b="1" u="sng" dirty="0" smtClean="0">
                <a:solidFill>
                  <a:srgbClr val="FFFF00"/>
                </a:solidFill>
              </a:rPr>
              <a:t>v.5a</a:t>
            </a:r>
            <a:endParaRPr lang="en-US" sz="2350" b="1" dirty="0" smtClean="0">
              <a:solidFill>
                <a:srgbClr val="FFFF00"/>
              </a:solidFill>
            </a:endParaRPr>
          </a:p>
          <a:p>
            <a:pPr marL="521208" indent="-3429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350" b="1" i="1" dirty="0" smtClean="0">
                <a:solidFill>
                  <a:srgbClr val="FFFFFF"/>
                </a:solidFill>
              </a:rPr>
              <a:t>“in your faith,” </a:t>
            </a:r>
            <a:r>
              <a:rPr lang="en-US" sz="2350" b="1" dirty="0" smtClean="0">
                <a:solidFill>
                  <a:srgbClr val="FFFFFF"/>
                </a:solidFill>
              </a:rPr>
              <a:t> </a:t>
            </a:r>
            <a:r>
              <a:rPr lang="en-US" sz="2350" b="1" u="sng" dirty="0" smtClean="0">
                <a:solidFill>
                  <a:srgbClr val="FFFF00"/>
                </a:solidFill>
              </a:rPr>
              <a:t>v.5b</a:t>
            </a:r>
            <a:endParaRPr lang="en-US" sz="2350" b="1" dirty="0" smtClean="0">
              <a:solidFill>
                <a:srgbClr val="FFFF00"/>
              </a:solidFill>
            </a:endParaRPr>
          </a:p>
          <a:p>
            <a:pPr marL="521208" indent="-342900" algn="l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en-US" sz="2350" b="1" i="1" dirty="0" smtClean="0">
                <a:solidFill>
                  <a:srgbClr val="FFFFFF"/>
                </a:solidFill>
              </a:rPr>
              <a:t>“supply,”  </a:t>
            </a:r>
            <a:r>
              <a:rPr lang="en-US" sz="2350" b="1" u="sng" dirty="0" smtClean="0">
                <a:solidFill>
                  <a:srgbClr val="FFFF00"/>
                </a:solidFill>
              </a:rPr>
              <a:t>v.5c</a:t>
            </a:r>
            <a:endParaRPr lang="en-US" sz="2350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35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Self-Control </a:t>
            </a:r>
            <a:r>
              <a:rPr lang="en-US" sz="2350" b="1" dirty="0" smtClean="0">
                <a:solidFill>
                  <a:srgbClr val="FFFFFF"/>
                </a:solidFill>
              </a:rPr>
              <a:t>is the beating heart of all these </a:t>
            </a:r>
            <a:r>
              <a:rPr lang="en-US" sz="235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“Christian Graces.”</a:t>
            </a:r>
            <a:r>
              <a:rPr lang="en-US" sz="235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</a:t>
            </a:r>
            <a:endParaRPr lang="en-US" sz="2350" b="1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350" b="1" dirty="0" smtClean="0">
                <a:solidFill>
                  <a:srgbClr val="FFFFFF"/>
                </a:solidFill>
              </a:rPr>
              <a:t>Which of </a:t>
            </a:r>
            <a:r>
              <a:rPr lang="en-US" sz="2350" b="1" i="1" dirty="0" smtClean="0">
                <a:solidFill>
                  <a:srgbClr val="FFFFFF"/>
                </a:solidFill>
              </a:rPr>
              <a:t>moral excellence, </a:t>
            </a:r>
            <a:r>
              <a:rPr lang="en-US" sz="2350" b="1" dirty="0" smtClean="0">
                <a:solidFill>
                  <a:srgbClr val="FFFFFF"/>
                </a:solidFill>
              </a:rPr>
              <a:t>(spiritual) </a:t>
            </a:r>
            <a:r>
              <a:rPr lang="en-US" sz="2350" b="1" i="1" dirty="0" smtClean="0">
                <a:solidFill>
                  <a:srgbClr val="FFFFFF"/>
                </a:solidFill>
              </a:rPr>
              <a:t>knowledge, perseverance, godliness, brotherly kindness, </a:t>
            </a:r>
            <a:r>
              <a:rPr lang="en-US" sz="2350" b="1" dirty="0" smtClean="0">
                <a:solidFill>
                  <a:srgbClr val="FFFFFF"/>
                </a:solidFill>
              </a:rPr>
              <a:t>or </a:t>
            </a:r>
            <a:r>
              <a:rPr lang="en-US" sz="2350" b="1" i="1" dirty="0" smtClean="0">
                <a:solidFill>
                  <a:srgbClr val="FFFFFF"/>
                </a:solidFill>
              </a:rPr>
              <a:t>Christian love </a:t>
            </a:r>
            <a:r>
              <a:rPr lang="en-US" sz="2350" b="1" dirty="0" smtClean="0">
                <a:solidFill>
                  <a:srgbClr val="FFFFFF"/>
                </a:solidFill>
              </a:rPr>
              <a:t>is possible without </a:t>
            </a:r>
            <a:r>
              <a:rPr lang="en-US" sz="2350" b="1" i="1" dirty="0" smtClean="0">
                <a:solidFill>
                  <a:srgbClr val="FAC090"/>
                </a:solidFill>
              </a:rPr>
              <a:t>self-control</a:t>
            </a:r>
            <a:r>
              <a:rPr lang="en-US" sz="2350" b="1" i="1" dirty="0" smtClean="0">
                <a:solidFill>
                  <a:srgbClr val="FFFFFF"/>
                </a:solidFill>
              </a:rPr>
              <a:t>?  </a:t>
            </a:r>
            <a:r>
              <a:rPr lang="en-US" sz="2350" b="1" dirty="0" smtClean="0">
                <a:solidFill>
                  <a:srgbClr val="FFFFFF"/>
                </a:solidFill>
              </a:rPr>
              <a:t>I would say, </a:t>
            </a:r>
            <a:r>
              <a:rPr lang="en-US" sz="235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“None!”</a:t>
            </a:r>
            <a:endParaRPr lang="en-US" sz="2350" b="1" u="sng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l">
              <a:spcBef>
                <a:spcPts val="0"/>
              </a:spcBef>
              <a:spcAft>
                <a:spcPts val="600"/>
              </a:spcAft>
            </a:pPr>
            <a:r>
              <a:rPr lang="en-US" sz="2350" b="1" dirty="0" smtClean="0">
                <a:solidFill>
                  <a:schemeClr val="bg1"/>
                </a:solidFill>
              </a:rPr>
              <a:t>Therefore, if </a:t>
            </a:r>
            <a:r>
              <a:rPr lang="en-US" sz="2350" b="1" dirty="0">
                <a:solidFill>
                  <a:schemeClr val="bg1"/>
                </a:solidFill>
              </a:rPr>
              <a:t>we are to </a:t>
            </a:r>
            <a:r>
              <a:rPr lang="en-US" sz="2350" b="1" i="1" dirty="0">
                <a:solidFill>
                  <a:schemeClr val="bg1"/>
                </a:solidFill>
              </a:rPr>
              <a:t>possess </a:t>
            </a:r>
            <a:r>
              <a:rPr lang="en-US" sz="2350" b="1" dirty="0">
                <a:solidFill>
                  <a:schemeClr val="bg1"/>
                </a:solidFill>
              </a:rPr>
              <a:t>and </a:t>
            </a:r>
            <a:r>
              <a:rPr lang="en-US" sz="2350" b="1" i="1" dirty="0">
                <a:solidFill>
                  <a:schemeClr val="bg1"/>
                </a:solidFill>
              </a:rPr>
              <a:t>increase </a:t>
            </a:r>
            <a:r>
              <a:rPr lang="en-US" sz="2350" b="1" dirty="0">
                <a:solidFill>
                  <a:schemeClr val="bg1"/>
                </a:solidFill>
              </a:rPr>
              <a:t>in these “Christian graces,” and thereby become </a:t>
            </a:r>
            <a:r>
              <a:rPr lang="en-US" sz="2350" b="1" i="1" dirty="0">
                <a:solidFill>
                  <a:schemeClr val="bg1"/>
                </a:solidFill>
              </a:rPr>
              <a:t>useful </a:t>
            </a:r>
            <a:r>
              <a:rPr lang="en-US" sz="2350" b="1" dirty="0">
                <a:solidFill>
                  <a:schemeClr val="bg1"/>
                </a:solidFill>
              </a:rPr>
              <a:t>and </a:t>
            </a:r>
            <a:r>
              <a:rPr lang="en-US" sz="2350" b="1" i="1" dirty="0">
                <a:solidFill>
                  <a:schemeClr val="bg1"/>
                </a:solidFill>
              </a:rPr>
              <a:t>fruitful </a:t>
            </a:r>
            <a:r>
              <a:rPr lang="en-US" sz="2350" b="1" dirty="0">
                <a:solidFill>
                  <a:schemeClr val="bg1"/>
                </a:solidFill>
              </a:rPr>
              <a:t>in </a:t>
            </a:r>
            <a:r>
              <a:rPr lang="en-US" sz="2350" b="1" i="1" dirty="0">
                <a:solidFill>
                  <a:schemeClr val="bg1"/>
                </a:solidFill>
              </a:rPr>
              <a:t>faith </a:t>
            </a:r>
            <a:r>
              <a:rPr lang="en-US" sz="2350" b="1" dirty="0">
                <a:solidFill>
                  <a:schemeClr val="bg1"/>
                </a:solidFill>
              </a:rPr>
              <a:t>and </a:t>
            </a:r>
            <a:r>
              <a:rPr lang="en-US" sz="2350" b="1" i="1" dirty="0">
                <a:solidFill>
                  <a:schemeClr val="bg1"/>
                </a:solidFill>
              </a:rPr>
              <a:t>knowledge, </a:t>
            </a:r>
            <a:r>
              <a:rPr lang="en-US" sz="2350" b="1" dirty="0">
                <a:solidFill>
                  <a:schemeClr val="bg1"/>
                </a:solidFill>
              </a:rPr>
              <a:t>and ultimately attain </a:t>
            </a:r>
            <a:r>
              <a:rPr lang="en-US" sz="2350" b="1" i="1" dirty="0">
                <a:solidFill>
                  <a:schemeClr val="bg1"/>
                </a:solidFill>
              </a:rPr>
              <a:t>steadfastness </a:t>
            </a:r>
            <a:r>
              <a:rPr lang="en-US" sz="2350" b="1" dirty="0">
                <a:solidFill>
                  <a:schemeClr val="bg1"/>
                </a:solidFill>
              </a:rPr>
              <a:t>in life and </a:t>
            </a:r>
            <a:r>
              <a:rPr lang="en-US" sz="2350" b="1" i="1" dirty="0">
                <a:solidFill>
                  <a:schemeClr val="bg1"/>
                </a:solidFill>
              </a:rPr>
              <a:t>security </a:t>
            </a:r>
            <a:r>
              <a:rPr lang="en-US" sz="2350" b="1" dirty="0">
                <a:solidFill>
                  <a:schemeClr val="bg1"/>
                </a:solidFill>
              </a:rPr>
              <a:t>in/for </a:t>
            </a:r>
            <a:r>
              <a:rPr lang="en-US" sz="2350" b="1" dirty="0" smtClean="0">
                <a:solidFill>
                  <a:schemeClr val="bg1"/>
                </a:solidFill>
              </a:rPr>
              <a:t>eternity (</a:t>
            </a:r>
            <a:r>
              <a:rPr lang="en-US" sz="2350" b="1" u="sng" dirty="0" smtClean="0">
                <a:solidFill>
                  <a:srgbClr val="FFFF00"/>
                </a:solidFill>
              </a:rPr>
              <a:t>vv.10-11</a:t>
            </a:r>
            <a:r>
              <a:rPr lang="en-US" sz="2350" b="1" dirty="0" smtClean="0">
                <a:solidFill>
                  <a:schemeClr val="bg1"/>
                </a:solidFill>
              </a:rPr>
              <a:t>), </a:t>
            </a:r>
            <a:r>
              <a:rPr lang="en-US" sz="2350" b="1" dirty="0">
                <a:solidFill>
                  <a:schemeClr val="bg1"/>
                </a:solidFill>
              </a:rPr>
              <a:t>we </a:t>
            </a:r>
            <a:r>
              <a:rPr lang="en-US" sz="2350" b="1" dirty="0" smtClean="0">
                <a:solidFill>
                  <a:schemeClr val="bg1"/>
                </a:solidFill>
              </a:rPr>
              <a:t>MUST </a:t>
            </a:r>
            <a:r>
              <a:rPr lang="en-US" sz="2350" b="1" i="1" dirty="0" smtClean="0">
                <a:solidFill>
                  <a:schemeClr val="bg1"/>
                </a:solidFill>
              </a:rPr>
              <a:t>master</a:t>
            </a:r>
            <a:r>
              <a:rPr lang="en-US" sz="2350" b="1" i="1" dirty="0">
                <a:solidFill>
                  <a:schemeClr val="bg1"/>
                </a:solidFill>
              </a:rPr>
              <a:t>/</a:t>
            </a:r>
            <a:r>
              <a:rPr lang="en-US" sz="2350" b="1" i="1" dirty="0" smtClean="0">
                <a:solidFill>
                  <a:schemeClr val="bg1"/>
                </a:solidFill>
              </a:rPr>
              <a:t>control</a:t>
            </a:r>
            <a:r>
              <a:rPr lang="en-US" sz="2350" b="1" dirty="0" smtClean="0">
                <a:solidFill>
                  <a:schemeClr val="bg1"/>
                </a:solidFill>
              </a:rPr>
              <a:t> </a:t>
            </a:r>
            <a:r>
              <a:rPr lang="en-US" sz="2350" b="1" dirty="0">
                <a:solidFill>
                  <a:schemeClr val="bg1"/>
                </a:solidFill>
              </a:rPr>
              <a:t>ourselves! </a:t>
            </a:r>
            <a:endParaRPr lang="en-US" sz="235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1028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043" y="25701"/>
            <a:ext cx="8360565" cy="97375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: The </a:t>
            </a:r>
            <a:r>
              <a:rPr lang="en-US" b="1" i="1" dirty="0" smtClean="0">
                <a:solidFill>
                  <a:schemeClr val="bg1"/>
                </a:solidFill>
              </a:rPr>
              <a:t>How To </a:t>
            </a:r>
            <a:r>
              <a:rPr lang="en-US" b="1" dirty="0" smtClean="0">
                <a:solidFill>
                  <a:schemeClr val="bg1"/>
                </a:solidFill>
              </a:rPr>
              <a:t>Part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43" y="999451"/>
            <a:ext cx="8502614" cy="5858549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i="1" dirty="0" smtClean="0">
                <a:solidFill>
                  <a:srgbClr val="FAC090"/>
                </a:solidFill>
              </a:rPr>
              <a:t>Self-control </a:t>
            </a:r>
            <a:r>
              <a:rPr lang="en-US" sz="2800" b="1" dirty="0" smtClean="0">
                <a:solidFill>
                  <a:srgbClr val="FFFFFF"/>
                </a:solidFill>
              </a:rPr>
              <a:t>requires </a:t>
            </a:r>
            <a:r>
              <a:rPr lang="en-US" sz="2800" b="1" i="1" dirty="0" smtClean="0">
                <a:solidFill>
                  <a:srgbClr val="FFFFFF"/>
                </a:solidFill>
              </a:rPr>
              <a:t>mastery</a:t>
            </a:r>
            <a:r>
              <a:rPr lang="en-US" sz="2800" b="1" dirty="0" smtClean="0">
                <a:solidFill>
                  <a:srgbClr val="FFFFFF"/>
                </a:solidFill>
              </a:rPr>
              <a:t> of ALL parts of </a:t>
            </a:r>
            <a:r>
              <a:rPr lang="en-US" sz="2800" b="1" i="1" dirty="0" smtClean="0">
                <a:solidFill>
                  <a:srgbClr val="FFFFFF"/>
                </a:solidFill>
              </a:rPr>
              <a:t>self</a:t>
            </a:r>
            <a:r>
              <a:rPr lang="en-US" sz="2800" b="1" dirty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rather than just </a:t>
            </a:r>
            <a:r>
              <a:rPr lang="en-US" sz="2800" b="1" i="1" dirty="0" smtClean="0">
                <a:solidFill>
                  <a:srgbClr val="FFFFFF"/>
                </a:solidFill>
              </a:rPr>
              <a:t>behavior</a:t>
            </a:r>
            <a:r>
              <a:rPr lang="en-US" sz="2800" b="1" dirty="0" smtClean="0">
                <a:solidFill>
                  <a:srgbClr val="FFFFFF"/>
                </a:solidFill>
              </a:rPr>
              <a:t>.  </a:t>
            </a: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So to truly </a:t>
            </a:r>
            <a:r>
              <a:rPr lang="en-US" sz="2800" b="1" i="1" dirty="0" smtClean="0">
                <a:solidFill>
                  <a:srgbClr val="FFFFFF"/>
                </a:solidFill>
              </a:rPr>
              <a:t>change/modify </a:t>
            </a:r>
            <a:r>
              <a:rPr lang="en-US" sz="2800" b="1" dirty="0" smtClean="0">
                <a:solidFill>
                  <a:srgbClr val="FFFFFF"/>
                </a:solidFill>
              </a:rPr>
              <a:t>our </a:t>
            </a:r>
            <a:r>
              <a:rPr lang="en-US" sz="2800" b="1" i="1" dirty="0" smtClean="0">
                <a:solidFill>
                  <a:srgbClr val="FFFFFF"/>
                </a:solidFill>
              </a:rPr>
              <a:t>behavior, </a:t>
            </a:r>
            <a:r>
              <a:rPr lang="en-US" sz="2800" b="1" dirty="0" smtClean="0">
                <a:solidFill>
                  <a:srgbClr val="FFFFFF"/>
                </a:solidFill>
              </a:rPr>
              <a:t>we must first </a:t>
            </a:r>
            <a:r>
              <a:rPr lang="en-US" sz="2800" b="1" i="1" dirty="0" smtClean="0">
                <a:solidFill>
                  <a:srgbClr val="FFFFFF"/>
                </a:solidFill>
              </a:rPr>
              <a:t>master/marshal </a:t>
            </a:r>
            <a:r>
              <a:rPr lang="en-US" sz="2800" b="1" dirty="0" smtClean="0">
                <a:solidFill>
                  <a:srgbClr val="FFFFFF"/>
                </a:solidFill>
              </a:rPr>
              <a:t>that which produces it (the </a:t>
            </a:r>
            <a:r>
              <a:rPr lang="en-US" sz="2800" b="1" i="1" dirty="0" smtClean="0">
                <a:solidFill>
                  <a:srgbClr val="FFFFFF"/>
                </a:solidFill>
              </a:rPr>
              <a:t>nose </a:t>
            </a:r>
            <a:r>
              <a:rPr lang="en-US" sz="2800" b="1" dirty="0" smtClean="0">
                <a:solidFill>
                  <a:srgbClr val="FFFFFF"/>
                </a:solidFill>
              </a:rPr>
              <a:t>rather than the </a:t>
            </a:r>
            <a:r>
              <a:rPr lang="en-US" sz="2800" b="1" i="1" dirty="0" smtClean="0">
                <a:solidFill>
                  <a:srgbClr val="FFFFFF"/>
                </a:solidFill>
              </a:rPr>
              <a:t>hind-leg*</a:t>
            </a:r>
            <a:r>
              <a:rPr lang="en-US" sz="2800" b="1" dirty="0" smtClean="0">
                <a:solidFill>
                  <a:srgbClr val="FFFFFF"/>
                </a:solidFill>
              </a:rPr>
              <a:t>) by </a:t>
            </a:r>
            <a:r>
              <a:rPr lang="en-US" sz="2800" b="1" i="1" dirty="0" smtClean="0">
                <a:solidFill>
                  <a:srgbClr val="FAC090"/>
                </a:solidFill>
              </a:rPr>
              <a:t>controlling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our:</a:t>
            </a:r>
          </a:p>
          <a:p>
            <a:pPr marL="521208" indent="-342900" algn="l">
              <a:spcBef>
                <a:spcPts val="0"/>
              </a:spcBef>
              <a:spcAft>
                <a:spcPts val="1200"/>
              </a:spcAft>
              <a:buFont typeface="Wingdings" charset="2"/>
              <a:buChar char="ü"/>
            </a:pP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Thoughts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Phil.4:8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21208" indent="-342900" algn="l">
              <a:spcBef>
                <a:spcPts val="0"/>
              </a:spcBef>
              <a:spcAft>
                <a:spcPts val="1200"/>
              </a:spcAft>
              <a:buFont typeface="Wingdings" charset="2"/>
              <a:buChar char="ü"/>
            </a:pP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Emotions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u="sng" dirty="0" smtClean="0">
                <a:solidFill>
                  <a:srgbClr val="FFFF00"/>
                </a:solidFill>
              </a:rPr>
              <a:t>Matt.15:18-19</a:t>
            </a:r>
            <a:r>
              <a:rPr lang="en-US" sz="2800" b="1" dirty="0" smtClean="0">
                <a:solidFill>
                  <a:srgbClr val="FFFF00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cf. Eph.4:26</a:t>
            </a:r>
            <a:endParaRPr lang="en-US" sz="2800" b="1" dirty="0" smtClean="0">
              <a:solidFill>
                <a:srgbClr val="FFFF00"/>
              </a:solidFill>
            </a:endParaRPr>
          </a:p>
          <a:p>
            <a:pPr marL="521208" indent="-342900" algn="l">
              <a:spcBef>
                <a:spcPts val="0"/>
              </a:spcBef>
              <a:spcAft>
                <a:spcPts val="1200"/>
              </a:spcAft>
              <a:buFont typeface="Wingdings" charset="2"/>
              <a:buChar char="ü"/>
            </a:pPr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Passions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Gal.5:24</a:t>
            </a:r>
            <a:r>
              <a:rPr lang="en-US" sz="2800" b="1" dirty="0" smtClean="0">
                <a:solidFill>
                  <a:srgbClr val="FFFF00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Col.3:5</a:t>
            </a:r>
            <a:r>
              <a:rPr lang="en-US" sz="2800" b="1" dirty="0" smtClean="0">
                <a:solidFill>
                  <a:srgbClr val="FFFF00"/>
                </a:solidFill>
              </a:rPr>
              <a:t>; </a:t>
            </a:r>
            <a:r>
              <a:rPr lang="en-US" sz="2800" b="1" u="sng" dirty="0" smtClean="0">
                <a:solidFill>
                  <a:srgbClr val="FFFF00"/>
                </a:solidFill>
              </a:rPr>
              <a:t>cf. 1Thess.4:3-7</a:t>
            </a:r>
            <a:endParaRPr lang="en-US" sz="2800" b="1" dirty="0" smtClean="0">
              <a:solidFill>
                <a:srgbClr val="FFFFFF"/>
              </a:solidFill>
            </a:endParaRPr>
          </a:p>
          <a:p>
            <a:pPr algn="l"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Then, and ONLY then, can we </a:t>
            </a:r>
            <a:r>
              <a:rPr lang="en-US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the last part of </a:t>
            </a:r>
            <a:r>
              <a:rPr lang="en-US" sz="2800" b="1" i="1" dirty="0" smtClean="0">
                <a:solidFill>
                  <a:srgbClr val="FAC090"/>
                </a:solidFill>
              </a:rPr>
              <a:t>self</a:t>
            </a:r>
            <a:r>
              <a:rPr lang="en-US" sz="2800" b="1" i="1" dirty="0" smtClean="0">
                <a:solidFill>
                  <a:srgbClr val="FFFFFF"/>
                </a:solidFill>
              </a:rPr>
              <a:t>: </a:t>
            </a:r>
            <a:r>
              <a:rPr lang="en-US" sz="2800" b="1" dirty="0" smtClean="0">
                <a:solidFill>
                  <a:srgbClr val="FFFFFF"/>
                </a:solidFill>
              </a:rPr>
              <a:t>our...</a:t>
            </a:r>
            <a:endParaRPr lang="en-US" sz="2800" b="1" i="1" dirty="0" smtClean="0">
              <a:solidFill>
                <a:srgbClr val="FFFFFF"/>
              </a:solidFill>
            </a:endParaRPr>
          </a:p>
          <a:p>
            <a:pPr marL="342900" indent="-164592" algn="l">
              <a:spcBef>
                <a:spcPts val="0"/>
              </a:spcBef>
              <a:spcAft>
                <a:spcPts val="1200"/>
              </a:spcAft>
              <a:buFont typeface="Wingdings" charset="2"/>
              <a:buChar char="ü"/>
            </a:pP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Bodies/Behavior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1Cor.9:24-27</a:t>
            </a:r>
            <a:r>
              <a:rPr lang="en-US" sz="2800" b="1" dirty="0" smtClean="0">
                <a:solidFill>
                  <a:schemeClr val="bg1"/>
                </a:solidFill>
              </a:rPr>
              <a:t>!</a:t>
            </a:r>
            <a:endParaRPr lang="en-US" sz="2800" b="1" i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113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043" y="25701"/>
            <a:ext cx="8360565" cy="973750"/>
          </a:xfrm>
        </p:spPr>
        <p:txBody>
          <a:bodyPr/>
          <a:lstStyle/>
          <a:p>
            <a:pPr algn="l"/>
            <a:r>
              <a:rPr lang="en-US" b="1" i="1" dirty="0" smtClean="0">
                <a:solidFill>
                  <a:schemeClr val="bg1"/>
                </a:solidFill>
              </a:rPr>
              <a:t>“Self-Control” </a:t>
            </a:r>
            <a:r>
              <a:rPr lang="en-US" b="1" dirty="0" smtClean="0">
                <a:solidFill>
                  <a:schemeClr val="bg1"/>
                </a:solidFill>
              </a:rPr>
              <a:t>: Conclusions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043" y="999451"/>
            <a:ext cx="8502614" cy="5858549"/>
          </a:xfrm>
        </p:spPr>
        <p:txBody>
          <a:bodyPr>
            <a:noAutofit/>
          </a:bodyPr>
          <a:lstStyle/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There is </a:t>
            </a:r>
            <a:r>
              <a:rPr lang="en-US" sz="2800" b="1" i="1" dirty="0" smtClean="0">
                <a:solidFill>
                  <a:srgbClr val="FFFFFF"/>
                </a:solidFill>
              </a:rPr>
              <a:t>“no law” </a:t>
            </a:r>
            <a:r>
              <a:rPr lang="en-US" sz="2800" b="1" dirty="0" smtClean="0">
                <a:solidFill>
                  <a:srgbClr val="FFFFFF"/>
                </a:solidFill>
              </a:rPr>
              <a:t>against </a:t>
            </a:r>
            <a:r>
              <a:rPr lang="en-US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self-control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u="sng" dirty="0" smtClean="0">
                <a:solidFill>
                  <a:srgbClr val="FFFF00"/>
                </a:solidFill>
              </a:rPr>
              <a:t>Gal.5:23</a:t>
            </a:r>
            <a:r>
              <a:rPr lang="en-US" sz="2800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But without </a:t>
            </a:r>
            <a:r>
              <a:rPr lang="en-US" sz="2800" b="1" i="1" dirty="0" smtClean="0">
                <a:solidFill>
                  <a:srgbClr val="FFFFFF"/>
                </a:solidFill>
              </a:rPr>
              <a:t>self-control</a:t>
            </a:r>
            <a:r>
              <a:rPr lang="en-US" sz="2800" b="1" dirty="0" smtClean="0">
                <a:solidFill>
                  <a:srgbClr val="FFFFFF"/>
                </a:solidFill>
              </a:rPr>
              <a:t> we will never see heaven, and may well hinder others from attaining it also.  So yeah, </a:t>
            </a:r>
            <a:r>
              <a:rPr lang="en-US" sz="2800" b="1" i="1" dirty="0" smtClean="0">
                <a:solidFill>
                  <a:srgbClr val="FAC090"/>
                </a:solidFill>
              </a:rPr>
              <a:t>self-control </a:t>
            </a:r>
            <a:r>
              <a:rPr lang="en-US" sz="2800" b="1" dirty="0" smtClean="0">
                <a:solidFill>
                  <a:srgbClr val="FFFFFF"/>
                </a:solidFill>
              </a:rPr>
              <a:t>is a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BIG DEAL for ALL OF US</a:t>
            </a:r>
            <a:r>
              <a:rPr lang="en-US" sz="2800" b="1" dirty="0" smtClean="0">
                <a:solidFill>
                  <a:srgbClr val="FFFFFF"/>
                </a:solidFill>
              </a:rPr>
              <a:t>.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So, are YOU willing to do whatever it takes to </a:t>
            </a:r>
            <a:r>
              <a:rPr lang="en-US" sz="28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control, master,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i="1" dirty="0" smtClean="0">
                <a:solidFill>
                  <a:srgbClr val="FAC090"/>
                </a:solidFill>
              </a:rPr>
              <a:t>marshal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E46C0A"/>
                </a:solidFill>
              </a:rPr>
              <a:t>YOUR</a:t>
            </a:r>
            <a:r>
              <a:rPr lang="en-US" sz="2800" b="1" dirty="0" smtClean="0">
                <a:solidFill>
                  <a:srgbClr val="FFFFFF"/>
                </a:solidFill>
              </a:rPr>
              <a:t> </a:t>
            </a:r>
            <a:r>
              <a:rPr lang="en-US" sz="2800" b="1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thoughts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emotions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passions</a:t>
            </a:r>
            <a:r>
              <a:rPr lang="en-US" sz="2800" b="1" i="1" dirty="0" smtClean="0">
                <a:solidFill>
                  <a:srgbClr val="FFFFFF"/>
                </a:solidFill>
              </a:rPr>
              <a:t>, </a:t>
            </a:r>
            <a:r>
              <a:rPr lang="en-US" sz="2800" b="1" dirty="0" smtClean="0">
                <a:solidFill>
                  <a:srgbClr val="FFFFFF"/>
                </a:solidFill>
              </a:rPr>
              <a:t>and </a:t>
            </a:r>
            <a:r>
              <a:rPr lang="en-US" sz="28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body</a:t>
            </a:r>
            <a:r>
              <a:rPr lang="en-US" sz="2800" b="1" i="1" dirty="0" smtClean="0">
                <a:solidFill>
                  <a:srgbClr val="FFFFFF"/>
                </a:solidFill>
              </a:rPr>
              <a:t> </a:t>
            </a:r>
            <a:r>
              <a:rPr lang="en-US" sz="2800" b="1" dirty="0" smtClean="0">
                <a:solidFill>
                  <a:srgbClr val="FFFFFF"/>
                </a:solidFill>
              </a:rPr>
              <a:t>to enable your eternal security and inspire others to glory and honor? </a:t>
            </a:r>
          </a:p>
          <a:p>
            <a:pPr marL="457200" indent="-457200" algn="l"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en-US" sz="2800" b="1" dirty="0" smtClean="0">
                <a:solidFill>
                  <a:srgbClr val="FFFFFF"/>
                </a:solidFill>
              </a:rPr>
              <a:t>Or, will </a:t>
            </a:r>
            <a:r>
              <a:rPr lang="en-US" sz="2800" b="1" dirty="0" smtClean="0">
                <a:solidFill>
                  <a:srgbClr val="E46C0A"/>
                </a:solidFill>
              </a:rPr>
              <a:t>YOU</a:t>
            </a:r>
            <a:r>
              <a:rPr lang="en-US" sz="2800" b="1" dirty="0" smtClean="0">
                <a:solidFill>
                  <a:srgbClr val="FFFFFF"/>
                </a:solidFill>
              </a:rPr>
              <a:t> allow a </a:t>
            </a:r>
            <a:r>
              <a:rPr lang="en-US" sz="2800" b="1" i="1" dirty="0" smtClean="0">
                <a:solidFill>
                  <a:schemeClr val="accent6">
                    <a:lumMod val="75000"/>
                  </a:schemeClr>
                </a:solidFill>
              </a:rPr>
              <a:t>lack</a:t>
            </a:r>
            <a:r>
              <a:rPr lang="en-US" sz="2800" b="1" i="1" dirty="0" smtClean="0">
                <a:solidFill>
                  <a:srgbClr val="FAC090"/>
                </a:solidFill>
              </a:rPr>
              <a:t> </a:t>
            </a:r>
            <a:r>
              <a:rPr lang="en-US" sz="2800" b="1" i="1" dirty="0" smtClean="0">
                <a:solidFill>
                  <a:srgbClr val="E46C0A"/>
                </a:solidFill>
              </a:rPr>
              <a:t>of</a:t>
            </a:r>
            <a:r>
              <a:rPr lang="en-US" sz="2800" b="1" i="1" dirty="0" smtClean="0">
                <a:solidFill>
                  <a:srgbClr val="FAC090"/>
                </a:solidFill>
              </a:rPr>
              <a:t> self-control </a:t>
            </a:r>
            <a:r>
              <a:rPr lang="en-US" sz="2800" b="1" dirty="0" smtClean="0">
                <a:solidFill>
                  <a:srgbClr val="FFFFFF"/>
                </a:solidFill>
              </a:rPr>
              <a:t>to cause eternal condemnation for you, and possibly influence others to the same fate, </a:t>
            </a:r>
            <a:r>
              <a:rPr lang="en-US" sz="2800" b="1" u="sng" dirty="0" smtClean="0">
                <a:solidFill>
                  <a:srgbClr val="FFFF00"/>
                </a:solidFill>
              </a:rPr>
              <a:t>cf. Matt.18:6</a:t>
            </a:r>
            <a:r>
              <a:rPr lang="en-US" sz="2800" b="1" dirty="0" smtClean="0">
                <a:solidFill>
                  <a:srgbClr val="FFFFFF"/>
                </a:solidFill>
              </a:rPr>
              <a:t>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b="1" dirty="0" smtClean="0">
                <a:solidFill>
                  <a:srgbClr val="FFFFFF"/>
                </a:solidFill>
              </a:rPr>
              <a:t>The choice is </a:t>
            </a:r>
            <a:r>
              <a:rPr lang="en-US" sz="2800" b="1" dirty="0" smtClean="0">
                <a:solidFill>
                  <a:srgbClr val="E46C0A"/>
                </a:solidFill>
              </a:rPr>
              <a:t>YOURS</a:t>
            </a:r>
            <a:r>
              <a:rPr lang="en-US" sz="2800" b="1" dirty="0" smtClean="0">
                <a:solidFill>
                  <a:srgbClr val="FFFFFF"/>
                </a:solidFill>
              </a:rPr>
              <a:t>.  What will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YOU</a:t>
            </a:r>
            <a:r>
              <a:rPr lang="en-US" sz="2800" b="1" dirty="0" smtClean="0">
                <a:solidFill>
                  <a:srgbClr val="FFFFFF"/>
                </a:solidFill>
              </a:rPr>
              <a:t> decide?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47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933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1032</Words>
  <Application>Microsoft Macintosh PowerPoint</Application>
  <PresentationFormat>On-screen Show (4:3)</PresentationFormat>
  <Paragraphs>46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“Self-Control” : What Is It?</vt:lpstr>
      <vt:lpstr>“Self-Control” : What Is Its Origin?</vt:lpstr>
      <vt:lpstr>“Self-Control” : Origin continued</vt:lpstr>
      <vt:lpstr>“Self-Control” : The How To Part</vt:lpstr>
      <vt:lpstr>“Self-Control” : Conclusions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25</cp:revision>
  <dcterms:created xsi:type="dcterms:W3CDTF">2023-11-17T13:58:28Z</dcterms:created>
  <dcterms:modified xsi:type="dcterms:W3CDTF">2023-11-17T17:14:57Z</dcterms:modified>
</cp:coreProperties>
</file>