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6ECE1-079E-3740-9E1F-ADA9CB1AAF9F}" type="datetimeFigureOut">
              <a:rPr lang="en-US" smtClean="0"/>
              <a:t>1/11/24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60DDB-9A80-7641-9E17-62EC73AE8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95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*Though not included in last week’s lesson, </a:t>
            </a:r>
            <a:r>
              <a:rPr lang="en-US" u="sng" dirty="0" smtClean="0"/>
              <a:t>1Cor.7:39</a:t>
            </a:r>
            <a:r>
              <a:rPr lang="en-US" u="none" dirty="0" smtClean="0"/>
              <a:t> specifies that widows (and presumably</a:t>
            </a:r>
            <a:r>
              <a:rPr lang="en-US" u="none" baseline="0" dirty="0" smtClean="0"/>
              <a:t> </a:t>
            </a:r>
            <a:r>
              <a:rPr lang="en-US" i="1" u="none" baseline="0" dirty="0" smtClean="0"/>
              <a:t>widowers</a:t>
            </a:r>
            <a:r>
              <a:rPr lang="en-US" i="0" u="none" baseline="0" dirty="0" smtClean="0"/>
              <a:t>) should remarry </a:t>
            </a:r>
            <a:r>
              <a:rPr lang="en-US" b="1" i="1" u="none" baseline="0" dirty="0" smtClean="0"/>
              <a:t>“only in the Lord.</a:t>
            </a:r>
            <a:r>
              <a:rPr lang="en-US" i="1" u="none" baseline="0" dirty="0" smtClean="0"/>
              <a:t>” </a:t>
            </a:r>
            <a:r>
              <a:rPr lang="en-US" i="0" u="none" baseline="0" dirty="0" smtClean="0"/>
              <a:t>  I conclude that this  phrase means </a:t>
            </a:r>
            <a:r>
              <a:rPr lang="en-US" b="1" i="0" u="none" baseline="0" dirty="0" smtClean="0"/>
              <a:t>a Christian, </a:t>
            </a:r>
            <a:r>
              <a:rPr lang="en-US" b="0" i="0" u="none" baseline="0" dirty="0" smtClean="0"/>
              <a:t>though I see how some may conclude otherwise. </a:t>
            </a:r>
            <a:r>
              <a:rPr lang="en-US" b="1" i="0" u="none" baseline="0" dirty="0" smtClean="0"/>
              <a:t> </a:t>
            </a:r>
            <a:r>
              <a:rPr lang="en-US" i="0" u="none" baseline="0" dirty="0" smtClean="0"/>
              <a:t>There are potential reasons for this additional restriction, however, and we will cover them in a later lesson.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60DDB-9A80-7641-9E17-62EC73AE81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03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*Scripture, as well as the correction interpretation and application of it, does  not contradict</a:t>
            </a:r>
            <a:r>
              <a:rPr lang="en-US" b="1" baseline="0" dirty="0" smtClean="0"/>
              <a:t> itself.  So, </a:t>
            </a:r>
            <a:r>
              <a:rPr lang="en-US" b="1" i="1" baseline="0" dirty="0" smtClean="0"/>
              <a:t>“let God be found true, though every man be found a liar,” </a:t>
            </a:r>
            <a:r>
              <a:rPr lang="en-US" b="1" i="0" u="sng" baseline="0" dirty="0" smtClean="0"/>
              <a:t>Rom.3:4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60DDB-9A80-7641-9E17-62EC73AE81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03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60DDB-9A80-7641-9E17-62EC73AE81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03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60DDB-9A80-7641-9E17-62EC73AE81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03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60DDB-9A80-7641-9E17-62EC73AE81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03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*While one might argue that we “agree to” </a:t>
            </a:r>
            <a:r>
              <a:rPr lang="en-US" b="1" i="1" dirty="0" smtClean="0"/>
              <a:t>tax </a:t>
            </a:r>
            <a:r>
              <a:rPr lang="en-US" b="1" i="0" dirty="0" smtClean="0"/>
              <a:t>laws and the like by being (legally) “in” this country, I would remind them that we are all “in” </a:t>
            </a:r>
            <a:r>
              <a:rPr lang="en-US" b="1" i="1" dirty="0" smtClean="0"/>
              <a:t>God’s world, </a:t>
            </a:r>
            <a:r>
              <a:rPr lang="en-US" b="1" i="0" dirty="0" smtClean="0"/>
              <a:t>and if “married” we</a:t>
            </a:r>
            <a:r>
              <a:rPr lang="en-US" b="1" i="0" baseline="0" dirty="0" smtClean="0"/>
              <a:t> are “in” His marriage as He created them both!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60DDB-9A80-7641-9E17-62EC73AE81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03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60DDB-9A80-7641-9E17-62EC73AE81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03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0E3A-E1D1-F942-B691-CEA3897DFBAF}" type="datetimeFigureOut">
              <a:rPr lang="en-US" smtClean="0"/>
              <a:t>1/11/24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888F-879F-ED41-856D-BE8A39BA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79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0E3A-E1D1-F942-B691-CEA3897DFBAF}" type="datetimeFigureOut">
              <a:rPr lang="en-US" smtClean="0"/>
              <a:t>1/11/24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888F-879F-ED41-856D-BE8A39BA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92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0E3A-E1D1-F942-B691-CEA3897DFBAF}" type="datetimeFigureOut">
              <a:rPr lang="en-US" smtClean="0"/>
              <a:t>1/11/24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888F-879F-ED41-856D-BE8A39BA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04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0E3A-E1D1-F942-B691-CEA3897DFBAF}" type="datetimeFigureOut">
              <a:rPr lang="en-US" smtClean="0"/>
              <a:t>1/11/24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888F-879F-ED41-856D-BE8A39BA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24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0E3A-E1D1-F942-B691-CEA3897DFBAF}" type="datetimeFigureOut">
              <a:rPr lang="en-US" smtClean="0"/>
              <a:t>1/11/24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888F-879F-ED41-856D-BE8A39BA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61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0E3A-E1D1-F942-B691-CEA3897DFBAF}" type="datetimeFigureOut">
              <a:rPr lang="en-US" smtClean="0"/>
              <a:t>1/11/24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888F-879F-ED41-856D-BE8A39BA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26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0E3A-E1D1-F942-B691-CEA3897DFBAF}" type="datetimeFigureOut">
              <a:rPr lang="en-US" smtClean="0"/>
              <a:t>1/11/24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888F-879F-ED41-856D-BE8A39BA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39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0E3A-E1D1-F942-B691-CEA3897DFBAF}" type="datetimeFigureOut">
              <a:rPr lang="en-US" smtClean="0"/>
              <a:t>1/11/24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888F-879F-ED41-856D-BE8A39BA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17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0E3A-E1D1-F942-B691-CEA3897DFBAF}" type="datetimeFigureOut">
              <a:rPr lang="en-US" smtClean="0"/>
              <a:t>1/11/24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888F-879F-ED41-856D-BE8A39BA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98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0E3A-E1D1-F942-B691-CEA3897DFBAF}" type="datetimeFigureOut">
              <a:rPr lang="en-US" smtClean="0"/>
              <a:t>1/11/24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888F-879F-ED41-856D-BE8A39BA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0E3A-E1D1-F942-B691-CEA3897DFBAF}" type="datetimeFigureOut">
              <a:rPr lang="en-US" smtClean="0"/>
              <a:t>1/11/24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888F-879F-ED41-856D-BE8A39BA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40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90E3A-E1D1-F942-B691-CEA3897DFBAF}" type="datetimeFigureOut">
              <a:rPr lang="en-US" smtClean="0"/>
              <a:t>1/11/24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6888F-879F-ED41-856D-BE8A39BA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1166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94063"/>
            <a:ext cx="9144000" cy="870116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bg1"/>
                </a:solidFill>
              </a:rPr>
              <a:t>Marriage, Divorce, and Remarriage, #2</a:t>
            </a:r>
            <a:endParaRPr lang="en-US" sz="4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900" y="870117"/>
            <a:ext cx="8795645" cy="573802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700" b="1" dirty="0" smtClean="0">
                <a:solidFill>
                  <a:srgbClr val="FFFFFF"/>
                </a:solidFill>
              </a:rPr>
              <a:t>Last week, we examined </a:t>
            </a:r>
            <a:r>
              <a:rPr lang="en-US" sz="2700" b="1" dirty="0" smtClean="0">
                <a:solidFill>
                  <a:srgbClr val="FFFF00"/>
                </a:solidFill>
              </a:rPr>
              <a:t>God’s </a:t>
            </a:r>
            <a:r>
              <a:rPr lang="en-US" sz="2700" b="1" u="sng" dirty="0" smtClean="0">
                <a:solidFill>
                  <a:srgbClr val="FFFF00"/>
                </a:solidFill>
              </a:rPr>
              <a:t>3</a:t>
            </a:r>
            <a:r>
              <a:rPr lang="en-US" sz="2700" b="1" dirty="0" smtClean="0">
                <a:solidFill>
                  <a:srgbClr val="FFFF00"/>
                </a:solidFill>
              </a:rPr>
              <a:t> simple rules </a:t>
            </a:r>
            <a:r>
              <a:rPr lang="en-US" sz="2700" b="1" dirty="0" smtClean="0">
                <a:solidFill>
                  <a:schemeClr val="bg1"/>
                </a:solidFill>
              </a:rPr>
              <a:t>(and </a:t>
            </a:r>
            <a:r>
              <a:rPr lang="en-US" sz="27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two exceptions</a:t>
            </a:r>
            <a:r>
              <a:rPr lang="en-US" sz="2700" b="1" dirty="0" smtClean="0">
                <a:solidFill>
                  <a:srgbClr val="FFFFFF"/>
                </a:solidFill>
              </a:rPr>
              <a:t>) concerning:</a:t>
            </a: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7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Marriage</a:t>
            </a:r>
            <a:r>
              <a:rPr lang="en-US" sz="2700" b="1" dirty="0" smtClean="0">
                <a:solidFill>
                  <a:srgbClr val="FFFFFF"/>
                </a:solidFill>
              </a:rPr>
              <a:t>:  </a:t>
            </a:r>
            <a:r>
              <a:rPr lang="en-US" sz="27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One Man + One Woman as One Flesh for Life</a:t>
            </a: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Divorce</a:t>
            </a:r>
            <a:r>
              <a:rPr lang="en-US" sz="2700" b="1" dirty="0" smtClean="0">
                <a:solidFill>
                  <a:srgbClr val="FFFFFF"/>
                </a:solidFill>
              </a:rPr>
              <a:t>:  </a:t>
            </a:r>
            <a:r>
              <a:rPr lang="en-US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 Hates It, so Don’t Do It; </a:t>
            </a:r>
            <a:r>
              <a:rPr lang="en-US" sz="27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It’s Sinful</a:t>
            </a:r>
          </a:p>
          <a:p>
            <a:pPr lvl="1" algn="l">
              <a:spcBef>
                <a:spcPts val="0"/>
              </a:spcBef>
              <a:spcAft>
                <a:spcPts val="600"/>
              </a:spcAft>
            </a:pPr>
            <a:r>
              <a:rPr lang="en-US" sz="27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Exception</a:t>
            </a:r>
            <a:r>
              <a:rPr lang="en-US" sz="2700" b="1" dirty="0" smtClean="0">
                <a:solidFill>
                  <a:srgbClr val="FFFFFF"/>
                </a:solidFill>
              </a:rPr>
              <a:t>: </a:t>
            </a:r>
            <a:r>
              <a:rPr lang="en-US" sz="27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One </a:t>
            </a:r>
            <a:r>
              <a:rPr lang="en-US" sz="27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may </a:t>
            </a:r>
            <a:r>
              <a:rPr lang="en-US" sz="27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(not </a:t>
            </a:r>
            <a:r>
              <a:rPr lang="en-US" sz="27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must</a:t>
            </a:r>
            <a:r>
              <a:rPr lang="en-US" sz="27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 divorce their spouse who has committed adultery, and marry another</a:t>
            </a: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7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Remarriage</a:t>
            </a:r>
            <a:r>
              <a:rPr lang="en-US" sz="2700" b="1" dirty="0" smtClean="0">
                <a:solidFill>
                  <a:srgbClr val="FFFFFF"/>
                </a:solidFill>
              </a:rPr>
              <a:t>:  </a:t>
            </a:r>
            <a:r>
              <a:rPr lang="en-US" sz="27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Is Allowed When One’s Spouse has Died*</a:t>
            </a:r>
          </a:p>
          <a:p>
            <a:pPr lvl="1" algn="l">
              <a:spcBef>
                <a:spcPts val="0"/>
              </a:spcBef>
              <a:spcAft>
                <a:spcPts val="600"/>
              </a:spcAft>
            </a:pPr>
            <a:r>
              <a:rPr lang="en-US" sz="2700" b="1" dirty="0" smtClean="0">
                <a:solidFill>
                  <a:srgbClr val="C3D69B"/>
                </a:solidFill>
              </a:rPr>
              <a:t>Exception</a:t>
            </a:r>
            <a:r>
              <a:rPr lang="en-US" sz="2700" b="1" dirty="0" smtClean="0">
                <a:solidFill>
                  <a:srgbClr val="FFFFFF"/>
                </a:solidFill>
              </a:rPr>
              <a:t>: </a:t>
            </a:r>
            <a:r>
              <a:rPr lang="en-US" sz="2700" b="1" dirty="0" smtClean="0">
                <a:solidFill>
                  <a:srgbClr val="C3D69B"/>
                </a:solidFill>
              </a:rPr>
              <a:t>One who has divorced their spouse </a:t>
            </a:r>
            <a:r>
              <a:rPr lang="en-US" sz="2700" b="1" i="1" dirty="0" smtClean="0">
                <a:solidFill>
                  <a:srgbClr val="C3D69B"/>
                </a:solidFill>
              </a:rPr>
              <a:t>for adultery </a:t>
            </a:r>
            <a:r>
              <a:rPr lang="en-US" sz="2700" b="1" dirty="0" smtClean="0">
                <a:solidFill>
                  <a:srgbClr val="C3D69B"/>
                </a:solidFill>
              </a:rPr>
              <a:t>may remarry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700" b="1" dirty="0" smtClean="0">
                <a:solidFill>
                  <a:schemeClr val="bg1"/>
                </a:solidFill>
              </a:rPr>
              <a:t>Although these </a:t>
            </a:r>
            <a:r>
              <a:rPr lang="en-US" sz="2700" b="1" u="sng" dirty="0" smtClean="0">
                <a:solidFill>
                  <a:srgbClr val="FFFF00"/>
                </a:solidFill>
              </a:rPr>
              <a:t>3</a:t>
            </a:r>
            <a:r>
              <a:rPr lang="en-US" sz="2700" b="1" dirty="0" smtClean="0">
                <a:solidFill>
                  <a:srgbClr val="FFFF00"/>
                </a:solidFill>
              </a:rPr>
              <a:t> simple rules</a:t>
            </a:r>
            <a:r>
              <a:rPr lang="en-US" sz="2700" b="1" dirty="0" smtClean="0">
                <a:solidFill>
                  <a:schemeClr val="bg1"/>
                </a:solidFill>
              </a:rPr>
              <a:t> and </a:t>
            </a:r>
            <a:r>
              <a:rPr lang="en-US" sz="27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7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simple exceptions </a:t>
            </a:r>
            <a:r>
              <a:rPr lang="en-US" sz="2700" b="1" dirty="0" smtClean="0">
                <a:solidFill>
                  <a:schemeClr val="bg1"/>
                </a:solidFill>
              </a:rPr>
              <a:t>are easily understandable, some seek </a:t>
            </a:r>
            <a:r>
              <a:rPr lang="en-US" sz="27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loopholes</a:t>
            </a:r>
            <a:r>
              <a:rPr lang="en-US" sz="2700" b="1" i="1" dirty="0" smtClean="0">
                <a:solidFill>
                  <a:schemeClr val="bg1"/>
                </a:solidFill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</a:rPr>
              <a:t>in and pose </a:t>
            </a:r>
            <a:r>
              <a:rPr lang="en-US" sz="2700" b="1" i="1" dirty="0" smtClean="0">
                <a:solidFill>
                  <a:srgbClr val="D99694"/>
                </a:solidFill>
              </a:rPr>
              <a:t>objections</a:t>
            </a:r>
            <a:r>
              <a:rPr lang="en-US" sz="2700" b="1" dirty="0" smtClean="0">
                <a:solidFill>
                  <a:schemeClr val="bg1"/>
                </a:solidFill>
              </a:rPr>
              <a:t> to them.  Today, we’ll begin to consider a few of the most common </a:t>
            </a:r>
            <a:r>
              <a:rPr lang="en-US" sz="2700" b="1" dirty="0" smtClean="0">
                <a:solidFill>
                  <a:srgbClr val="D99694"/>
                </a:solidFill>
              </a:rPr>
              <a:t>objections</a:t>
            </a:r>
            <a:r>
              <a:rPr lang="en-US" sz="2700" b="1" dirty="0" smtClean="0">
                <a:solidFill>
                  <a:schemeClr val="bg1"/>
                </a:solidFill>
              </a:rPr>
              <a:t> to </a:t>
            </a:r>
            <a:r>
              <a:rPr lang="en-US" sz="2700" b="1" dirty="0" smtClean="0">
                <a:solidFill>
                  <a:srgbClr val="FFFF00"/>
                </a:solidFill>
              </a:rPr>
              <a:t>God’s simple rules</a:t>
            </a:r>
            <a:r>
              <a:rPr lang="en-US" sz="2700" b="1" dirty="0" smtClean="0">
                <a:solidFill>
                  <a:schemeClr val="bg1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063399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94063"/>
            <a:ext cx="9144000" cy="870116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bg1"/>
                </a:solidFill>
              </a:rPr>
              <a:t>Marriage, Divorce, and Remarriage, #2</a:t>
            </a:r>
            <a:endParaRPr lang="en-US" sz="4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972" y="870117"/>
            <a:ext cx="8595742" cy="573802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700" b="1" dirty="0" smtClean="0">
                <a:solidFill>
                  <a:srgbClr val="FFFFFF"/>
                </a:solidFill>
              </a:rPr>
              <a:t>As we begin and continue our examination of these common </a:t>
            </a:r>
            <a:r>
              <a:rPr lang="en-US" sz="2700" b="1" i="1" dirty="0" smtClean="0">
                <a:solidFill>
                  <a:srgbClr val="FFFFFF"/>
                </a:solidFill>
              </a:rPr>
              <a:t>objections</a:t>
            </a:r>
            <a:r>
              <a:rPr lang="en-US" sz="2700" b="1" dirty="0" smtClean="0">
                <a:solidFill>
                  <a:srgbClr val="FFFFFF"/>
                </a:solidFill>
              </a:rPr>
              <a:t>, be mindful of and remember the inspired wisdom of:  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700" b="1" u="sng" dirty="0" smtClean="0">
                <a:solidFill>
                  <a:srgbClr val="FFFF00"/>
                </a:solidFill>
              </a:rPr>
              <a:t>Prov.14:6</a:t>
            </a:r>
            <a:r>
              <a:rPr lang="en-US" sz="2700" b="1" dirty="0" smtClean="0">
                <a:solidFill>
                  <a:srgbClr val="FFFFFF"/>
                </a:solidFill>
              </a:rPr>
              <a:t>-  If we </a:t>
            </a:r>
            <a:r>
              <a:rPr lang="en-US" sz="2700" b="1" i="1" dirty="0" smtClean="0">
                <a:solidFill>
                  <a:srgbClr val="FFFFFF"/>
                </a:solidFill>
              </a:rPr>
              <a:t>want </a:t>
            </a:r>
            <a:r>
              <a:rPr lang="en-US" sz="2700" b="1" dirty="0" smtClean="0">
                <a:solidFill>
                  <a:srgbClr val="FFFFFF"/>
                </a:solidFill>
              </a:rPr>
              <a:t>to find </a:t>
            </a:r>
            <a:r>
              <a:rPr lang="en-US" sz="2700" b="1" i="1" dirty="0" smtClean="0">
                <a:solidFill>
                  <a:srgbClr val="FFFFFF"/>
                </a:solidFill>
              </a:rPr>
              <a:t>loopholes, </a:t>
            </a:r>
            <a:r>
              <a:rPr lang="en-US" sz="2700" b="1" dirty="0" smtClean="0">
                <a:solidFill>
                  <a:srgbClr val="FFFFFF"/>
                </a:solidFill>
              </a:rPr>
              <a:t>we will; but if we </a:t>
            </a:r>
            <a:r>
              <a:rPr lang="en-US" sz="2700" b="1" i="1" dirty="0" smtClean="0">
                <a:solidFill>
                  <a:srgbClr val="FFFFFF"/>
                </a:solidFill>
              </a:rPr>
              <a:t>seek truth </a:t>
            </a:r>
            <a:r>
              <a:rPr lang="en-US" sz="2700" b="1" dirty="0" smtClean="0">
                <a:solidFill>
                  <a:srgbClr val="FFFFFF"/>
                </a:solidFill>
              </a:rPr>
              <a:t>in order to obey it, </a:t>
            </a:r>
            <a:r>
              <a:rPr lang="en-US" sz="2700" b="1" i="1" dirty="0" smtClean="0">
                <a:solidFill>
                  <a:srgbClr val="FFFFFF"/>
                </a:solidFill>
              </a:rPr>
              <a:t>knowledge </a:t>
            </a:r>
            <a:r>
              <a:rPr lang="en-US" sz="2700" b="1" dirty="0" smtClean="0">
                <a:solidFill>
                  <a:srgbClr val="FFFFFF"/>
                </a:solidFill>
              </a:rPr>
              <a:t>and </a:t>
            </a:r>
            <a:r>
              <a:rPr lang="en-US" sz="2700" b="1" i="1" dirty="0" smtClean="0">
                <a:solidFill>
                  <a:srgbClr val="FFFFFF"/>
                </a:solidFill>
              </a:rPr>
              <a:t>understanding </a:t>
            </a:r>
            <a:r>
              <a:rPr lang="en-US" sz="2700" b="1" dirty="0" smtClean="0">
                <a:solidFill>
                  <a:srgbClr val="FFFFFF"/>
                </a:solidFill>
              </a:rPr>
              <a:t>are easily attainable.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700" b="1" u="sng" dirty="0" smtClean="0">
                <a:solidFill>
                  <a:srgbClr val="FFFF00"/>
                </a:solidFill>
              </a:rPr>
              <a:t>Prov.14:12; 21:2</a:t>
            </a:r>
            <a:r>
              <a:rPr lang="en-US" sz="2700" b="1" dirty="0">
                <a:solidFill>
                  <a:srgbClr val="FFFFFF"/>
                </a:solidFill>
              </a:rPr>
              <a:t>-</a:t>
            </a:r>
            <a:r>
              <a:rPr lang="en-US" sz="2700" b="1" dirty="0" smtClean="0">
                <a:solidFill>
                  <a:srgbClr val="FFFFFF"/>
                </a:solidFill>
              </a:rPr>
              <a:t> Our </a:t>
            </a:r>
            <a:r>
              <a:rPr lang="en-US" sz="2700" b="1" i="1" dirty="0" smtClean="0">
                <a:solidFill>
                  <a:srgbClr val="FFFFFF"/>
                </a:solidFill>
              </a:rPr>
              <a:t>thoughts </a:t>
            </a:r>
            <a:r>
              <a:rPr lang="en-US" sz="2700" b="1" dirty="0" smtClean="0">
                <a:solidFill>
                  <a:srgbClr val="FFFFFF"/>
                </a:solidFill>
              </a:rPr>
              <a:t>and </a:t>
            </a:r>
            <a:r>
              <a:rPr lang="en-US" sz="2700" b="1" i="1" dirty="0" smtClean="0">
                <a:solidFill>
                  <a:srgbClr val="FFFFFF"/>
                </a:solidFill>
              </a:rPr>
              <a:t>desires </a:t>
            </a:r>
            <a:r>
              <a:rPr lang="en-US" sz="2700" b="1" dirty="0" smtClean="0">
                <a:solidFill>
                  <a:srgbClr val="FFFFFF"/>
                </a:solidFill>
              </a:rPr>
              <a:t>neither establish nor supplant God’s </a:t>
            </a:r>
            <a:r>
              <a:rPr lang="en-US" sz="2700" b="1" i="1" dirty="0" smtClean="0">
                <a:solidFill>
                  <a:srgbClr val="FFFFFF"/>
                </a:solidFill>
              </a:rPr>
              <a:t>wisdom</a:t>
            </a:r>
            <a:r>
              <a:rPr lang="en-US" sz="2700" b="1" dirty="0" smtClean="0">
                <a:solidFill>
                  <a:srgbClr val="FFFFFF"/>
                </a:solidFill>
              </a:rPr>
              <a:t> and </a:t>
            </a:r>
            <a:r>
              <a:rPr lang="en-US" sz="2700" b="1" i="1" dirty="0" smtClean="0">
                <a:solidFill>
                  <a:srgbClr val="FFFFFF"/>
                </a:solidFill>
              </a:rPr>
              <a:t>truth,</a:t>
            </a:r>
            <a:r>
              <a:rPr lang="en-US" sz="2700" b="1" dirty="0" smtClean="0">
                <a:solidFill>
                  <a:srgbClr val="FFFFFF"/>
                </a:solidFill>
              </a:rPr>
              <a:t> 	             </a:t>
            </a:r>
            <a:r>
              <a:rPr lang="en-US" sz="2700" b="1" u="sng" dirty="0" smtClean="0">
                <a:solidFill>
                  <a:srgbClr val="FFFF00"/>
                </a:solidFill>
              </a:rPr>
              <a:t>cf. Prov.3:5</a:t>
            </a:r>
            <a:r>
              <a:rPr lang="en-US" sz="2700" b="1" dirty="0" smtClean="0">
                <a:solidFill>
                  <a:srgbClr val="FFFFFF"/>
                </a:solidFill>
              </a:rPr>
              <a:t>.  And finally, 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700" b="1" u="sng" dirty="0" smtClean="0">
                <a:solidFill>
                  <a:srgbClr val="FFFF00"/>
                </a:solidFill>
              </a:rPr>
              <a:t>Prov.18:17</a:t>
            </a:r>
            <a:r>
              <a:rPr lang="en-US" sz="2700" b="1" dirty="0" smtClean="0">
                <a:solidFill>
                  <a:srgbClr val="FFFFFF"/>
                </a:solidFill>
              </a:rPr>
              <a:t>- Some of these </a:t>
            </a:r>
            <a:r>
              <a:rPr lang="en-US" sz="2700" b="1" i="1" dirty="0" smtClean="0">
                <a:solidFill>
                  <a:srgbClr val="FFFFFF"/>
                </a:solidFill>
              </a:rPr>
              <a:t>objections </a:t>
            </a:r>
            <a:r>
              <a:rPr lang="en-US" sz="2700" b="1" dirty="0" smtClean="0">
                <a:solidFill>
                  <a:srgbClr val="FFFFFF"/>
                </a:solidFill>
              </a:rPr>
              <a:t>and </a:t>
            </a:r>
            <a:r>
              <a:rPr lang="en-US" sz="2700" b="1" i="1" dirty="0" smtClean="0">
                <a:solidFill>
                  <a:srgbClr val="FFFFFF"/>
                </a:solidFill>
              </a:rPr>
              <a:t>loopholes </a:t>
            </a:r>
            <a:r>
              <a:rPr lang="en-US" sz="2700" b="1" dirty="0" smtClean="0">
                <a:solidFill>
                  <a:srgbClr val="FFFFFF"/>
                </a:solidFill>
              </a:rPr>
              <a:t>may seem logical </a:t>
            </a:r>
            <a:r>
              <a:rPr lang="en-US" sz="2700" b="1" i="1" dirty="0" smtClean="0">
                <a:solidFill>
                  <a:srgbClr val="FFFFFF"/>
                </a:solidFill>
              </a:rPr>
              <a:t>at first, </a:t>
            </a:r>
            <a:r>
              <a:rPr lang="en-US" sz="2700" b="1" dirty="0" smtClean="0">
                <a:solidFill>
                  <a:srgbClr val="FFFFFF"/>
                </a:solidFill>
              </a:rPr>
              <a:t>at least until we consider </a:t>
            </a:r>
            <a:r>
              <a:rPr lang="en-US" sz="2700" b="1" i="1" dirty="0" smtClean="0">
                <a:solidFill>
                  <a:srgbClr val="FFFFFF"/>
                </a:solidFill>
              </a:rPr>
              <a:t>context, </a:t>
            </a:r>
            <a:r>
              <a:rPr lang="en-US" sz="2700" b="1" dirty="0" smtClean="0">
                <a:solidFill>
                  <a:srgbClr val="FFFFFF"/>
                </a:solidFill>
              </a:rPr>
              <a:t>and are forced to </a:t>
            </a:r>
            <a:r>
              <a:rPr lang="en-US" sz="2700" b="1" i="1" dirty="0" smtClean="0">
                <a:solidFill>
                  <a:srgbClr val="FFFFFF"/>
                </a:solidFill>
              </a:rPr>
              <a:t>harmonize </a:t>
            </a:r>
            <a:r>
              <a:rPr lang="en-US" sz="2700" b="1" dirty="0" smtClean="0">
                <a:solidFill>
                  <a:srgbClr val="FFFFFF"/>
                </a:solidFill>
              </a:rPr>
              <a:t>their conclusions with the rest of what God has revealed on the subject.*  </a:t>
            </a:r>
          </a:p>
        </p:txBody>
      </p:sp>
    </p:spTree>
    <p:extLst>
      <p:ext uri="{BB962C8B-B14F-4D97-AF65-F5344CB8AC3E}">
        <p14:creationId xmlns:p14="http://schemas.microsoft.com/office/powerpoint/2010/main" val="3770384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94063"/>
            <a:ext cx="9144000" cy="870116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bg1"/>
                </a:solidFill>
              </a:rPr>
              <a:t>Marriage, Divorce, and Remarriage, #2</a:t>
            </a:r>
            <a:endParaRPr lang="en-US" sz="4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972" y="870117"/>
            <a:ext cx="8595742" cy="573802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Some propose that God’s laws regarding MDR </a:t>
            </a:r>
            <a:r>
              <a:rPr lang="en-US" sz="27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onl</a:t>
            </a:r>
            <a:r>
              <a:rPr lang="en-US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 apply after we become Christians.  </a:t>
            </a:r>
            <a:r>
              <a:rPr lang="en-US" sz="2700" b="1" dirty="0" smtClean="0">
                <a:solidFill>
                  <a:srgbClr val="FFFFFF"/>
                </a:solidFill>
              </a:rPr>
              <a:t>Thus,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700" b="1" dirty="0" smtClean="0">
                <a:solidFill>
                  <a:srgbClr val="FFFFFF"/>
                </a:solidFill>
              </a:rPr>
              <a:t>Previous marriages, and subsequent divorces</a:t>
            </a:r>
            <a:r>
              <a:rPr lang="en-US" sz="2700" b="1" dirty="0">
                <a:solidFill>
                  <a:srgbClr val="FFFFFF"/>
                </a:solidFill>
              </a:rPr>
              <a:t>,</a:t>
            </a:r>
            <a:r>
              <a:rPr lang="en-US" sz="2700" b="1" dirty="0" smtClean="0">
                <a:solidFill>
                  <a:srgbClr val="FFFFFF"/>
                </a:solidFill>
              </a:rPr>
              <a:t> are </a:t>
            </a:r>
            <a:r>
              <a:rPr lang="en-US" sz="2700" b="1" i="1" dirty="0" smtClean="0">
                <a:solidFill>
                  <a:srgbClr val="FFFFFF"/>
                </a:solidFill>
              </a:rPr>
              <a:t>“washed away” </a:t>
            </a:r>
            <a:r>
              <a:rPr lang="en-US" sz="2700" b="1" dirty="0" smtClean="0">
                <a:solidFill>
                  <a:srgbClr val="FFFFFF"/>
                </a:solidFill>
              </a:rPr>
              <a:t>with all of our other sins when </a:t>
            </a:r>
            <a:r>
              <a:rPr lang="en-US" sz="2700" b="1" i="1" dirty="0" smtClean="0">
                <a:solidFill>
                  <a:srgbClr val="FFFFFF"/>
                </a:solidFill>
              </a:rPr>
              <a:t>“put on Christ” </a:t>
            </a:r>
            <a:r>
              <a:rPr lang="en-US" sz="2700" b="1" dirty="0" smtClean="0">
                <a:solidFill>
                  <a:srgbClr val="FFFFFF"/>
                </a:solidFill>
              </a:rPr>
              <a:t>in baptism.  And so,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God’s laws for MDR </a:t>
            </a:r>
            <a:r>
              <a:rPr lang="en-US" sz="27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onl</a:t>
            </a:r>
            <a:r>
              <a:rPr lang="en-US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 </a:t>
            </a:r>
            <a:r>
              <a:rPr lang="en-US" sz="27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begin to apply </a:t>
            </a:r>
            <a:r>
              <a:rPr lang="en-US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once we become Christians.  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700" b="1" dirty="0" smtClean="0">
                <a:solidFill>
                  <a:srgbClr val="FFFFFF"/>
                </a:solidFill>
              </a:rPr>
              <a:t>Thus only the </a:t>
            </a:r>
            <a:r>
              <a:rPr lang="en-US" sz="2700" b="1" i="1" dirty="0" smtClean="0">
                <a:solidFill>
                  <a:srgbClr val="FFFFFF"/>
                </a:solidFill>
              </a:rPr>
              <a:t>current marriage </a:t>
            </a:r>
            <a:r>
              <a:rPr lang="en-US" sz="2700" b="1" dirty="0" smtClean="0">
                <a:solidFill>
                  <a:srgbClr val="FFFFFF"/>
                </a:solidFill>
              </a:rPr>
              <a:t>(when one becomes Christian) is amenable to or under His MDR requirements.  </a:t>
            </a:r>
            <a:r>
              <a:rPr lang="en-US" sz="2700" b="1" u="sng" dirty="0" smtClean="0">
                <a:solidFill>
                  <a:srgbClr val="FFFF00"/>
                </a:solidFill>
              </a:rPr>
              <a:t>1Cor.7:17-24</a:t>
            </a:r>
            <a:r>
              <a:rPr lang="en-US" sz="2700" b="1" dirty="0" smtClean="0">
                <a:solidFill>
                  <a:srgbClr val="FFFFFF"/>
                </a:solidFill>
              </a:rPr>
              <a:t> is given as proof.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700" b="1" dirty="0" smtClean="0">
                <a:solidFill>
                  <a:srgbClr val="FFFFFF"/>
                </a:solidFill>
              </a:rPr>
              <a:t>But wait a minute...</a:t>
            </a:r>
          </a:p>
          <a:p>
            <a:pPr marL="914400" lvl="1" indent="-457200" algn="l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endParaRPr lang="en-US" sz="23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62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94063"/>
            <a:ext cx="9144000" cy="870116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bg1"/>
                </a:solidFill>
              </a:rPr>
              <a:t>Marriage, Divorce, and Remarriage, #2</a:t>
            </a:r>
            <a:endParaRPr lang="en-US" sz="4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418" y="870117"/>
            <a:ext cx="8748608" cy="573802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D99694"/>
                </a:solidFill>
              </a:rPr>
              <a:t>Some propose that God’s laws regarding MDR </a:t>
            </a:r>
            <a:r>
              <a:rPr lang="en-US" sz="2400" b="1" u="sng" dirty="0" smtClean="0">
                <a:solidFill>
                  <a:srgbClr val="D99694"/>
                </a:solidFill>
              </a:rPr>
              <a:t>onl</a:t>
            </a:r>
            <a:r>
              <a:rPr lang="en-US" sz="2400" b="1" dirty="0" smtClean="0">
                <a:solidFill>
                  <a:srgbClr val="D99694"/>
                </a:solidFill>
              </a:rPr>
              <a:t>y apply after we become Christians (continued).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400" b="1" dirty="0">
                <a:solidFill>
                  <a:srgbClr val="FFFFFF"/>
                </a:solidFill>
              </a:rPr>
              <a:t>N</a:t>
            </a:r>
            <a:r>
              <a:rPr lang="en-US" sz="2400" b="1" dirty="0" smtClean="0">
                <a:solidFill>
                  <a:srgbClr val="FFFFFF"/>
                </a:solidFill>
              </a:rPr>
              <a:t>one of the examples provided in </a:t>
            </a:r>
            <a:r>
              <a:rPr lang="en-US" sz="2400" b="1" u="sng" dirty="0" smtClean="0">
                <a:solidFill>
                  <a:srgbClr val="FFFF00"/>
                </a:solidFill>
              </a:rPr>
              <a:t>1Cor.7:17-24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are </a:t>
            </a:r>
            <a:r>
              <a:rPr lang="en-US" sz="2400" b="1" i="1" dirty="0" smtClean="0">
                <a:solidFill>
                  <a:srgbClr val="FFFFFF"/>
                </a:solidFill>
              </a:rPr>
              <a:t>sinful; </a:t>
            </a:r>
            <a:r>
              <a:rPr lang="en-US" sz="2400" b="1" dirty="0" smtClean="0">
                <a:solidFill>
                  <a:srgbClr val="FFFFFF"/>
                </a:solidFill>
              </a:rPr>
              <a:t>God accepts the </a:t>
            </a:r>
            <a:r>
              <a:rPr lang="en-US" sz="2400" b="1" i="1" dirty="0" smtClean="0">
                <a:solidFill>
                  <a:srgbClr val="FFFFFF"/>
                </a:solidFill>
              </a:rPr>
              <a:t>circumcised </a:t>
            </a:r>
            <a:r>
              <a:rPr lang="en-US" sz="2400" b="1" dirty="0" smtClean="0">
                <a:solidFill>
                  <a:srgbClr val="FFFFFF"/>
                </a:solidFill>
              </a:rPr>
              <a:t>AND the </a:t>
            </a:r>
            <a:r>
              <a:rPr lang="en-US" sz="2400" b="1" i="1" dirty="0" smtClean="0">
                <a:solidFill>
                  <a:srgbClr val="FFFFFF"/>
                </a:solidFill>
              </a:rPr>
              <a:t>uncircumcised </a:t>
            </a:r>
            <a:r>
              <a:rPr lang="en-US" sz="2400" b="1" dirty="0" smtClean="0">
                <a:solidFill>
                  <a:srgbClr val="FFFFFF"/>
                </a:solidFill>
              </a:rPr>
              <a:t>alike, as He does</a:t>
            </a:r>
            <a:r>
              <a:rPr lang="en-US" sz="2400" b="1" i="1" dirty="0" smtClean="0">
                <a:solidFill>
                  <a:srgbClr val="FFFFFF"/>
                </a:solidFill>
              </a:rPr>
              <a:t> the slave </a:t>
            </a:r>
            <a:r>
              <a:rPr lang="en-US" sz="2400" b="1" dirty="0" smtClean="0">
                <a:solidFill>
                  <a:srgbClr val="FFFFFF"/>
                </a:solidFill>
              </a:rPr>
              <a:t>AND the </a:t>
            </a:r>
            <a:r>
              <a:rPr lang="en-US" sz="2400" b="1" i="1" dirty="0" smtClean="0">
                <a:solidFill>
                  <a:srgbClr val="FFFFFF"/>
                </a:solidFill>
              </a:rPr>
              <a:t>freedman, </a:t>
            </a:r>
            <a:r>
              <a:rPr lang="en-US" sz="2400" b="1" u="sng" dirty="0" smtClean="0">
                <a:solidFill>
                  <a:srgbClr val="FFFF00"/>
                </a:solidFill>
              </a:rPr>
              <a:t>cf.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</a:rPr>
              <a:t>Gal.3:26-29</a:t>
            </a:r>
            <a:r>
              <a:rPr lang="en-US" sz="2400" b="1" dirty="0" smtClean="0">
                <a:solidFill>
                  <a:srgbClr val="FFFFFF"/>
                </a:solidFill>
              </a:rPr>
              <a:t>.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endParaRPr lang="en-US" sz="2400" b="1" dirty="0" smtClean="0">
              <a:solidFill>
                <a:srgbClr val="FFFFFF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400" b="1" dirty="0">
                <a:solidFill>
                  <a:srgbClr val="FFFFFF"/>
                </a:solidFill>
              </a:rPr>
              <a:t>W</a:t>
            </a:r>
            <a:r>
              <a:rPr lang="en-US" sz="2400" b="1" dirty="0" smtClean="0">
                <a:solidFill>
                  <a:srgbClr val="FFFFFF"/>
                </a:solidFill>
              </a:rPr>
              <a:t>ould we expect God to accept an </a:t>
            </a:r>
            <a:r>
              <a:rPr lang="en-US" sz="2400" b="1" i="1" dirty="0" smtClean="0">
                <a:solidFill>
                  <a:srgbClr val="D99694"/>
                </a:solidFill>
              </a:rPr>
              <a:t>idolater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who continued to </a:t>
            </a:r>
            <a:r>
              <a:rPr lang="en-US" sz="2400" b="1" i="1" dirty="0" smtClean="0">
                <a:solidFill>
                  <a:srgbClr val="D99694"/>
                </a:solidFill>
              </a:rPr>
              <a:t>practice</a:t>
            </a:r>
            <a:r>
              <a:rPr lang="en-US" sz="2400" b="1" dirty="0" smtClean="0">
                <a:solidFill>
                  <a:srgbClr val="D99694"/>
                </a:solidFill>
              </a:rPr>
              <a:t> </a:t>
            </a:r>
            <a:r>
              <a:rPr lang="en-US" sz="2400" b="1" i="1" dirty="0" smtClean="0">
                <a:solidFill>
                  <a:srgbClr val="D99694"/>
                </a:solidFill>
              </a:rPr>
              <a:t>idolatry </a:t>
            </a:r>
            <a:r>
              <a:rPr lang="en-US" sz="2400" b="1" dirty="0" smtClean="0">
                <a:solidFill>
                  <a:srgbClr val="FFFFFF"/>
                </a:solidFill>
              </a:rPr>
              <a:t>after “baptism”?  Or a </a:t>
            </a:r>
            <a:r>
              <a:rPr lang="en-US" sz="2400" b="1" i="1" dirty="0" smtClean="0">
                <a:solidFill>
                  <a:srgbClr val="D99694"/>
                </a:solidFill>
              </a:rPr>
              <a:t>thief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who continued to </a:t>
            </a:r>
            <a:r>
              <a:rPr lang="en-US" sz="2400" b="1" i="1" dirty="0" smtClean="0">
                <a:solidFill>
                  <a:srgbClr val="D99694"/>
                </a:solidFill>
              </a:rPr>
              <a:t>practice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sz="2400" b="1" i="1" dirty="0" smtClean="0">
                <a:solidFill>
                  <a:srgbClr val="D99694"/>
                </a:solidFill>
              </a:rPr>
              <a:t>thievery</a:t>
            </a:r>
            <a:r>
              <a:rPr lang="en-US" sz="2400" b="1" i="1" dirty="0" smtClean="0">
                <a:solidFill>
                  <a:srgbClr val="FFFFFF"/>
                </a:solidFill>
              </a:rPr>
              <a:t>?  </a:t>
            </a:r>
            <a:r>
              <a:rPr lang="en-US" sz="2400" b="1" dirty="0" smtClean="0">
                <a:solidFill>
                  <a:srgbClr val="FFFFFF"/>
                </a:solidFill>
              </a:rPr>
              <a:t>Or the </a:t>
            </a:r>
            <a:r>
              <a:rPr lang="en-US" sz="2400" b="1" i="1" dirty="0" smtClean="0">
                <a:solidFill>
                  <a:srgbClr val="D99694"/>
                </a:solidFill>
              </a:rPr>
              <a:t>homosexual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who continued to </a:t>
            </a:r>
            <a:r>
              <a:rPr lang="en-US" sz="2400" b="1" i="1" dirty="0" smtClean="0">
                <a:solidFill>
                  <a:srgbClr val="D99694"/>
                </a:solidFill>
              </a:rPr>
              <a:t>practice homosexuality</a:t>
            </a:r>
            <a:r>
              <a:rPr lang="en-US" sz="2400" b="1" i="1" dirty="0" smtClean="0">
                <a:solidFill>
                  <a:srgbClr val="FFFFFF"/>
                </a:solidFill>
              </a:rPr>
              <a:t>?  </a:t>
            </a:r>
            <a:r>
              <a:rPr lang="en-US" sz="2400" b="1" u="sng" dirty="0" smtClean="0">
                <a:solidFill>
                  <a:srgbClr val="FFFF00"/>
                </a:solidFill>
              </a:rPr>
              <a:t>cf. 1Cor.6:9-11</a:t>
            </a:r>
            <a:r>
              <a:rPr lang="en-US" sz="2400" b="1" dirty="0" smtClean="0">
                <a:solidFill>
                  <a:srgbClr val="FFFFFF"/>
                </a:solidFill>
              </a:rPr>
              <a:t>   No? 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400" b="1" dirty="0" smtClean="0">
                <a:solidFill>
                  <a:srgbClr val="FFFFFF"/>
                </a:solidFill>
              </a:rPr>
              <a:t>Then why do we expect Him to accept </a:t>
            </a:r>
            <a:r>
              <a:rPr lang="en-US" sz="2400" b="1" dirty="0" smtClean="0">
                <a:solidFill>
                  <a:srgbClr val="D99694"/>
                </a:solidFill>
              </a:rPr>
              <a:t>unlawful/unscriptural </a:t>
            </a:r>
            <a:r>
              <a:rPr lang="en-US" sz="2400" b="1" i="1" dirty="0" smtClean="0">
                <a:solidFill>
                  <a:srgbClr val="D99694"/>
                </a:solidFill>
              </a:rPr>
              <a:t>marriages, divorces, </a:t>
            </a:r>
            <a:r>
              <a:rPr lang="en-US" sz="2400" b="1" dirty="0" smtClean="0">
                <a:solidFill>
                  <a:schemeClr val="bg1"/>
                </a:solidFill>
              </a:rPr>
              <a:t>and</a:t>
            </a:r>
            <a:r>
              <a:rPr lang="en-US" sz="2400" b="1" dirty="0" smtClean="0">
                <a:solidFill>
                  <a:srgbClr val="D99694"/>
                </a:solidFill>
              </a:rPr>
              <a:t> </a:t>
            </a:r>
            <a:r>
              <a:rPr lang="en-US" sz="2400" b="1" i="1" dirty="0" smtClean="0">
                <a:solidFill>
                  <a:srgbClr val="D99694"/>
                </a:solidFill>
              </a:rPr>
              <a:t>remarriages 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that are </a:t>
            </a:r>
            <a:r>
              <a:rPr lang="en-US" sz="2400" b="1" i="1" dirty="0" smtClean="0">
                <a:solidFill>
                  <a:srgbClr val="FFFFFF"/>
                </a:solidFill>
              </a:rPr>
              <a:t>continued</a:t>
            </a:r>
            <a:r>
              <a:rPr lang="en-US" sz="2400" b="1" dirty="0" smtClean="0">
                <a:solidFill>
                  <a:srgbClr val="FFFFFF"/>
                </a:solidFill>
              </a:rPr>
              <a:t> (</a:t>
            </a:r>
            <a:r>
              <a:rPr lang="en-US" sz="2400" b="1" i="1" dirty="0" smtClean="0">
                <a:solidFill>
                  <a:srgbClr val="FFFFFF"/>
                </a:solidFill>
              </a:rPr>
              <a:t>still practiced</a:t>
            </a:r>
            <a:r>
              <a:rPr lang="en-US" sz="2400" b="1" dirty="0" smtClean="0">
                <a:solidFill>
                  <a:srgbClr val="FFFFFF"/>
                </a:solidFill>
              </a:rPr>
              <a:t>) after one has become a “Christian”?  </a:t>
            </a:r>
            <a:r>
              <a:rPr lang="en-US" sz="2400" b="1" u="sng" dirty="0" smtClean="0">
                <a:solidFill>
                  <a:srgbClr val="FFFF00"/>
                </a:solidFill>
              </a:rPr>
              <a:t>Rom.6:1-14</a:t>
            </a:r>
            <a:r>
              <a:rPr lang="en-US" sz="2400" b="1" dirty="0" smtClean="0">
                <a:solidFill>
                  <a:srgbClr val="FFFFFF"/>
                </a:solidFill>
              </a:rPr>
              <a:t>   </a:t>
            </a:r>
            <a:endParaRPr lang="en-US" sz="2400" b="1" dirty="0" smtClean="0">
              <a:solidFill>
                <a:srgbClr val="FFFFFF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Wingdings" charset="2"/>
              <a:buChar char="Ø"/>
            </a:pPr>
            <a:r>
              <a:rPr lang="en-US" sz="2400" b="1" dirty="0" smtClean="0">
                <a:solidFill>
                  <a:srgbClr val="D99694"/>
                </a:solidFill>
              </a:rPr>
              <a:t>Sinful </a:t>
            </a:r>
            <a:r>
              <a:rPr lang="en-US" sz="2400" b="1" i="1" dirty="0" smtClean="0">
                <a:solidFill>
                  <a:srgbClr val="D99694"/>
                </a:solidFill>
              </a:rPr>
              <a:t>thoughts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i="1" dirty="0" smtClean="0">
                <a:solidFill>
                  <a:srgbClr val="D99694"/>
                </a:solidFill>
              </a:rPr>
              <a:t>desires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i="1" dirty="0" smtClean="0">
                <a:solidFill>
                  <a:srgbClr val="D99694"/>
                </a:solidFill>
              </a:rPr>
              <a:t>practices</a:t>
            </a:r>
            <a:r>
              <a:rPr lang="en-US" sz="2400" b="1" dirty="0" smtClean="0">
                <a:solidFill>
                  <a:srgbClr val="FFFFFF"/>
                </a:solidFill>
              </a:rPr>
              <a:t>, and </a:t>
            </a:r>
            <a:r>
              <a:rPr lang="en-US" sz="2400" b="1" i="1" dirty="0" smtClean="0">
                <a:solidFill>
                  <a:srgbClr val="D99694"/>
                </a:solidFill>
              </a:rPr>
              <a:t>relationship</a:t>
            </a:r>
            <a:r>
              <a:rPr lang="en-US" sz="2400" b="1" dirty="0" smtClean="0">
                <a:solidFill>
                  <a:srgbClr val="D99694"/>
                </a:solidFill>
              </a:rPr>
              <a:t>s</a:t>
            </a:r>
            <a:r>
              <a:rPr lang="en-US" sz="2400" b="1" dirty="0" smtClean="0">
                <a:solidFill>
                  <a:srgbClr val="FFFFFF"/>
                </a:solidFill>
              </a:rPr>
              <a:t> are </a:t>
            </a:r>
            <a:r>
              <a:rPr lang="en-US" sz="2400" b="1" u="sng" dirty="0" smtClean="0">
                <a:solidFill>
                  <a:srgbClr val="D99694"/>
                </a:solidFill>
              </a:rPr>
              <a:t>NOT</a:t>
            </a:r>
            <a:r>
              <a:rPr lang="en-US" sz="2400" b="1" dirty="0" smtClean="0">
                <a:solidFill>
                  <a:srgbClr val="FFFFFF"/>
                </a:solidFill>
              </a:rPr>
              <a:t> made </a:t>
            </a:r>
            <a:r>
              <a:rPr lang="en-US" sz="24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righteous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i="1" dirty="0" smtClean="0">
                <a:solidFill>
                  <a:srgbClr val="8EB4E3"/>
                </a:solidFill>
              </a:rPr>
              <a:t>holy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rgbClr val="8EB4E3"/>
                </a:solidFill>
              </a:rPr>
              <a:t>acceptable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because one becomes a Christian, </a:t>
            </a:r>
            <a:r>
              <a:rPr lang="en-US" sz="2400" b="1" u="sng" dirty="0" smtClean="0">
                <a:solidFill>
                  <a:srgbClr val="FFFF00"/>
                </a:solidFill>
              </a:rPr>
              <a:t>1Cor.6:15-20</a:t>
            </a:r>
            <a:r>
              <a:rPr lang="en-US" sz="2400" b="1" dirty="0" smtClean="0">
                <a:solidFill>
                  <a:srgbClr val="FFFFFF"/>
                </a:solidFill>
              </a:rPr>
              <a:t>.  Repentance is also required, </a:t>
            </a:r>
            <a:r>
              <a:rPr lang="en-US" sz="2400" b="1" u="sng" dirty="0" smtClean="0">
                <a:solidFill>
                  <a:srgbClr val="FFFF00"/>
                </a:solidFill>
              </a:rPr>
              <a:t>Acts 2:38</a:t>
            </a:r>
            <a:r>
              <a:rPr lang="en-US" sz="2400" b="1" dirty="0" smtClean="0">
                <a:solidFill>
                  <a:srgbClr val="FFFFFF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4756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94063"/>
            <a:ext cx="9144000" cy="870116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bg1"/>
                </a:solidFill>
              </a:rPr>
              <a:t>Marriage, Divorce, and Remarriage, #2</a:t>
            </a:r>
            <a:endParaRPr lang="en-US" sz="4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418" y="870117"/>
            <a:ext cx="8748608" cy="573802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D99694"/>
                </a:solidFill>
              </a:rPr>
              <a:t>But marriage is a “covenant,” and o</a:t>
            </a:r>
            <a:r>
              <a:rPr lang="en-US" sz="2400" b="1" dirty="0" smtClean="0">
                <a:solidFill>
                  <a:srgbClr val="D99694"/>
                </a:solidFill>
              </a:rPr>
              <a:t>ne has to “agree” to a “covenant” to be bound by it.  </a:t>
            </a:r>
            <a:r>
              <a:rPr lang="en-US" sz="2400" b="1" dirty="0" smtClean="0">
                <a:solidFill>
                  <a:srgbClr val="D99694"/>
                </a:solidFill>
              </a:rPr>
              <a:t>So</a:t>
            </a:r>
            <a:r>
              <a:rPr lang="en-US" sz="2400" b="1" dirty="0" smtClean="0">
                <a:solidFill>
                  <a:srgbClr val="D99694"/>
                </a:solidFill>
              </a:rPr>
              <a:t>, we are not</a:t>
            </a:r>
            <a:r>
              <a:rPr lang="en-US" sz="2400" b="1" dirty="0" smtClean="0">
                <a:solidFill>
                  <a:srgbClr val="D99694"/>
                </a:solidFill>
              </a:rPr>
              <a:t> “under” God’s laws (generally or MDR specifically) until we “agree” to His “covenant.”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Really?  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400" b="1" dirty="0">
                <a:solidFill>
                  <a:srgbClr val="FFFFFF"/>
                </a:solidFill>
              </a:rPr>
              <a:t>W</a:t>
            </a:r>
            <a:r>
              <a:rPr lang="en-US" sz="2400" b="1" dirty="0" smtClean="0">
                <a:solidFill>
                  <a:srgbClr val="FFFFFF"/>
                </a:solidFill>
              </a:rPr>
              <a:t>ere the people of </a:t>
            </a:r>
            <a:r>
              <a:rPr lang="en-US" sz="2400" b="1" dirty="0" smtClean="0">
                <a:solidFill>
                  <a:srgbClr val="D99694"/>
                </a:solidFill>
              </a:rPr>
              <a:t>Sodom and Gomorrah </a:t>
            </a:r>
            <a:r>
              <a:rPr lang="en-US" sz="2400" b="1" dirty="0" smtClean="0">
                <a:solidFill>
                  <a:srgbClr val="FFFFFF"/>
                </a:solidFill>
              </a:rPr>
              <a:t>in “covenant relationship” and “agree to” God’s laws regarding </a:t>
            </a:r>
            <a:r>
              <a:rPr lang="en-US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homosexuality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when He destroyed them for disobedience in </a:t>
            </a:r>
            <a:r>
              <a:rPr lang="en-US" sz="2400" b="1" u="sng" dirty="0" smtClean="0">
                <a:solidFill>
                  <a:srgbClr val="FFFF00"/>
                </a:solidFill>
              </a:rPr>
              <a:t>Gen.18 </a:t>
            </a:r>
            <a:r>
              <a:rPr lang="mr-IN" sz="2400" b="1" u="sng" dirty="0" smtClean="0">
                <a:solidFill>
                  <a:srgbClr val="FFFF00"/>
                </a:solidFill>
              </a:rPr>
              <a:t>–</a:t>
            </a:r>
            <a:r>
              <a:rPr lang="en-US" sz="2400" b="1" u="sng" dirty="0" smtClean="0">
                <a:solidFill>
                  <a:srgbClr val="FFFF00"/>
                </a:solidFill>
              </a:rPr>
              <a:t> 19</a:t>
            </a:r>
            <a:r>
              <a:rPr lang="en-US" sz="2400" b="1" dirty="0" smtClean="0">
                <a:solidFill>
                  <a:srgbClr val="FFFFFF"/>
                </a:solidFill>
              </a:rPr>
              <a:t>?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400" b="1" dirty="0" smtClean="0">
                <a:solidFill>
                  <a:srgbClr val="FFFFFF"/>
                </a:solidFill>
              </a:rPr>
              <a:t>Were the </a:t>
            </a:r>
            <a:r>
              <a:rPr lang="en-US" sz="2400" b="1" dirty="0" smtClean="0">
                <a:solidFill>
                  <a:srgbClr val="D99694"/>
                </a:solidFill>
              </a:rPr>
              <a:t>Canaanites</a:t>
            </a:r>
            <a:r>
              <a:rPr lang="en-US" sz="2400" b="1" dirty="0" smtClean="0">
                <a:solidFill>
                  <a:srgbClr val="FFFFFF"/>
                </a:solidFill>
              </a:rPr>
              <a:t> in “covenant relationship” and “agree to” God’s laws regarding </a:t>
            </a:r>
            <a:r>
              <a:rPr lang="en-US" sz="2400" b="1" i="1" dirty="0" smtClean="0">
                <a:solidFill>
                  <a:srgbClr val="D99694"/>
                </a:solidFill>
              </a:rPr>
              <a:t>idolatry </a:t>
            </a:r>
            <a:r>
              <a:rPr lang="en-US" sz="2400" b="1" dirty="0" smtClean="0">
                <a:solidFill>
                  <a:srgbClr val="FFFFFF"/>
                </a:solidFill>
              </a:rPr>
              <a:t>and other </a:t>
            </a:r>
            <a:r>
              <a:rPr lang="en-US" sz="2400" b="1" i="1" dirty="0" smtClean="0">
                <a:solidFill>
                  <a:srgbClr val="D99694"/>
                </a:solidFill>
              </a:rPr>
              <a:t>abominations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when He destroyed them for disobedience in </a:t>
            </a:r>
            <a:r>
              <a:rPr lang="en-US" sz="2400" b="1" u="sng" dirty="0" smtClean="0">
                <a:solidFill>
                  <a:srgbClr val="FFFF00"/>
                </a:solidFill>
              </a:rPr>
              <a:t>Lev.18:24-28</a:t>
            </a:r>
            <a:r>
              <a:rPr lang="en-US" sz="2400" b="1" dirty="0" smtClean="0">
                <a:solidFill>
                  <a:srgbClr val="FFFFFF"/>
                </a:solidFill>
              </a:rPr>
              <a:t>? 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400" b="1" dirty="0" smtClean="0">
                <a:solidFill>
                  <a:srgbClr val="FFFFFF"/>
                </a:solidFill>
              </a:rPr>
              <a:t>Were the </a:t>
            </a:r>
            <a:r>
              <a:rPr lang="en-US" sz="2400" b="1" dirty="0" smtClean="0">
                <a:solidFill>
                  <a:srgbClr val="D99694"/>
                </a:solidFill>
              </a:rPr>
              <a:t>Gentiles</a:t>
            </a:r>
            <a:r>
              <a:rPr lang="en-US" sz="2400" b="1" dirty="0" smtClean="0">
                <a:solidFill>
                  <a:srgbClr val="FFFFFF"/>
                </a:solidFill>
              </a:rPr>
              <a:t> in “covenant relationship” and “agree to” God’s laws regarding </a:t>
            </a:r>
            <a:r>
              <a:rPr lang="en-US" sz="2400" b="1" i="1" dirty="0" smtClean="0">
                <a:solidFill>
                  <a:srgbClr val="D99694"/>
                </a:solidFill>
              </a:rPr>
              <a:t>unbelief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i="1" dirty="0" smtClean="0">
                <a:solidFill>
                  <a:srgbClr val="D99694"/>
                </a:solidFill>
              </a:rPr>
              <a:t>idolatry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rgbClr val="D99694"/>
                </a:solidFill>
              </a:rPr>
              <a:t>homosexuality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when He declared them to be </a:t>
            </a:r>
            <a:r>
              <a:rPr lang="en-US" sz="2400" b="1" i="1" dirty="0" smtClean="0">
                <a:solidFill>
                  <a:srgbClr val="FFFFFF"/>
                </a:solidFill>
              </a:rPr>
              <a:t>dishonorable, degraded, unnatural, disobedient, depraved,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rgbClr val="FFFFFF"/>
                </a:solidFill>
              </a:rPr>
              <a:t>filled with unrighteousness, etc. </a:t>
            </a:r>
            <a:r>
              <a:rPr lang="en-US" sz="2400" b="1" dirty="0" smtClean="0">
                <a:solidFill>
                  <a:srgbClr val="FFFFFF"/>
                </a:solidFill>
              </a:rPr>
              <a:t>in </a:t>
            </a:r>
            <a:r>
              <a:rPr lang="en-US" sz="2400" b="1" u="sng" dirty="0" smtClean="0">
                <a:solidFill>
                  <a:srgbClr val="FFFF00"/>
                </a:solidFill>
              </a:rPr>
              <a:t>Rom.1:18-32</a:t>
            </a:r>
            <a:r>
              <a:rPr lang="en-US" sz="2400" b="1" dirty="0" smtClean="0">
                <a:solidFill>
                  <a:srgbClr val="FFFFFF"/>
                </a:solidFill>
              </a:rPr>
              <a:t>? </a:t>
            </a:r>
            <a:endParaRPr lang="en-US" sz="24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700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94063"/>
            <a:ext cx="9144000" cy="870116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bg1"/>
                </a:solidFill>
              </a:rPr>
              <a:t>Marriage, Divorce, and Remarriage, #2</a:t>
            </a:r>
            <a:endParaRPr lang="en-US" sz="4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28" y="870117"/>
            <a:ext cx="8920582" cy="598788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sz="2400" b="1" dirty="0" smtClean="0">
                <a:solidFill>
                  <a:srgbClr val="D99694"/>
                </a:solidFill>
              </a:rPr>
              <a:t>But those examples are about </a:t>
            </a:r>
            <a:r>
              <a:rPr lang="en-US" sz="2400" b="1" i="1" dirty="0" smtClean="0">
                <a:solidFill>
                  <a:srgbClr val="D99694"/>
                </a:solidFill>
              </a:rPr>
              <a:t>idolatry </a:t>
            </a:r>
            <a:r>
              <a:rPr lang="en-US" sz="2400" b="1" dirty="0" smtClean="0">
                <a:solidFill>
                  <a:srgbClr val="D99694"/>
                </a:solidFill>
              </a:rPr>
              <a:t>and </a:t>
            </a:r>
            <a:r>
              <a:rPr lang="en-US" sz="2400" b="1" i="1" dirty="0" smtClean="0">
                <a:solidFill>
                  <a:srgbClr val="D99694"/>
                </a:solidFill>
              </a:rPr>
              <a:t>homosexuality, </a:t>
            </a:r>
            <a:r>
              <a:rPr lang="en-US" sz="2400" b="1" dirty="0" smtClean="0">
                <a:solidFill>
                  <a:srgbClr val="D99694"/>
                </a:solidFill>
              </a:rPr>
              <a:t>not “marriage.”  </a:t>
            </a:r>
            <a:endParaRPr lang="en-US" sz="2400" b="1" dirty="0" smtClean="0">
              <a:solidFill>
                <a:srgbClr val="FFFFFF"/>
              </a:solidFill>
            </a:endParaRPr>
          </a:p>
          <a:p>
            <a:pPr marL="342900" indent="-342900" algn="l">
              <a:spcBef>
                <a:spcPts val="0"/>
              </a:spcBef>
              <a:spcAft>
                <a:spcPts val="1000"/>
              </a:spcAft>
              <a:buFont typeface="Wingdings" charset="2"/>
              <a:buChar char="Ø"/>
            </a:pPr>
            <a:r>
              <a:rPr lang="en-US" sz="2400" b="1" dirty="0" smtClean="0">
                <a:solidFill>
                  <a:srgbClr val="FFFFFF"/>
                </a:solidFill>
              </a:rPr>
              <a:t>Please understand Jesus said that God’s rules for MDR were </a:t>
            </a:r>
            <a:r>
              <a:rPr lang="en-US" sz="2400" b="1" i="1" dirty="0" smtClean="0">
                <a:solidFill>
                  <a:srgbClr val="FFFFFF"/>
                </a:solidFill>
              </a:rPr>
              <a:t>“from the beginning,”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</a:rPr>
              <a:t>Matt.19:4-6</a:t>
            </a:r>
            <a:r>
              <a:rPr lang="en-US" sz="2400" b="1" dirty="0" smtClean="0">
                <a:solidFill>
                  <a:srgbClr val="FFFFFF"/>
                </a:solidFill>
              </a:rPr>
              <a:t>.   Consider also...</a:t>
            </a:r>
            <a:endParaRPr lang="en-US" sz="2400" b="1" dirty="0" smtClean="0">
              <a:solidFill>
                <a:srgbClr val="FFFFFF"/>
              </a:solidFill>
            </a:endParaRPr>
          </a:p>
          <a:p>
            <a:pPr marL="342900" indent="-342900" algn="l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Font typeface="Wingdings" charset="2"/>
              <a:buChar char="Ø"/>
            </a:pPr>
            <a:r>
              <a:rPr lang="en-US" sz="2400" b="1" u="sng" dirty="0" smtClean="0">
                <a:solidFill>
                  <a:srgbClr val="FFFF00"/>
                </a:solidFill>
              </a:rPr>
              <a:t>Gen.20:1-3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where God held Abimelech, the king of Gerar, accountable to the point of taking his life because he had wed a woman to which </a:t>
            </a:r>
            <a:r>
              <a:rPr lang="en-US" sz="2400" b="1" dirty="0" smtClean="0">
                <a:solidFill>
                  <a:srgbClr val="D99694"/>
                </a:solidFill>
              </a:rPr>
              <a:t>he had no right, </a:t>
            </a:r>
            <a:r>
              <a:rPr lang="en-US" sz="2400" b="1" i="1" dirty="0" smtClean="0">
                <a:solidFill>
                  <a:srgbClr val="D99694"/>
                </a:solidFill>
              </a:rPr>
              <a:t>“for she is married.” </a:t>
            </a:r>
            <a:r>
              <a:rPr lang="en-US" sz="2400" b="1" dirty="0" smtClean="0">
                <a:solidFill>
                  <a:srgbClr val="D99694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And, </a:t>
            </a:r>
          </a:p>
          <a:p>
            <a:pPr marL="342900" indent="-342900" algn="l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Font typeface="Wingdings" charset="2"/>
              <a:buChar char="Ø"/>
            </a:pPr>
            <a:r>
              <a:rPr lang="en-US" sz="2400" b="1" u="sng" dirty="0" smtClean="0">
                <a:solidFill>
                  <a:srgbClr val="FFFF00"/>
                </a:solidFill>
              </a:rPr>
              <a:t>Matt.14:1-4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where John the Baptist, by </a:t>
            </a:r>
            <a:r>
              <a:rPr lang="en-US" sz="2400" b="1" i="1" dirty="0" smtClean="0">
                <a:solidFill>
                  <a:srgbClr val="FFFFFF"/>
                </a:solidFill>
              </a:rPr>
              <a:t>inspiration, </a:t>
            </a:r>
            <a:r>
              <a:rPr lang="en-US" sz="2400" b="1" dirty="0" smtClean="0">
                <a:solidFill>
                  <a:srgbClr val="FFFFFF"/>
                </a:solidFill>
              </a:rPr>
              <a:t>told Herod that it was </a:t>
            </a:r>
            <a:r>
              <a:rPr lang="en-US" sz="2400" b="1" i="1" dirty="0" smtClean="0">
                <a:solidFill>
                  <a:srgbClr val="D99694"/>
                </a:solidFill>
              </a:rPr>
              <a:t>“not lawful” </a:t>
            </a:r>
            <a:r>
              <a:rPr lang="en-US" sz="2400" b="1" dirty="0" smtClean="0">
                <a:solidFill>
                  <a:srgbClr val="FFFFFF"/>
                </a:solidFill>
              </a:rPr>
              <a:t>for him to have </a:t>
            </a:r>
            <a:r>
              <a:rPr lang="en-US" sz="2400" b="1" i="1" dirty="0" smtClean="0">
                <a:solidFill>
                  <a:srgbClr val="FFFFFF"/>
                </a:solidFill>
              </a:rPr>
              <a:t>“the wife of his brother Philip” </a:t>
            </a:r>
            <a:r>
              <a:rPr lang="en-US" sz="2400" b="1" dirty="0" smtClean="0">
                <a:solidFill>
                  <a:srgbClr val="FFFFFF"/>
                </a:solidFill>
              </a:rPr>
              <a:t>despite the fact that Herod had married her, </a:t>
            </a:r>
            <a:r>
              <a:rPr lang="en-US" sz="2400" b="1" u="sng" dirty="0" smtClean="0">
                <a:solidFill>
                  <a:srgbClr val="FFFF00"/>
                </a:solidFill>
              </a:rPr>
              <a:t>Mark 6:17-18</a:t>
            </a:r>
            <a:r>
              <a:rPr lang="en-US" sz="2400" b="1" dirty="0" smtClean="0">
                <a:solidFill>
                  <a:srgbClr val="FFFFFF"/>
                </a:solidFill>
              </a:rPr>
              <a:t>.  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Neither Abimelech nor Herod were </a:t>
            </a:r>
            <a:r>
              <a:rPr lang="en-US" sz="2400" b="1" dirty="0" smtClean="0">
                <a:solidFill>
                  <a:srgbClr val="D99694"/>
                </a:solidFill>
              </a:rPr>
              <a:t>“in covenant relationship ” </a:t>
            </a:r>
            <a:r>
              <a:rPr lang="en-US" sz="2400" b="1" dirty="0" smtClean="0">
                <a:solidFill>
                  <a:schemeClr val="bg1"/>
                </a:solidFill>
              </a:rPr>
              <a:t>with</a:t>
            </a:r>
            <a:r>
              <a:rPr lang="en-US" sz="2400" b="1" dirty="0" smtClean="0">
                <a:solidFill>
                  <a:srgbClr val="D99694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God, and yet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both were condemned for their </a:t>
            </a:r>
            <a:r>
              <a:rPr lang="en-US" sz="24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unla</a:t>
            </a:r>
            <a:r>
              <a:rPr lang="en-US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wf</a:t>
            </a:r>
            <a:r>
              <a:rPr lang="en-US" sz="24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ul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“marriages.”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God’s laws of MDR apply to everyone.  One does not have to </a:t>
            </a:r>
            <a:r>
              <a:rPr lang="en-US" sz="2400" b="1" dirty="0" smtClean="0">
                <a:solidFill>
                  <a:srgbClr val="D99694"/>
                </a:solidFill>
              </a:rPr>
              <a:t>“agree to”</a:t>
            </a:r>
            <a:r>
              <a:rPr lang="en-US" sz="2400" b="1" dirty="0" smtClean="0">
                <a:solidFill>
                  <a:srgbClr val="FFFFFF"/>
                </a:solidFill>
              </a:rPr>
              <a:t> a law to be </a:t>
            </a:r>
            <a:r>
              <a:rPr lang="en-US" sz="24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amenable</a:t>
            </a:r>
            <a:r>
              <a:rPr lang="en-US" sz="2400" b="1" dirty="0" smtClean="0">
                <a:solidFill>
                  <a:srgbClr val="FFFFFF"/>
                </a:solidFill>
              </a:rPr>
              <a:t> to it?   Hello, “tax” laws!* 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99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94064"/>
            <a:ext cx="9144000" cy="1458021"/>
          </a:xfrm>
        </p:spPr>
        <p:txBody>
          <a:bodyPr>
            <a:noAutofit/>
          </a:bodyPr>
          <a:lstStyle/>
          <a:p>
            <a:r>
              <a:rPr lang="en-US" sz="4200" b="1" dirty="0" smtClean="0">
                <a:solidFill>
                  <a:srgbClr val="8EB4E3"/>
                </a:solidFill>
              </a:rPr>
              <a:t>Marriage</a:t>
            </a:r>
            <a:r>
              <a:rPr lang="en-US" sz="4200" b="1" dirty="0" smtClean="0">
                <a:solidFill>
                  <a:schemeClr val="bg1"/>
                </a:solidFill>
              </a:rPr>
              <a:t>, </a:t>
            </a:r>
            <a:r>
              <a:rPr lang="en-US" sz="4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Divorce</a:t>
            </a:r>
            <a:r>
              <a:rPr lang="en-US" sz="4200" b="1" dirty="0" smtClean="0">
                <a:solidFill>
                  <a:schemeClr val="bg1"/>
                </a:solidFill>
              </a:rPr>
              <a:t>, and </a:t>
            </a:r>
            <a:r>
              <a:rPr lang="en-US" sz="4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Remarriage</a:t>
            </a:r>
            <a:r>
              <a:rPr lang="en-US" sz="4200" b="1" dirty="0" smtClean="0">
                <a:solidFill>
                  <a:schemeClr val="bg1"/>
                </a:solidFill>
              </a:rPr>
              <a:t>, #2</a:t>
            </a:r>
            <a:br>
              <a:rPr lang="en-US" sz="4200" b="1" dirty="0" smtClean="0">
                <a:solidFill>
                  <a:schemeClr val="bg1"/>
                </a:solidFill>
              </a:rPr>
            </a:br>
            <a:r>
              <a:rPr lang="en-US" sz="4200" b="1" u="sng" dirty="0" smtClean="0">
                <a:solidFill>
                  <a:schemeClr val="accent6"/>
                </a:solidFill>
              </a:rPr>
              <a:t>Conclusions</a:t>
            </a:r>
            <a:r>
              <a:rPr lang="en-US" sz="4200" b="1" dirty="0" smtClean="0">
                <a:solidFill>
                  <a:schemeClr val="accent6"/>
                </a:solidFill>
              </a:rPr>
              <a:t>:</a:t>
            </a:r>
            <a:endParaRPr lang="en-US" sz="4200" b="1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454" y="1552090"/>
            <a:ext cx="8619260" cy="5009014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Pct val="5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God created the world and everything in it, </a:t>
            </a:r>
            <a:r>
              <a:rPr lang="en-US" sz="2800" b="1" u="sng" dirty="0" smtClean="0">
                <a:solidFill>
                  <a:srgbClr val="FFFF00"/>
                </a:solidFill>
              </a:rPr>
              <a:t>Heb.3:4b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Pct val="5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This includes </a:t>
            </a:r>
            <a:r>
              <a:rPr lang="en-US" sz="2800" b="1" i="1" dirty="0" smtClean="0">
                <a:solidFill>
                  <a:schemeClr val="bg1"/>
                </a:solidFill>
              </a:rPr>
              <a:t>everything, everyone, </a:t>
            </a: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i="1" dirty="0" smtClean="0">
                <a:solidFill>
                  <a:schemeClr val="bg1"/>
                </a:solidFill>
              </a:rPr>
              <a:t>every relationship </a:t>
            </a:r>
            <a:r>
              <a:rPr lang="en-US" sz="2800" b="1" dirty="0" smtClean="0">
                <a:solidFill>
                  <a:schemeClr val="bg1"/>
                </a:solidFill>
              </a:rPr>
              <a:t>we sustain, </a:t>
            </a:r>
            <a:r>
              <a:rPr lang="en-US" sz="2800" b="1" u="sng" dirty="0" smtClean="0">
                <a:solidFill>
                  <a:srgbClr val="FFFF00"/>
                </a:solidFill>
              </a:rPr>
              <a:t>Job 38 </a:t>
            </a:r>
            <a:r>
              <a:rPr lang="mr-IN" sz="2800" b="1" u="sng" dirty="0" smtClean="0">
                <a:solidFill>
                  <a:srgbClr val="FFFF00"/>
                </a:solidFill>
              </a:rPr>
              <a:t>–</a:t>
            </a:r>
            <a:r>
              <a:rPr lang="en-US" sz="2800" b="1" u="sng" dirty="0" smtClean="0">
                <a:solidFill>
                  <a:srgbClr val="FFFF00"/>
                </a:solidFill>
              </a:rPr>
              <a:t> 41</a:t>
            </a:r>
            <a:r>
              <a:rPr lang="en-US" sz="2800" b="1" dirty="0" smtClean="0">
                <a:solidFill>
                  <a:schemeClr val="bg1"/>
                </a:solidFill>
              </a:rPr>
              <a:t>;  </a:t>
            </a:r>
            <a:r>
              <a:rPr lang="en-US" sz="2800" b="1" u="sng" dirty="0" smtClean="0">
                <a:solidFill>
                  <a:srgbClr val="FFFF00"/>
                </a:solidFill>
              </a:rPr>
              <a:t>Matt.7:21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Pct val="50000"/>
              <a:buFont typeface="Wingdings" charset="2"/>
              <a:buChar char="v"/>
            </a:pPr>
            <a:r>
              <a:rPr lang="en-US" sz="2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Marriage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is an institution </a:t>
            </a:r>
            <a:r>
              <a:rPr lang="en-US" sz="2800" b="1" dirty="0" smtClean="0">
                <a:solidFill>
                  <a:srgbClr val="8EB4E3"/>
                </a:solidFill>
              </a:rPr>
              <a:t>given</a:t>
            </a:r>
            <a:r>
              <a:rPr lang="en-US" sz="2800" b="1" dirty="0" smtClean="0">
                <a:solidFill>
                  <a:schemeClr val="bg1"/>
                </a:solidFill>
              </a:rPr>
              <a:t> and </a:t>
            </a:r>
            <a:r>
              <a:rPr lang="en-US" sz="2800" b="1" dirty="0" smtClean="0">
                <a:solidFill>
                  <a:srgbClr val="8EB4E3"/>
                </a:solidFill>
              </a:rPr>
              <a:t>governed </a:t>
            </a:r>
            <a:r>
              <a:rPr lang="en-US" sz="2800" b="1" i="1" dirty="0" smtClean="0">
                <a:solidFill>
                  <a:srgbClr val="8EB4E3"/>
                </a:solidFill>
              </a:rPr>
              <a:t>by God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for </a:t>
            </a:r>
            <a:r>
              <a:rPr lang="en-US" sz="2800" b="1" i="1" dirty="0" smtClean="0">
                <a:solidFill>
                  <a:srgbClr val="8EB4E3"/>
                </a:solidFill>
              </a:rPr>
              <a:t>our good 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u="sng" dirty="0" smtClean="0">
                <a:solidFill>
                  <a:srgbClr val="FFFF00"/>
                </a:solidFill>
              </a:rPr>
              <a:t>Gen.2:18,24</a:t>
            </a:r>
            <a:r>
              <a:rPr lang="en-US" sz="2800" dirty="0" smtClean="0">
                <a:solidFill>
                  <a:schemeClr val="bg1"/>
                </a:solidFill>
              </a:rPr>
              <a:t>) </a:t>
            </a:r>
            <a:r>
              <a:rPr lang="en-US" sz="2800" b="1" dirty="0" smtClean="0">
                <a:solidFill>
                  <a:schemeClr val="bg1"/>
                </a:solidFill>
              </a:rPr>
              <a:t>according to </a:t>
            </a:r>
            <a:r>
              <a:rPr lang="en-US" sz="2800" b="1" i="1" dirty="0" smtClean="0">
                <a:solidFill>
                  <a:srgbClr val="8EB4E3"/>
                </a:solidFill>
              </a:rPr>
              <a:t>His will</a:t>
            </a:r>
            <a:r>
              <a:rPr lang="en-US" sz="2800" b="1" i="1" dirty="0" smtClean="0">
                <a:solidFill>
                  <a:schemeClr val="bg1"/>
                </a:solidFill>
              </a:rPr>
              <a:t>,</a:t>
            </a:r>
            <a:r>
              <a:rPr lang="en-US" sz="2800" b="1" i="1" dirty="0" smtClean="0">
                <a:solidFill>
                  <a:srgbClr val="8EB4E3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rather than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ours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c</a:t>
            </a:r>
            <a:r>
              <a:rPr lang="en-US" sz="2800" b="1" dirty="0" smtClean="0">
                <a:solidFill>
                  <a:srgbClr val="FFFF00"/>
                </a:solidFill>
              </a:rPr>
              <a:t>p</a:t>
            </a:r>
            <a:r>
              <a:rPr lang="en-US" sz="2800" b="1" u="sng" dirty="0" smtClean="0">
                <a:solidFill>
                  <a:srgbClr val="FFFF00"/>
                </a:solidFill>
              </a:rPr>
              <a:t>. Matt.6:10</a:t>
            </a:r>
            <a:r>
              <a:rPr lang="en-US" sz="2800" b="1" dirty="0" smtClean="0">
                <a:solidFill>
                  <a:schemeClr val="bg1"/>
                </a:solidFill>
              </a:rPr>
              <a:t>; </a:t>
            </a:r>
            <a:r>
              <a:rPr lang="en-US" sz="2800" b="1" u="sng" dirty="0" smtClean="0">
                <a:solidFill>
                  <a:srgbClr val="FFFF00"/>
                </a:solidFill>
              </a:rPr>
              <a:t>26:39,42,44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Pct val="5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We don’t have to be </a:t>
            </a:r>
            <a:r>
              <a:rPr lang="en-US" sz="2800" b="1" dirty="0" smtClean="0">
                <a:solidFill>
                  <a:srgbClr val="8EB4E3"/>
                </a:solidFill>
              </a:rPr>
              <a:t>married</a:t>
            </a:r>
            <a:r>
              <a:rPr lang="en-US" sz="2800" b="1" dirty="0" smtClean="0">
                <a:solidFill>
                  <a:schemeClr val="bg1"/>
                </a:solidFill>
              </a:rPr>
              <a:t> to be pleasing to God (</a:t>
            </a:r>
            <a:r>
              <a:rPr lang="en-US" sz="2800" b="1" u="sng" dirty="0" smtClean="0">
                <a:solidFill>
                  <a:srgbClr val="FFFF00"/>
                </a:solidFill>
              </a:rPr>
              <a:t>1Cor.7:8</a:t>
            </a:r>
            <a:r>
              <a:rPr lang="en-US" sz="2800" b="1" dirty="0" smtClean="0">
                <a:solidFill>
                  <a:schemeClr val="bg1"/>
                </a:solidFill>
              </a:rPr>
              <a:t>), but if we are going to be </a:t>
            </a:r>
            <a:r>
              <a:rPr lang="en-US" sz="2800" b="1" i="1" dirty="0" smtClean="0">
                <a:solidFill>
                  <a:srgbClr val="8EB4E3"/>
                </a:solidFill>
              </a:rPr>
              <a:t>married</a:t>
            </a:r>
            <a:r>
              <a:rPr lang="en-US" sz="2800" b="1" i="1" dirty="0" smtClean="0">
                <a:solidFill>
                  <a:schemeClr val="bg1"/>
                </a:solidFill>
              </a:rPr>
              <a:t>,</a:t>
            </a:r>
            <a:r>
              <a:rPr lang="en-US" sz="2800" b="1" dirty="0" smtClean="0">
                <a:solidFill>
                  <a:schemeClr val="bg1"/>
                </a:solidFill>
              </a:rPr>
              <a:t> or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divorced</a:t>
            </a:r>
            <a:r>
              <a:rPr lang="en-US" sz="2800" b="1" i="1" dirty="0" smtClean="0">
                <a:solidFill>
                  <a:schemeClr val="bg1"/>
                </a:solidFill>
              </a:rPr>
              <a:t>,</a:t>
            </a:r>
            <a:r>
              <a:rPr lang="en-US" sz="2800" b="1" dirty="0" smtClean="0">
                <a:solidFill>
                  <a:schemeClr val="bg1"/>
                </a:solidFill>
              </a:rPr>
              <a:t> or </a:t>
            </a:r>
            <a:r>
              <a:rPr lang="en-US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remarried</a:t>
            </a:r>
            <a:r>
              <a:rPr lang="en-US" sz="2800" b="1" i="1" dirty="0" smtClean="0">
                <a:solidFill>
                  <a:schemeClr val="bg1"/>
                </a:solidFill>
              </a:rPr>
              <a:t>,</a:t>
            </a:r>
            <a:r>
              <a:rPr lang="en-US" sz="2800" b="1" dirty="0" smtClean="0">
                <a:solidFill>
                  <a:schemeClr val="bg1"/>
                </a:solidFill>
              </a:rPr>
              <a:t> we must be so according to </a:t>
            </a:r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His will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to be pleasing to Him, </a:t>
            </a:r>
            <a:r>
              <a:rPr lang="en-US" sz="2800" b="1" u="sng" dirty="0" smtClean="0">
                <a:solidFill>
                  <a:srgbClr val="FFFF00"/>
                </a:solidFill>
              </a:rPr>
              <a:t>Matt.19:10-11</a:t>
            </a:r>
            <a:r>
              <a:rPr lang="en-US" sz="2800" b="1" dirty="0" smtClean="0">
                <a:solidFill>
                  <a:srgbClr val="FFFFFF"/>
                </a:solidFill>
              </a:rPr>
              <a:t>.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777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9324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1243</Words>
  <Application>Microsoft Macintosh PowerPoint</Application>
  <PresentationFormat>On-screen Show (4:3)</PresentationFormat>
  <Paragraphs>53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Marriage, Divorce, and Remarriage, #2</vt:lpstr>
      <vt:lpstr>Marriage, Divorce, and Remarriage, #2</vt:lpstr>
      <vt:lpstr>Marriage, Divorce, and Remarriage, #2</vt:lpstr>
      <vt:lpstr>Marriage, Divorce, and Remarriage, #2</vt:lpstr>
      <vt:lpstr>Marriage, Divorce, and Remarriage, #2</vt:lpstr>
      <vt:lpstr>Marriage, Divorce, and Remarriage, #2</vt:lpstr>
      <vt:lpstr>Marriage, Divorce, and Remarriage, #2 Conclusions: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33</cp:revision>
  <dcterms:created xsi:type="dcterms:W3CDTF">2024-01-11T16:41:21Z</dcterms:created>
  <dcterms:modified xsi:type="dcterms:W3CDTF">2024-01-12T18:41:23Z</dcterms:modified>
</cp:coreProperties>
</file>