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88" autoAdjust="0"/>
  </p:normalViewPr>
  <p:slideViewPr>
    <p:cSldViewPr snapToGrid="0" snapToObjects="1">
      <p:cViewPr>
        <p:scale>
          <a:sx n="94" d="100"/>
          <a:sy n="94" d="100"/>
        </p:scale>
        <p:origin x="-188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B6D9A-0F5B-7147-8B33-D1A2A9BD06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288F4-C208-F741-ADF5-99150CF5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Not </a:t>
            </a:r>
            <a:r>
              <a:rPr lang="en-US" i="1" dirty="0" smtClean="0"/>
              <a:t>remarrying </a:t>
            </a:r>
            <a:r>
              <a:rPr lang="en-US" i="0" dirty="0" smtClean="0"/>
              <a:t>after an </a:t>
            </a:r>
            <a:r>
              <a:rPr lang="en-US" i="1" dirty="0" smtClean="0"/>
              <a:t>unscriptural divorce </a:t>
            </a:r>
            <a:r>
              <a:rPr lang="en-US" i="0" dirty="0" smtClean="0"/>
              <a:t>does NOT make the divorce right, it just prevents involving oneself and another in an</a:t>
            </a:r>
            <a:r>
              <a:rPr lang="en-US" i="0" baseline="0" dirty="0" smtClean="0"/>
              <a:t> adulteress marriage.  Therefore, those </a:t>
            </a:r>
            <a:r>
              <a:rPr lang="en-US" i="1" baseline="0" dirty="0" smtClean="0"/>
              <a:t>unscripturally divorced </a:t>
            </a:r>
            <a:r>
              <a:rPr lang="en-US" i="0" baseline="0" dirty="0" smtClean="0"/>
              <a:t>are commanded to </a:t>
            </a:r>
            <a:r>
              <a:rPr lang="en-US" i="1" baseline="0" dirty="0" smtClean="0"/>
              <a:t>“remain unmarried” </a:t>
            </a:r>
            <a:r>
              <a:rPr lang="en-US" i="0" baseline="0" dirty="0" smtClean="0"/>
              <a:t>or </a:t>
            </a:r>
            <a:r>
              <a:rPr lang="en-US" i="1" baseline="0" dirty="0" smtClean="0"/>
              <a:t>“be reconciled” </a:t>
            </a:r>
            <a:r>
              <a:rPr lang="en-US" i="0" baseline="0" dirty="0" smtClean="0"/>
              <a:t>to their mate, </a:t>
            </a:r>
            <a:r>
              <a:rPr lang="en-US" i="0" u="sng" baseline="0" dirty="0" smtClean="0"/>
              <a:t>1Cor.7:11</a:t>
            </a:r>
            <a:r>
              <a:rPr lang="en-US" i="0" u="none" baseline="0" dirty="0" smtClean="0"/>
              <a:t> to prevent adultery.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*presumably because the</a:t>
            </a:r>
            <a:r>
              <a:rPr lang="en-US" i="0" baseline="0" dirty="0" smtClean="0"/>
              <a:t> </a:t>
            </a:r>
            <a:r>
              <a:rPr lang="en-US" i="1" baseline="0" dirty="0" smtClean="0"/>
              <a:t>believer </a:t>
            </a:r>
            <a:r>
              <a:rPr lang="en-US" i="0" baseline="0" dirty="0" smtClean="0"/>
              <a:t>became so </a:t>
            </a:r>
            <a:r>
              <a:rPr lang="en-US" i="0" u="sng" baseline="0" dirty="0" smtClean="0"/>
              <a:t>after</a:t>
            </a:r>
            <a:r>
              <a:rPr lang="en-US" i="0" u="none" baseline="0" dirty="0" smtClean="0"/>
              <a:t> marriage, but their spouse remained an </a:t>
            </a:r>
            <a:r>
              <a:rPr lang="en-US" i="1" u="none" baseline="0" dirty="0" smtClean="0"/>
              <a:t>unbeliever. </a:t>
            </a:r>
            <a:r>
              <a:rPr lang="en-US" i="0" baseline="0" dirty="0" smtClean="0"/>
              <a:t>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88F4-C208-F741-ADF5-99150CF5F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1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6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3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0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7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3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5DC4-1331-3145-8D0D-E72B54AC824F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E985-2C20-344D-861B-93827FC0F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69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81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52" y="991433"/>
            <a:ext cx="8724115" cy="573896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Please consider: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God’s </a:t>
            </a:r>
            <a:r>
              <a:rPr lang="en-US" b="1" u="sng" dirty="0" smtClean="0">
                <a:solidFill>
                  <a:srgbClr val="FFFF00"/>
                </a:solidFill>
              </a:rPr>
              <a:t>3</a:t>
            </a:r>
            <a:r>
              <a:rPr lang="en-US" b="1" dirty="0" smtClean="0">
                <a:solidFill>
                  <a:srgbClr val="FFFF00"/>
                </a:solidFill>
              </a:rPr>
              <a:t> rules </a:t>
            </a:r>
            <a:r>
              <a:rPr lang="en-US" b="1" dirty="0" smtClean="0">
                <a:solidFill>
                  <a:srgbClr val="FFFFFF"/>
                </a:solidFill>
              </a:rPr>
              <a:t>for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Marriage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</a:t>
            </a:r>
            <a:r>
              <a:rPr lang="en-US" b="1" dirty="0" smtClean="0">
                <a:solidFill>
                  <a:srgbClr val="FFFFFF"/>
                </a:solidFill>
              </a:rPr>
              <a:t>, and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Remarriage</a:t>
            </a:r>
            <a:r>
              <a:rPr lang="en-US" b="1" dirty="0" smtClean="0">
                <a:solidFill>
                  <a:srgbClr val="FFFFFF"/>
                </a:solidFill>
              </a:rPr>
              <a:t> are </a:t>
            </a:r>
            <a:r>
              <a:rPr lang="en-US" b="1" i="1" dirty="0" smtClean="0">
                <a:solidFill>
                  <a:srgbClr val="FFFF00"/>
                </a:solidFill>
              </a:rPr>
              <a:t>singular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simple</a:t>
            </a:r>
            <a:r>
              <a:rPr lang="en-US" b="1" i="1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as are the 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exceptions</a:t>
            </a:r>
            <a:r>
              <a:rPr lang="en-US" b="1" dirty="0" smtClean="0">
                <a:solidFill>
                  <a:srgbClr val="FFFFFF"/>
                </a:solidFill>
              </a:rPr>
              <a:t> (for </a:t>
            </a:r>
            <a:r>
              <a:rPr lang="en-US" b="1" i="1" dirty="0" smtClean="0">
                <a:solidFill>
                  <a:srgbClr val="FFFFFF"/>
                </a:solidFill>
              </a:rPr>
              <a:t>divorce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remarriage</a:t>
            </a:r>
            <a:r>
              <a:rPr lang="en-US" b="1" dirty="0" smtClean="0">
                <a:solidFill>
                  <a:srgbClr val="FFFFFF"/>
                </a:solidFill>
              </a:rPr>
              <a:t>).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However, the further we stray from </a:t>
            </a:r>
            <a:r>
              <a:rPr lang="en-US" b="1" u="sng" dirty="0" smtClean="0">
                <a:solidFill>
                  <a:srgbClr val="FFFFFF"/>
                </a:solidFill>
              </a:rPr>
              <a:t>His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FF"/>
                </a:solidFill>
              </a:rPr>
              <a:t>simple </a:t>
            </a:r>
            <a:r>
              <a:rPr lang="en-US" b="1" dirty="0" smtClean="0">
                <a:solidFill>
                  <a:srgbClr val="FFFFFF"/>
                </a:solidFill>
              </a:rPr>
              <a:t>governance of </a:t>
            </a:r>
            <a:r>
              <a:rPr lang="en-US" b="1" u="sng" dirty="0" smtClean="0">
                <a:solidFill>
                  <a:srgbClr val="FFFFFF"/>
                </a:solidFill>
              </a:rPr>
              <a:t>His</a:t>
            </a:r>
            <a:r>
              <a:rPr lang="en-US" b="1" dirty="0" smtClean="0">
                <a:solidFill>
                  <a:srgbClr val="FFFFFF"/>
                </a:solidFill>
              </a:rPr>
              <a:t> institution given for our happiness and good (and the good of society &amp; civilization), the more difficult the journey becomes to return to it, 	      </a:t>
            </a:r>
            <a:r>
              <a:rPr lang="en-US" b="1" u="sng" dirty="0" smtClean="0">
                <a:solidFill>
                  <a:srgbClr val="FFFF00"/>
                </a:solidFill>
              </a:rPr>
              <a:t>cf. Josh.23:12-13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Ezra 9 </a:t>
            </a:r>
            <a:r>
              <a:rPr lang="mr-IN" b="1" u="sng" dirty="0" smtClean="0">
                <a:solidFill>
                  <a:srgbClr val="FFFF00"/>
                </a:solidFill>
              </a:rPr>
              <a:t>–</a:t>
            </a:r>
            <a:r>
              <a:rPr lang="en-US" b="1" u="sng" dirty="0" smtClean="0">
                <a:solidFill>
                  <a:srgbClr val="FFFF00"/>
                </a:solidFill>
              </a:rPr>
              <a:t> 10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Neh.13:23-29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In these regards, we have two choices: 1) We can repent and return</a:t>
            </a:r>
            <a:r>
              <a:rPr lang="en-US" b="1" dirty="0">
                <a:solidFill>
                  <a:srgbClr val="FFFFFF"/>
                </a:solidFill>
              </a:rPr>
              <a:t>;</a:t>
            </a:r>
            <a:r>
              <a:rPr lang="en-US" b="1" dirty="0" smtClean="0">
                <a:solidFill>
                  <a:srgbClr val="FFFFFF"/>
                </a:solidFill>
              </a:rPr>
              <a:t> or, 2) seek </a:t>
            </a:r>
            <a:r>
              <a:rPr lang="en-US" b="1" i="1" dirty="0" smtClean="0">
                <a:solidFill>
                  <a:srgbClr val="FFFFFF"/>
                </a:solidFill>
              </a:rPr>
              <a:t>loopholes</a:t>
            </a:r>
            <a:r>
              <a:rPr lang="en-US" b="1" dirty="0" smtClean="0">
                <a:solidFill>
                  <a:srgbClr val="FFFFFF"/>
                </a:solidFill>
              </a:rPr>
              <a:t> and make </a:t>
            </a:r>
            <a:r>
              <a:rPr lang="en-US" b="1" i="1" dirty="0" smtClean="0">
                <a:solidFill>
                  <a:srgbClr val="FFFFFF"/>
                </a:solidFill>
              </a:rPr>
              <a:t>objections </a:t>
            </a:r>
            <a:r>
              <a:rPr lang="en-US" b="1" dirty="0" smtClean="0">
                <a:solidFill>
                  <a:srgbClr val="FFFFFF"/>
                </a:solidFill>
              </a:rPr>
              <a:t>supposedly based in God’s word (</a:t>
            </a:r>
            <a:r>
              <a:rPr lang="en-US" b="1" u="sng" dirty="0" smtClean="0">
                <a:solidFill>
                  <a:srgbClr val="FFFF00"/>
                </a:solidFill>
              </a:rPr>
              <a:t>cf. Gal.1:6-8</a:t>
            </a:r>
            <a:r>
              <a:rPr lang="en-US" b="1" dirty="0" smtClean="0">
                <a:solidFill>
                  <a:srgbClr val="FFFFFF"/>
                </a:solidFill>
              </a:rPr>
              <a:t>) but which are really only </a:t>
            </a:r>
            <a:r>
              <a:rPr lang="en-US" b="1" i="1" dirty="0" smtClean="0">
                <a:solidFill>
                  <a:srgbClr val="FFFFFF"/>
                </a:solidFill>
              </a:rPr>
              <a:t>human objections </a:t>
            </a:r>
            <a:r>
              <a:rPr lang="en-US" b="1" dirty="0" smtClean="0">
                <a:solidFill>
                  <a:srgbClr val="FFFFFF"/>
                </a:solidFill>
              </a:rPr>
              <a:t>to His </a:t>
            </a:r>
            <a:r>
              <a:rPr lang="en-US" b="1" i="1" dirty="0" smtClean="0">
                <a:solidFill>
                  <a:srgbClr val="FFFFFF"/>
                </a:solidFill>
              </a:rPr>
              <a:t>divine will.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Today, we’ll continue our examination of some of these objections...</a:t>
            </a:r>
          </a:p>
        </p:txBody>
      </p:sp>
    </p:spTree>
    <p:extLst>
      <p:ext uri="{BB962C8B-B14F-4D97-AF65-F5344CB8AC3E}">
        <p14:creationId xmlns:p14="http://schemas.microsoft.com/office/powerpoint/2010/main" val="73288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52" y="991433"/>
            <a:ext cx="8724115" cy="573896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about the “Pauline Privilege” in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1Cor.7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Some say that </a:t>
            </a:r>
            <a:r>
              <a:rPr lang="en-US" b="1" i="1" dirty="0" smtClean="0">
                <a:solidFill>
                  <a:srgbClr val="FFFFFF"/>
                </a:solidFill>
              </a:rPr>
              <a:t>“not under bondage”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v.15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means that one is thus free to </a:t>
            </a:r>
            <a:r>
              <a:rPr lang="en-US" b="1" i="1" dirty="0" smtClean="0">
                <a:solidFill>
                  <a:srgbClr val="FFFFFF"/>
                </a:solidFill>
              </a:rPr>
              <a:t>divorce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remarry.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After all, it is reasoned, if one is </a:t>
            </a:r>
            <a:r>
              <a:rPr lang="en-US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 “bound” </a:t>
            </a:r>
            <a:r>
              <a:rPr lang="en-US" b="1" dirty="0" smtClean="0">
                <a:solidFill>
                  <a:srgbClr val="FFFFFF"/>
                </a:solidFill>
              </a:rPr>
              <a:t>then they must be “free to remarry.”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Let’s note some </a:t>
            </a:r>
            <a:r>
              <a:rPr lang="en-US" b="1" i="1" dirty="0" smtClean="0">
                <a:solidFill>
                  <a:srgbClr val="FFFFFF"/>
                </a:solidFill>
              </a:rPr>
              <a:t>context </a:t>
            </a:r>
            <a:r>
              <a:rPr lang="en-US" b="1" dirty="0" smtClean="0">
                <a:solidFill>
                  <a:srgbClr val="FFFFFF"/>
                </a:solidFill>
              </a:rPr>
              <a:t>before examining this objection more directly: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Paul is answering questions the Corinthians had written to him, </a:t>
            </a:r>
            <a:r>
              <a:rPr lang="en-US" b="1" u="sng" dirty="0" smtClean="0">
                <a:solidFill>
                  <a:srgbClr val="FFFF00"/>
                </a:solidFill>
              </a:rPr>
              <a:t>v.1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Thus, his purpose is to educate them in and return them to God’s </a:t>
            </a:r>
            <a:r>
              <a:rPr lang="en-US" b="1" i="1" dirty="0" smtClean="0">
                <a:solidFill>
                  <a:srgbClr val="FFFFFF"/>
                </a:solidFill>
              </a:rPr>
              <a:t>will </a:t>
            </a:r>
            <a:r>
              <a:rPr lang="en-US" b="1" dirty="0" smtClean="0">
                <a:solidFill>
                  <a:srgbClr val="FFFFFF"/>
                </a:solidFill>
              </a:rPr>
              <a:t>regarding marriage, </a:t>
            </a:r>
            <a:r>
              <a:rPr lang="en-US" b="1" u="sng" dirty="0" smtClean="0">
                <a:solidFill>
                  <a:srgbClr val="FFFF00"/>
                </a:solidFill>
              </a:rPr>
              <a:t>vv.25,40b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cf. 14:37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There was, however, a </a:t>
            </a:r>
            <a:r>
              <a:rPr lang="en-US" b="1" i="1" dirty="0" smtClean="0">
                <a:solidFill>
                  <a:srgbClr val="FFFFFF"/>
                </a:solidFill>
              </a:rPr>
              <a:t>“present distress” </a:t>
            </a:r>
            <a:r>
              <a:rPr lang="en-US" b="1" dirty="0" smtClean="0">
                <a:solidFill>
                  <a:srgbClr val="FFFFFF"/>
                </a:solidFill>
              </a:rPr>
              <a:t>(persecution of Christians), and he was seeking to spare brethren from unnecessary </a:t>
            </a:r>
            <a:r>
              <a:rPr lang="en-US" b="1" i="1" dirty="0" smtClean="0">
                <a:solidFill>
                  <a:srgbClr val="FFFFFF"/>
                </a:solidFill>
              </a:rPr>
              <a:t>distractions </a:t>
            </a:r>
            <a:r>
              <a:rPr lang="en-US" b="1" dirty="0" smtClean="0">
                <a:solidFill>
                  <a:srgbClr val="FFFFFF"/>
                </a:solidFill>
              </a:rPr>
              <a:t>in their </a:t>
            </a:r>
            <a:r>
              <a:rPr lang="en-US" b="1" i="1" dirty="0" smtClean="0">
                <a:solidFill>
                  <a:srgbClr val="FFFFFF"/>
                </a:solidFill>
              </a:rPr>
              <a:t>devotion, </a:t>
            </a:r>
            <a:r>
              <a:rPr lang="en-US" b="1" u="sng" dirty="0" smtClean="0">
                <a:solidFill>
                  <a:srgbClr val="FFFF00"/>
                </a:solidFill>
              </a:rPr>
              <a:t>vv.25-38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385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52" y="991433"/>
            <a:ext cx="8724115" cy="573896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about the “Pauline Privilege” in </a:t>
            </a:r>
            <a:r>
              <a:rPr lang="en-US" sz="27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1Cor.7</a:t>
            </a:r>
            <a:r>
              <a:rPr lang="en-US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Now let’s note some </a:t>
            </a:r>
            <a:r>
              <a:rPr lang="en-US" sz="2700" b="1" i="1" dirty="0" smtClean="0">
                <a:solidFill>
                  <a:srgbClr val="FFFFFF"/>
                </a:solidFill>
              </a:rPr>
              <a:t>obvious problems </a:t>
            </a:r>
            <a:r>
              <a:rPr lang="en-US" sz="2700" b="1" dirty="0" smtClean="0">
                <a:solidFill>
                  <a:srgbClr val="FFFFFF"/>
                </a:solidFill>
              </a:rPr>
              <a:t>with this interpretation (and application):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b="1" dirty="0" smtClean="0">
                <a:solidFill>
                  <a:srgbClr val="FFFFFF"/>
                </a:solidFill>
              </a:rPr>
              <a:t>It contradicts what Paul just said was </a:t>
            </a:r>
            <a:r>
              <a:rPr lang="en-US" sz="2700" b="1" i="1" dirty="0" smtClean="0">
                <a:solidFill>
                  <a:srgbClr val="FFFFFF"/>
                </a:solidFill>
              </a:rPr>
              <a:t>the command of the Lord </a:t>
            </a:r>
            <a:r>
              <a:rPr lang="en-US" sz="2700" b="1" dirty="0" smtClean="0">
                <a:solidFill>
                  <a:srgbClr val="FFFFFF"/>
                </a:solidFill>
              </a:rPr>
              <a:t>in </a:t>
            </a:r>
            <a:r>
              <a:rPr lang="en-US" sz="2700" b="1" u="sng" dirty="0" smtClean="0">
                <a:solidFill>
                  <a:srgbClr val="FFFF00"/>
                </a:solidFill>
              </a:rPr>
              <a:t>vv.10-11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b="1" dirty="0" smtClean="0">
                <a:solidFill>
                  <a:srgbClr val="FFFFFF"/>
                </a:solidFill>
              </a:rPr>
              <a:t>It contradicts what Jesus taught in </a:t>
            </a:r>
            <a:r>
              <a:rPr lang="en-US" sz="2700" b="1" u="sng" dirty="0" smtClean="0">
                <a:solidFill>
                  <a:srgbClr val="FFFF00"/>
                </a:solidFill>
              </a:rPr>
              <a:t>Matt.5:32</a:t>
            </a:r>
            <a:r>
              <a:rPr lang="en-US" sz="2700" b="1" dirty="0" smtClean="0">
                <a:solidFill>
                  <a:srgbClr val="FFFFFF"/>
                </a:solidFill>
              </a:rPr>
              <a:t> and </a:t>
            </a:r>
            <a:r>
              <a:rPr lang="en-US" sz="2700" b="1" u="sng" dirty="0" smtClean="0">
                <a:solidFill>
                  <a:srgbClr val="FFFF00"/>
                </a:solidFill>
              </a:rPr>
              <a:t>19:9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b="1" dirty="0" smtClean="0">
                <a:solidFill>
                  <a:srgbClr val="FFFFFF"/>
                </a:solidFill>
              </a:rPr>
              <a:t>It further contradicts what Paul taught in </a:t>
            </a:r>
            <a:r>
              <a:rPr lang="en-US" sz="2700" b="1" i="1" dirty="0" smtClean="0">
                <a:solidFill>
                  <a:srgbClr val="FFFFFF"/>
                </a:solidFill>
              </a:rPr>
              <a:t> </a:t>
            </a:r>
            <a:r>
              <a:rPr lang="en-US" sz="2700" b="1" u="sng" dirty="0" smtClean="0">
                <a:solidFill>
                  <a:srgbClr val="FFFF00"/>
                </a:solidFill>
              </a:rPr>
              <a:t>Rom.7:2</a:t>
            </a:r>
            <a:endParaRPr lang="en-US" sz="2700" b="1" dirty="0">
              <a:solidFill>
                <a:srgbClr val="FFFFFF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b="1" dirty="0" smtClean="0">
                <a:solidFill>
                  <a:srgbClr val="FFFFFF"/>
                </a:solidFill>
              </a:rPr>
              <a:t>And it further contradicts the immediate context of     </a:t>
            </a:r>
            <a:r>
              <a:rPr lang="en-US" sz="2700" b="1" u="sng" dirty="0" smtClean="0">
                <a:solidFill>
                  <a:srgbClr val="FFFF00"/>
                </a:solidFill>
              </a:rPr>
              <a:t>vv.12-16</a:t>
            </a:r>
            <a:r>
              <a:rPr lang="en-US" sz="2700" b="1" dirty="0" smtClean="0">
                <a:solidFill>
                  <a:srgbClr val="FFFFFF"/>
                </a:solidFill>
              </a:rPr>
              <a:t>; how can divorcing your spouse and marrying another </a:t>
            </a:r>
            <a:r>
              <a:rPr lang="en-US" sz="2700" b="1" i="1" dirty="0" smtClean="0">
                <a:solidFill>
                  <a:srgbClr val="FFFFFF"/>
                </a:solidFill>
              </a:rPr>
              <a:t>“save your husband/wife”?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Given these things...</a:t>
            </a:r>
          </a:p>
        </p:txBody>
      </p:sp>
    </p:spTree>
    <p:extLst>
      <p:ext uri="{BB962C8B-B14F-4D97-AF65-F5344CB8AC3E}">
        <p14:creationId xmlns:p14="http://schemas.microsoft.com/office/powerpoint/2010/main" val="309498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652" y="991433"/>
            <a:ext cx="8724115" cy="573896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about the “Pauline Privilege” in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1Cor.7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How, then, can </a:t>
            </a:r>
            <a:r>
              <a:rPr lang="en-US" sz="2400" b="1" i="1" dirty="0" smtClean="0">
                <a:solidFill>
                  <a:srgbClr val="FFFFFF"/>
                </a:solidFill>
              </a:rPr>
              <a:t>divorcing </a:t>
            </a:r>
            <a:r>
              <a:rPr lang="en-US" sz="2400" b="1" dirty="0" smtClean="0">
                <a:solidFill>
                  <a:srgbClr val="FFFFFF"/>
                </a:solidFill>
              </a:rPr>
              <a:t>your spouse for </a:t>
            </a:r>
            <a:r>
              <a:rPr lang="en-US" sz="2400" b="1" i="1" dirty="0" smtClean="0">
                <a:solidFill>
                  <a:srgbClr val="D99694"/>
                </a:solidFill>
              </a:rPr>
              <a:t>unscriptural reasons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(other than </a:t>
            </a:r>
            <a:r>
              <a:rPr lang="en-US" sz="2400" b="1" i="1" dirty="0" smtClean="0">
                <a:solidFill>
                  <a:srgbClr val="FFFFFF"/>
                </a:solidFill>
              </a:rPr>
              <a:t>for adultery</a:t>
            </a:r>
            <a:r>
              <a:rPr lang="en-US" sz="2400" b="1" dirty="0" smtClean="0">
                <a:solidFill>
                  <a:srgbClr val="FFFFFF"/>
                </a:solidFill>
              </a:rPr>
              <a:t>) be acceptable-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even if one does not 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remarry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when it so clearly goes against everything God has revealed on the subject?  It cannot, </a:t>
            </a:r>
            <a:r>
              <a:rPr lang="en-US" sz="2400" b="1" u="sng" dirty="0" smtClean="0">
                <a:solidFill>
                  <a:srgbClr val="FFFF00"/>
                </a:solidFill>
              </a:rPr>
              <a:t>cf. 1Cor.14:33</a:t>
            </a:r>
            <a:r>
              <a:rPr lang="en-US" sz="2400" b="1" dirty="0" smtClean="0">
                <a:solidFill>
                  <a:srgbClr val="FFFFFF"/>
                </a:solidFill>
              </a:rPr>
              <a:t>!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I realize many have been taught, perhaps even </a:t>
            </a:r>
            <a:r>
              <a:rPr lang="en-US" sz="2400" b="1" i="1" dirty="0" smtClean="0">
                <a:solidFill>
                  <a:srgbClr val="FFFFFF"/>
                </a:solidFill>
              </a:rPr>
              <a:t>from their youth up, </a:t>
            </a:r>
            <a:r>
              <a:rPr lang="en-US" sz="2400" b="1" dirty="0" smtClean="0">
                <a:solidFill>
                  <a:srgbClr val="D99694"/>
                </a:solidFill>
              </a:rPr>
              <a:t>that it’s OK to divorce for </a:t>
            </a:r>
            <a:r>
              <a:rPr lang="en-US" sz="2400" b="1" i="1" dirty="0" smtClean="0">
                <a:solidFill>
                  <a:srgbClr val="D99694"/>
                </a:solidFill>
              </a:rPr>
              <a:t>unscriptural reasons </a:t>
            </a:r>
            <a:r>
              <a:rPr lang="en-US" sz="2400" b="1" dirty="0" smtClean="0">
                <a:solidFill>
                  <a:srgbClr val="D99694"/>
                </a:solidFill>
              </a:rPr>
              <a:t>(other than </a:t>
            </a:r>
            <a:r>
              <a:rPr lang="en-US" sz="2400" b="1" i="1" dirty="0" smtClean="0">
                <a:solidFill>
                  <a:srgbClr val="D99694"/>
                </a:solidFill>
              </a:rPr>
              <a:t>for adultery</a:t>
            </a:r>
            <a:r>
              <a:rPr lang="en-US" sz="2400" b="1" dirty="0" smtClean="0">
                <a:solidFill>
                  <a:srgbClr val="D99694"/>
                </a:solidFill>
              </a:rPr>
              <a:t>) as long as you </a:t>
            </a:r>
            <a:r>
              <a:rPr lang="en-US" sz="2400" b="1" i="1" dirty="0" smtClean="0">
                <a:solidFill>
                  <a:srgbClr val="D99694"/>
                </a:solidFill>
              </a:rPr>
              <a:t>don’t remarry</a:t>
            </a:r>
            <a:r>
              <a:rPr lang="en-US" sz="2400" b="1" dirty="0" smtClean="0">
                <a:solidFill>
                  <a:srgbClr val="FFFFFF"/>
                </a:solidFill>
              </a:rPr>
              <a:t>.  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Please understand Jesus was asked this very question in </a:t>
            </a:r>
            <a:r>
              <a:rPr lang="en-US" sz="2400" b="1" u="sng" dirty="0" smtClean="0">
                <a:solidFill>
                  <a:srgbClr val="FFFF00"/>
                </a:solidFill>
              </a:rPr>
              <a:t>Matt.19:3</a:t>
            </a:r>
            <a:r>
              <a:rPr lang="en-US" sz="2400" b="1" dirty="0" smtClean="0">
                <a:solidFill>
                  <a:srgbClr val="FFFFFF"/>
                </a:solidFill>
              </a:rPr>
              <a:t>.  Where did </a:t>
            </a:r>
            <a:r>
              <a:rPr lang="en-US" sz="2400" b="1" u="sng" dirty="0" smtClean="0">
                <a:solidFill>
                  <a:srgbClr val="FFFFFF"/>
                </a:solidFill>
              </a:rPr>
              <a:t>He sa</a:t>
            </a:r>
            <a:r>
              <a:rPr lang="en-US" sz="2400" b="1" dirty="0" smtClean="0">
                <a:solidFill>
                  <a:srgbClr val="FFFFFF"/>
                </a:solidFill>
              </a:rPr>
              <a:t>y, “Yes”???  </a:t>
            </a:r>
            <a:r>
              <a:rPr lang="en-US" sz="2400" b="1" dirty="0" smtClean="0">
                <a:solidFill>
                  <a:srgbClr val="FFFF00"/>
                </a:solidFill>
              </a:rPr>
              <a:t>He didn’t!  </a:t>
            </a:r>
            <a:r>
              <a:rPr lang="en-US" sz="2400" b="1" dirty="0" smtClean="0">
                <a:solidFill>
                  <a:srgbClr val="FFFFFF"/>
                </a:solidFill>
              </a:rPr>
              <a:t>Consider...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400" b="1" i="0" dirty="0" smtClean="0">
                <a:solidFill>
                  <a:schemeClr val="bg1"/>
                </a:solidFill>
              </a:rPr>
              <a:t>It is wrong to divorce for </a:t>
            </a:r>
            <a:r>
              <a:rPr lang="en-US" sz="2400" b="1" i="1" dirty="0" smtClean="0">
                <a:solidFill>
                  <a:schemeClr val="bg1"/>
                </a:solidFill>
              </a:rPr>
              <a:t>any reason other than for</a:t>
            </a:r>
            <a:r>
              <a:rPr lang="en-US" sz="2400" b="1" i="1" baseline="0" dirty="0" smtClean="0">
                <a:solidFill>
                  <a:schemeClr val="bg1"/>
                </a:solidFill>
              </a:rPr>
              <a:t> adultery, </a:t>
            </a:r>
            <a:r>
              <a:rPr lang="en-US" sz="2400" b="1" i="0" u="sng" baseline="0" dirty="0" smtClean="0">
                <a:solidFill>
                  <a:srgbClr val="FFFF00"/>
                </a:solidFill>
              </a:rPr>
              <a:t>Matt.5:32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.  So, one who divorces their spouse for </a:t>
            </a:r>
            <a:r>
              <a:rPr lang="en-US" sz="2400" b="1" i="1" u="none" baseline="0" dirty="0" smtClean="0">
                <a:solidFill>
                  <a:schemeClr val="bg1"/>
                </a:solidFill>
              </a:rPr>
              <a:t>other reasons 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(than </a:t>
            </a:r>
            <a:r>
              <a:rPr lang="en-US" sz="2400" b="1" i="1" u="none" baseline="0" dirty="0" smtClean="0">
                <a:solidFill>
                  <a:schemeClr val="bg1"/>
                </a:solidFill>
              </a:rPr>
              <a:t>adultery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) thus </a:t>
            </a:r>
            <a:r>
              <a:rPr lang="en-US" sz="2400" b="1" i="1" u="none" baseline="0" dirty="0" smtClean="0">
                <a:solidFill>
                  <a:schemeClr val="bg1"/>
                </a:solidFill>
              </a:rPr>
              <a:t>commits adultery </a:t>
            </a:r>
            <a:r>
              <a:rPr lang="en-US" sz="2400" b="1" i="0" u="sng" baseline="0" dirty="0" smtClean="0">
                <a:solidFill>
                  <a:schemeClr val="bg1"/>
                </a:solidFill>
              </a:rPr>
              <a:t>themselves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 by remarrying, </a:t>
            </a:r>
            <a:r>
              <a:rPr lang="en-US" sz="2400" b="1" i="0" u="sng" baseline="0" dirty="0" smtClean="0">
                <a:solidFill>
                  <a:srgbClr val="FFFF00"/>
                </a:solidFill>
              </a:rPr>
              <a:t>Mark 10:11-12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; </a:t>
            </a:r>
            <a:r>
              <a:rPr lang="en-US" sz="2400" b="1" i="0" u="sng" baseline="0" dirty="0" smtClean="0">
                <a:solidFill>
                  <a:srgbClr val="FFFF00"/>
                </a:solidFill>
              </a:rPr>
              <a:t>Luke 16:18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; </a:t>
            </a:r>
            <a:r>
              <a:rPr lang="en-US" sz="2400" b="1" i="0" u="sng" baseline="0" dirty="0" smtClean="0">
                <a:solidFill>
                  <a:srgbClr val="FFFF00"/>
                </a:solidFill>
              </a:rPr>
              <a:t>Matt.19:9</a:t>
            </a:r>
            <a:r>
              <a:rPr lang="en-US" sz="2400" b="1" i="0" u="none" baseline="0" dirty="0" smtClean="0">
                <a:solidFill>
                  <a:schemeClr val="bg1"/>
                </a:solidFill>
              </a:rPr>
              <a:t>.  All of these passages harmonize! </a:t>
            </a:r>
            <a:endParaRPr lang="en-US" sz="2400" b="1" i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0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04" y="883353"/>
            <a:ext cx="8825633" cy="573896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about the “Pauline Privilege” in </a:t>
            </a:r>
            <a:r>
              <a:rPr lang="en-US" sz="2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1Cor.7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600" b="1" dirty="0" smtClean="0">
                <a:solidFill>
                  <a:srgbClr val="FFFFFF"/>
                </a:solidFill>
              </a:rPr>
              <a:t>Now, do you really think that in </a:t>
            </a:r>
            <a:r>
              <a:rPr lang="en-US" sz="2600" b="1" u="sng" dirty="0" smtClean="0">
                <a:solidFill>
                  <a:srgbClr val="FFFF00"/>
                </a:solidFill>
              </a:rPr>
              <a:t>1Cor.7</a:t>
            </a:r>
            <a:r>
              <a:rPr lang="en-US" sz="2600" b="1" dirty="0" smtClean="0">
                <a:solidFill>
                  <a:srgbClr val="FFFFFF"/>
                </a:solidFill>
              </a:rPr>
              <a:t> (or anywhere else) Paul contradicted what the Lord Himself taught regarding </a:t>
            </a:r>
            <a:r>
              <a:rPr lang="en-US" sz="2600" b="1" i="1" dirty="0" smtClean="0">
                <a:solidFill>
                  <a:srgbClr val="FFFFFF"/>
                </a:solidFill>
              </a:rPr>
              <a:t>divorce </a:t>
            </a:r>
            <a:r>
              <a:rPr lang="en-US" sz="2600" b="1" dirty="0" smtClean="0">
                <a:solidFill>
                  <a:srgbClr val="FFFFFF"/>
                </a:solidFill>
              </a:rPr>
              <a:t>and </a:t>
            </a:r>
            <a:r>
              <a:rPr lang="en-US" sz="2600" b="1" i="1" dirty="0" smtClean="0">
                <a:solidFill>
                  <a:srgbClr val="FFFFFF"/>
                </a:solidFill>
              </a:rPr>
              <a:t>remarriage?   </a:t>
            </a:r>
            <a:r>
              <a:rPr lang="en-US" sz="2600" b="1" dirty="0" smtClean="0">
                <a:solidFill>
                  <a:srgbClr val="FFFFFF"/>
                </a:solidFill>
              </a:rPr>
              <a:t>I do not.  So...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600" b="1" dirty="0" smtClean="0">
                <a:solidFill>
                  <a:srgbClr val="FFFFFF"/>
                </a:solidFill>
              </a:rPr>
              <a:t>What does </a:t>
            </a:r>
            <a:r>
              <a:rPr lang="en-US" sz="2600" b="1" i="1" dirty="0" smtClean="0">
                <a:solidFill>
                  <a:srgbClr val="FFFFFF"/>
                </a:solidFill>
              </a:rPr>
              <a:t>“not bound” </a:t>
            </a:r>
            <a:r>
              <a:rPr lang="en-US" sz="2600" b="1" dirty="0" smtClean="0">
                <a:solidFill>
                  <a:srgbClr val="FFFFFF"/>
                </a:solidFill>
              </a:rPr>
              <a:t>(</a:t>
            </a:r>
            <a:r>
              <a:rPr lang="en-US" sz="2600" b="1" u="sng" dirty="0" smtClean="0">
                <a:solidFill>
                  <a:srgbClr val="FFFF00"/>
                </a:solidFill>
              </a:rPr>
              <a:t>v.15</a:t>
            </a:r>
            <a:r>
              <a:rPr lang="en-US" sz="2600" b="1" dirty="0" smtClean="0">
                <a:solidFill>
                  <a:srgbClr val="FFFFFF"/>
                </a:solidFill>
              </a:rPr>
              <a:t>) mean?  Keep it in context: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FFFFFF"/>
                </a:solidFill>
              </a:rPr>
              <a:t>Husbands and wives are </a:t>
            </a:r>
            <a:r>
              <a:rPr lang="en-US" sz="2600" b="1" i="1" dirty="0" smtClean="0">
                <a:solidFill>
                  <a:srgbClr val="FFFFFF"/>
                </a:solidFill>
              </a:rPr>
              <a:t>bound </a:t>
            </a:r>
            <a:r>
              <a:rPr lang="en-US" sz="2600" b="1" dirty="0" smtClean="0">
                <a:solidFill>
                  <a:srgbClr val="FFFFFF"/>
                </a:solidFill>
              </a:rPr>
              <a:t>in </a:t>
            </a:r>
            <a:r>
              <a:rPr lang="en-US" sz="2600" b="1" i="1" dirty="0" smtClean="0">
                <a:solidFill>
                  <a:srgbClr val="FFFFFF"/>
                </a:solidFill>
              </a:rPr>
              <a:t>“duty” </a:t>
            </a:r>
            <a:r>
              <a:rPr lang="en-US" sz="2600" b="1" dirty="0" smtClean="0">
                <a:solidFill>
                  <a:srgbClr val="FFFFFF"/>
                </a:solidFill>
              </a:rPr>
              <a:t>to one another, </a:t>
            </a:r>
            <a:r>
              <a:rPr lang="en-US" sz="2600" b="1" u="sng" dirty="0" smtClean="0">
                <a:solidFill>
                  <a:srgbClr val="FFFF00"/>
                </a:solidFill>
              </a:rPr>
              <a:t>vv.1-7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FFFFFF"/>
                </a:solidFill>
              </a:rPr>
              <a:t>The </a:t>
            </a:r>
            <a:r>
              <a:rPr lang="en-US" sz="2600" b="1" i="1" dirty="0" smtClean="0">
                <a:solidFill>
                  <a:srgbClr val="FFFFFF"/>
                </a:solidFill>
              </a:rPr>
              <a:t>unmarried </a:t>
            </a:r>
            <a:r>
              <a:rPr lang="en-US" sz="2600" b="1" dirty="0" smtClean="0">
                <a:solidFill>
                  <a:srgbClr val="FFFFFF"/>
                </a:solidFill>
              </a:rPr>
              <a:t>and </a:t>
            </a:r>
            <a:r>
              <a:rPr lang="en-US" sz="2600" b="1" i="1" dirty="0" smtClean="0">
                <a:solidFill>
                  <a:srgbClr val="FFFFFF"/>
                </a:solidFill>
              </a:rPr>
              <a:t>widows </a:t>
            </a:r>
            <a:r>
              <a:rPr lang="en-US" sz="2600" b="1" dirty="0" smtClean="0">
                <a:solidFill>
                  <a:srgbClr val="FFFFFF"/>
                </a:solidFill>
              </a:rPr>
              <a:t>are obviously not </a:t>
            </a:r>
            <a:r>
              <a:rPr lang="en-US" sz="2600" b="1" i="1" dirty="0" smtClean="0">
                <a:solidFill>
                  <a:srgbClr val="FFFFFF"/>
                </a:solidFill>
              </a:rPr>
              <a:t>bound</a:t>
            </a:r>
            <a:r>
              <a:rPr lang="en-US" sz="2600" b="1" dirty="0" smtClean="0">
                <a:solidFill>
                  <a:srgbClr val="FFFFFF"/>
                </a:solidFill>
              </a:rPr>
              <a:t> by this </a:t>
            </a:r>
            <a:r>
              <a:rPr lang="en-US" sz="2600" b="1" i="1" dirty="0" smtClean="0">
                <a:solidFill>
                  <a:srgbClr val="FFFFFF"/>
                </a:solidFill>
              </a:rPr>
              <a:t>duty, </a:t>
            </a:r>
            <a:r>
              <a:rPr lang="en-US" sz="2600" b="1" u="sng" dirty="0" smtClean="0">
                <a:solidFill>
                  <a:srgbClr val="FFFF00"/>
                </a:solidFill>
              </a:rPr>
              <a:t>v.8</a:t>
            </a:r>
            <a:r>
              <a:rPr lang="en-US" sz="2600" b="1" dirty="0" smtClean="0">
                <a:solidFill>
                  <a:srgbClr val="FFFFFF"/>
                </a:solidFill>
              </a:rPr>
              <a:t>, unless they </a:t>
            </a:r>
            <a:r>
              <a:rPr lang="en-US" sz="2600" b="1" i="1" dirty="0" smtClean="0">
                <a:solidFill>
                  <a:srgbClr val="FFFFFF"/>
                </a:solidFill>
              </a:rPr>
              <a:t>remarry, </a:t>
            </a:r>
            <a:r>
              <a:rPr lang="en-US" sz="2600" b="1" u="sng" dirty="0" smtClean="0">
                <a:solidFill>
                  <a:srgbClr val="FFFF00"/>
                </a:solidFill>
              </a:rPr>
              <a:t>v.9</a:t>
            </a:r>
            <a:r>
              <a:rPr lang="en-US" sz="2600" b="1" dirty="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FFFFFF"/>
                </a:solidFill>
              </a:rPr>
              <a:t>A </a:t>
            </a:r>
            <a:r>
              <a:rPr lang="en-US" sz="2600" b="1" i="1" dirty="0" smtClean="0">
                <a:solidFill>
                  <a:srgbClr val="FFFFFF"/>
                </a:solidFill>
              </a:rPr>
              <a:t>believer</a:t>
            </a:r>
            <a:r>
              <a:rPr lang="en-US" sz="2600" b="1" dirty="0" smtClean="0">
                <a:solidFill>
                  <a:srgbClr val="FFFFFF"/>
                </a:solidFill>
              </a:rPr>
              <a:t> married to an </a:t>
            </a:r>
            <a:r>
              <a:rPr lang="en-US" sz="2600" b="1" i="1" dirty="0" smtClean="0">
                <a:solidFill>
                  <a:srgbClr val="FFFFFF"/>
                </a:solidFill>
              </a:rPr>
              <a:t>unbeliever* </a:t>
            </a:r>
            <a:r>
              <a:rPr lang="en-US" sz="2600" b="1" dirty="0" smtClean="0">
                <a:solidFill>
                  <a:srgbClr val="FFFFFF"/>
                </a:solidFill>
              </a:rPr>
              <a:t>who </a:t>
            </a:r>
            <a:r>
              <a:rPr lang="en-US" sz="2600" b="1" i="1" dirty="0" smtClean="0">
                <a:solidFill>
                  <a:srgbClr val="FFFFFF"/>
                </a:solidFill>
              </a:rPr>
              <a:t>leaves </a:t>
            </a:r>
            <a:r>
              <a:rPr lang="en-US" sz="2600" b="1" dirty="0" smtClean="0">
                <a:solidFill>
                  <a:srgbClr val="FFFFFF"/>
                </a:solidFill>
              </a:rPr>
              <a:t>(</a:t>
            </a:r>
            <a:r>
              <a:rPr lang="en-US" sz="2600" b="1" u="sng" dirty="0" smtClean="0">
                <a:solidFill>
                  <a:srgbClr val="FFFF00"/>
                </a:solidFill>
              </a:rPr>
              <a:t>v.15a</a:t>
            </a:r>
            <a:r>
              <a:rPr lang="en-US" sz="2600" b="1" dirty="0" smtClean="0">
                <a:solidFill>
                  <a:srgbClr val="FFFFFF"/>
                </a:solidFill>
              </a:rPr>
              <a:t>), cannot prevent such (</a:t>
            </a:r>
            <a:r>
              <a:rPr lang="en-US" sz="2600" b="1" u="sng" dirty="0" smtClean="0">
                <a:solidFill>
                  <a:srgbClr val="FFFF00"/>
                </a:solidFill>
              </a:rPr>
              <a:t>v.15b</a:t>
            </a:r>
            <a:r>
              <a:rPr lang="en-US" sz="2600" b="1" dirty="0" smtClean="0">
                <a:solidFill>
                  <a:srgbClr val="FFFFFF"/>
                </a:solidFill>
              </a:rPr>
              <a:t>), and is </a:t>
            </a:r>
            <a:r>
              <a:rPr lang="en-US" sz="2600" b="1" i="1" dirty="0" smtClean="0">
                <a:solidFill>
                  <a:srgbClr val="FFFFFF"/>
                </a:solidFill>
              </a:rPr>
              <a:t>“not under bondage” </a:t>
            </a:r>
            <a:r>
              <a:rPr lang="en-US" sz="2600" b="1" dirty="0" smtClean="0">
                <a:solidFill>
                  <a:srgbClr val="FFFFFF"/>
                </a:solidFill>
              </a:rPr>
              <a:t>to continue fulfilling this </a:t>
            </a:r>
            <a:r>
              <a:rPr lang="en-US" sz="2600" b="1" i="1" dirty="0" smtClean="0">
                <a:solidFill>
                  <a:srgbClr val="FFFFFF"/>
                </a:solidFill>
              </a:rPr>
              <a:t>duty </a:t>
            </a:r>
            <a:r>
              <a:rPr lang="en-US" sz="2600" b="1" dirty="0" smtClean="0">
                <a:solidFill>
                  <a:srgbClr val="FFFFFF"/>
                </a:solidFill>
              </a:rPr>
              <a:t>(</a:t>
            </a:r>
            <a:r>
              <a:rPr lang="en-US" sz="2600" b="1" u="sng" dirty="0" smtClean="0">
                <a:solidFill>
                  <a:srgbClr val="FFFF00"/>
                </a:solidFill>
              </a:rPr>
              <a:t>vv.1-5</a:t>
            </a:r>
            <a:r>
              <a:rPr lang="en-US" sz="2600" b="1" dirty="0" smtClean="0">
                <a:solidFill>
                  <a:srgbClr val="FFFFFF"/>
                </a:solidFill>
              </a:rPr>
              <a:t>) of the marriage, (</a:t>
            </a:r>
            <a:r>
              <a:rPr lang="en-US" sz="2600" b="1" u="sng" dirty="0" smtClean="0">
                <a:solidFill>
                  <a:srgbClr val="FFFF00"/>
                </a:solidFill>
              </a:rPr>
              <a:t>v.15c</a:t>
            </a:r>
            <a:r>
              <a:rPr lang="en-US" sz="2600" b="1" dirty="0" smtClean="0">
                <a:solidFill>
                  <a:srgbClr val="FFFFFF"/>
                </a:solidFill>
              </a:rPr>
              <a:t>).  </a:t>
            </a:r>
            <a:r>
              <a:rPr lang="en-US" sz="2600" b="1" i="1" dirty="0" smtClean="0">
                <a:solidFill>
                  <a:srgbClr val="FFFFFF"/>
                </a:solidFill>
              </a:rPr>
              <a:t>Remarriage </a:t>
            </a:r>
            <a:r>
              <a:rPr lang="en-US" sz="2600" b="1" dirty="0" smtClean="0">
                <a:solidFill>
                  <a:srgbClr val="FFFFFF"/>
                </a:solidFill>
              </a:rPr>
              <a:t>is not allowed since the spouse is not dead, and the </a:t>
            </a:r>
            <a:r>
              <a:rPr lang="en-US" sz="2600" b="1" i="1" dirty="0" smtClean="0">
                <a:solidFill>
                  <a:srgbClr val="FFFFFF"/>
                </a:solidFill>
              </a:rPr>
              <a:t>leaving </a:t>
            </a:r>
            <a:r>
              <a:rPr lang="en-US" sz="2600" b="1" dirty="0" smtClean="0">
                <a:solidFill>
                  <a:srgbClr val="FFFFFF"/>
                </a:solidFill>
              </a:rPr>
              <a:t>was not due to </a:t>
            </a:r>
            <a:r>
              <a:rPr lang="en-US" sz="2600" b="1" i="1" dirty="0" smtClean="0">
                <a:solidFill>
                  <a:srgbClr val="FFFFFF"/>
                </a:solidFill>
              </a:rPr>
              <a:t>adultery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n-US" sz="2600" b="1" u="sng" dirty="0" smtClean="0">
                <a:solidFill>
                  <a:srgbClr val="FFFF00"/>
                </a:solidFill>
              </a:rPr>
              <a:t>cf. v.11</a:t>
            </a:r>
            <a:r>
              <a:rPr lang="en-US" sz="2600" b="1" dirty="0" smtClean="0">
                <a:solidFill>
                  <a:srgbClr val="FFFFFF"/>
                </a:solidFill>
              </a:rPr>
              <a:t>.   Simple.</a:t>
            </a:r>
          </a:p>
        </p:txBody>
      </p:sp>
    </p:spTree>
    <p:extLst>
      <p:ext uri="{BB962C8B-B14F-4D97-AF65-F5344CB8AC3E}">
        <p14:creationId xmlns:p14="http://schemas.microsoft.com/office/powerpoint/2010/main" val="123944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04" y="883353"/>
            <a:ext cx="8984396" cy="573896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FFFFFF"/>
                </a:solidFill>
              </a:rPr>
              <a:t>O</a:t>
            </a:r>
            <a:r>
              <a:rPr lang="en-US" sz="2400" b="1" dirty="0" smtClean="0">
                <a:solidFill>
                  <a:srgbClr val="FFFFFF"/>
                </a:solidFill>
              </a:rPr>
              <a:t>ne more thing from </a:t>
            </a:r>
            <a:r>
              <a:rPr lang="en-US" sz="2400" b="1" u="sng" dirty="0" smtClean="0">
                <a:solidFill>
                  <a:srgbClr val="FFFF00"/>
                </a:solidFill>
              </a:rPr>
              <a:t>1Cor.7</a:t>
            </a:r>
            <a:r>
              <a:rPr lang="en-US" sz="2400" b="1" dirty="0" smtClean="0">
                <a:solidFill>
                  <a:srgbClr val="FFFFFF"/>
                </a:solidFill>
              </a:rPr>
              <a:t>.  The only </a:t>
            </a:r>
            <a:r>
              <a:rPr lang="en-US" sz="2400" b="1" i="1" dirty="0" smtClean="0">
                <a:solidFill>
                  <a:srgbClr val="FFFF00"/>
                </a:solidFill>
              </a:rPr>
              <a:t>“remarriage” </a:t>
            </a:r>
            <a:r>
              <a:rPr lang="en-US" sz="2400" b="1" dirty="0" smtClean="0">
                <a:solidFill>
                  <a:srgbClr val="FFFFFF"/>
                </a:solidFill>
              </a:rPr>
              <a:t>mentioned in this entire context pertains to </a:t>
            </a:r>
            <a:r>
              <a:rPr lang="en-US" sz="2400" b="1" i="1" dirty="0" smtClean="0">
                <a:solidFill>
                  <a:srgbClr val="FFFF00"/>
                </a:solidFill>
              </a:rPr>
              <a:t>“widows,” </a:t>
            </a:r>
            <a:r>
              <a:rPr lang="en-US" sz="2400" b="1" u="sng" dirty="0" smtClean="0">
                <a:solidFill>
                  <a:srgbClr val="FFFF00"/>
                </a:solidFill>
              </a:rPr>
              <a:t>v.39</a:t>
            </a:r>
            <a:r>
              <a:rPr lang="en-US" sz="2400" b="1" dirty="0" smtClean="0">
                <a:solidFill>
                  <a:srgbClr val="FFFFFF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One whose spouse has died is </a:t>
            </a:r>
            <a:r>
              <a:rPr lang="en-US" sz="2400" b="1" i="1" dirty="0" smtClean="0">
                <a:solidFill>
                  <a:srgbClr val="FFFFFF"/>
                </a:solidFill>
              </a:rPr>
              <a:t>“free to marry whom she wishes, </a:t>
            </a:r>
            <a:r>
              <a:rPr lang="en-US" sz="2400" b="1" i="1" dirty="0" smtClean="0">
                <a:solidFill>
                  <a:srgbClr val="FFFF00"/>
                </a:solidFill>
              </a:rPr>
              <a:t>only in the Lord.”</a:t>
            </a:r>
            <a:r>
              <a:rPr lang="en-US" sz="2400" b="1" i="1" dirty="0" smtClean="0">
                <a:solidFill>
                  <a:srgbClr val="FFFFFF"/>
                </a:solidFill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</a:rPr>
              <a:t>What does </a:t>
            </a:r>
            <a:r>
              <a:rPr lang="en-US" sz="2400" b="1" i="1" dirty="0" smtClean="0">
                <a:solidFill>
                  <a:srgbClr val="FFFF00"/>
                </a:solidFill>
              </a:rPr>
              <a:t>“only in the Lord</a:t>
            </a:r>
            <a:r>
              <a:rPr lang="en-US" sz="2400" b="1" i="1" dirty="0" smtClean="0">
                <a:solidFill>
                  <a:srgbClr val="FFFFFF"/>
                </a:solidFill>
              </a:rPr>
              <a:t>” </a:t>
            </a:r>
            <a:r>
              <a:rPr lang="en-US" sz="2400" b="1" dirty="0" smtClean="0">
                <a:solidFill>
                  <a:srgbClr val="FFFFFF"/>
                </a:solidFill>
              </a:rPr>
              <a:t>mean?</a:t>
            </a:r>
          </a:p>
          <a:p>
            <a:pPr marL="274320" indent="-27432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What does it mean in the context of </a:t>
            </a:r>
            <a:r>
              <a:rPr lang="en-US" sz="2400" b="1" u="sng" dirty="0" smtClean="0">
                <a:solidFill>
                  <a:srgbClr val="FFFF00"/>
                </a:solidFill>
              </a:rPr>
              <a:t>v.22</a:t>
            </a:r>
            <a:r>
              <a:rPr lang="en-US" sz="2400" b="1" dirty="0" smtClean="0">
                <a:solidFill>
                  <a:srgbClr val="FFFFFF"/>
                </a:solidFill>
              </a:rPr>
              <a:t>?  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Or </a:t>
            </a:r>
            <a:r>
              <a:rPr lang="en-US" sz="2400" b="1" u="sng" dirty="0" smtClean="0">
                <a:solidFill>
                  <a:srgbClr val="FFFF00"/>
                </a:solidFill>
              </a:rPr>
              <a:t>1:31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4:17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9:1-2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11:11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15:58</a:t>
            </a:r>
            <a:r>
              <a:rPr lang="en-US" sz="2400" b="1" dirty="0" smtClean="0">
                <a:solidFill>
                  <a:srgbClr val="FFFFFF"/>
                </a:solidFill>
              </a:rPr>
              <a:t>; and, </a:t>
            </a:r>
            <a:r>
              <a:rPr lang="en-US" sz="2400" b="1" u="sng" dirty="0" smtClean="0">
                <a:solidFill>
                  <a:srgbClr val="FFFF00"/>
                </a:solidFill>
              </a:rPr>
              <a:t>16:19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if not </a:t>
            </a:r>
            <a:r>
              <a:rPr lang="en-US" sz="2400" b="1" dirty="0" smtClean="0">
                <a:solidFill>
                  <a:srgbClr val="FFFF00"/>
                </a:solidFill>
              </a:rPr>
              <a:t>“a Christian/believer”</a:t>
            </a:r>
            <a:r>
              <a:rPr lang="en-US" sz="2400" b="1" dirty="0" smtClean="0">
                <a:solidFill>
                  <a:srgbClr val="FFFFFF"/>
                </a:solidFill>
              </a:rPr>
              <a:t>?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Why would a </a:t>
            </a:r>
            <a:r>
              <a:rPr lang="en-US" sz="2400" b="1" i="1" dirty="0" smtClean="0">
                <a:solidFill>
                  <a:srgbClr val="FFFFFF"/>
                </a:solidFill>
              </a:rPr>
              <a:t>widow </a:t>
            </a:r>
            <a:r>
              <a:rPr lang="en-US" sz="2400" b="1" dirty="0" smtClean="0">
                <a:solidFill>
                  <a:srgbClr val="FFFFFF"/>
                </a:solidFill>
              </a:rPr>
              <a:t>be so restricted when others were not?</a:t>
            </a:r>
          </a:p>
          <a:p>
            <a:pPr marL="274320" indent="-27432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Are we sure “others” were not so restricted?  Consider this historically, </a:t>
            </a:r>
            <a:r>
              <a:rPr lang="en-US" sz="2400" b="1" u="sng" dirty="0" smtClean="0">
                <a:solidFill>
                  <a:srgbClr val="FFFF00"/>
                </a:solidFill>
              </a:rPr>
              <a:t>cf. Deut.7:3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Jud.3:6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Ez.9:2</a:t>
            </a:r>
            <a:r>
              <a:rPr lang="en-US" sz="2400" b="1" dirty="0" smtClean="0">
                <a:solidFill>
                  <a:srgbClr val="FFFFFF"/>
                </a:solidFill>
              </a:rPr>
              <a:t>; and from </a:t>
            </a:r>
            <a:r>
              <a:rPr lang="en-US" sz="2400" b="1" u="sng" dirty="0" smtClean="0">
                <a:solidFill>
                  <a:srgbClr val="FFFF00"/>
                </a:solidFill>
              </a:rPr>
              <a:t>2Cor.6:14-17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By Roman law, widows under 60 years old were required to remarry within 18 months. A widow, whose marriage was </a:t>
            </a:r>
            <a:r>
              <a:rPr lang="en-US" sz="2400" b="1" u="sng" dirty="0" smtClean="0">
                <a:solidFill>
                  <a:srgbClr val="FFFFFF"/>
                </a:solidFill>
              </a:rPr>
              <a:t>not</a:t>
            </a:r>
            <a:r>
              <a:rPr lang="en-US" sz="2400" b="1" dirty="0" smtClean="0">
                <a:solidFill>
                  <a:srgbClr val="FFFFFF"/>
                </a:solidFill>
              </a:rPr>
              <a:t> arranged by parents as previously, had more latitude.  So they were urged to marry </a:t>
            </a:r>
            <a:r>
              <a:rPr lang="en-US" sz="2400" b="1" i="1" dirty="0" smtClean="0">
                <a:solidFill>
                  <a:srgbClr val="FFFF00"/>
                </a:solidFill>
              </a:rPr>
              <a:t>“in the Lord”</a:t>
            </a:r>
            <a:r>
              <a:rPr 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sz="2400" b="1" dirty="0" smtClean="0">
                <a:solidFill>
                  <a:srgbClr val="FFFFFF"/>
                </a:solidFill>
              </a:rPr>
              <a:t>especially so given </a:t>
            </a:r>
            <a:r>
              <a:rPr lang="en-US" sz="2400" b="1" u="sng" dirty="0" smtClean="0">
                <a:solidFill>
                  <a:srgbClr val="FFFF00"/>
                </a:solidFill>
              </a:rPr>
              <a:t>vv.26-35</a:t>
            </a:r>
            <a:r>
              <a:rPr lang="en-US" sz="2400" b="1" dirty="0" smtClean="0">
                <a:solidFill>
                  <a:srgbClr val="FFFFFF"/>
                </a:solidFill>
              </a:rPr>
              <a:t>. </a:t>
            </a:r>
          </a:p>
          <a:p>
            <a:pPr marL="274320" indent="-27432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Why would she </a:t>
            </a:r>
            <a:r>
              <a:rPr lang="en-US" sz="2400" b="1" i="1" dirty="0" smtClean="0">
                <a:solidFill>
                  <a:srgbClr val="FFFFFF"/>
                </a:solidFill>
              </a:rPr>
              <a:t>want </a:t>
            </a:r>
            <a:r>
              <a:rPr lang="en-US" sz="2400" b="1" dirty="0" smtClean="0">
                <a:solidFill>
                  <a:srgbClr val="FFFFFF"/>
                </a:solidFill>
              </a:rPr>
              <a:t>to </a:t>
            </a:r>
            <a:r>
              <a:rPr lang="en-US" sz="2400" b="1" i="1" dirty="0" smtClean="0">
                <a:solidFill>
                  <a:srgbClr val="FFFFFF"/>
                </a:solidFill>
              </a:rPr>
              <a:t>submit herself </a:t>
            </a:r>
            <a:r>
              <a:rPr lang="en-US" sz="2400" b="1" dirty="0" smtClean="0">
                <a:solidFill>
                  <a:srgbClr val="FFFFFF"/>
                </a:solidFill>
              </a:rPr>
              <a:t>to an </a:t>
            </a:r>
            <a:r>
              <a:rPr lang="en-US" sz="2400" b="1" i="1" dirty="0" smtClean="0">
                <a:solidFill>
                  <a:srgbClr val="FFFFFF"/>
                </a:solidFill>
              </a:rPr>
              <a:t>unbeliever, </a:t>
            </a:r>
            <a:r>
              <a:rPr lang="en-US" sz="2400" b="1" u="sng" dirty="0" smtClean="0">
                <a:solidFill>
                  <a:srgbClr val="FFFF00"/>
                </a:solidFill>
              </a:rPr>
              <a:t>Eph.5:22</a:t>
            </a:r>
            <a:r>
              <a:rPr lang="en-US" sz="2400" b="1" dirty="0" smtClean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9234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143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 #4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04" y="883353"/>
            <a:ext cx="8984396" cy="573896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I admit </a:t>
            </a:r>
            <a:r>
              <a:rPr lang="en-US" sz="2700" b="1" i="1" dirty="0" smtClean="0">
                <a:solidFill>
                  <a:srgbClr val="FFFFFF"/>
                </a:solidFill>
              </a:rPr>
              <a:t>“in the Lord” </a:t>
            </a:r>
            <a:r>
              <a:rPr lang="en-US" sz="2700" b="1" u="sng" dirty="0" smtClean="0">
                <a:solidFill>
                  <a:srgbClr val="FFFFFF"/>
                </a:solidFill>
              </a:rPr>
              <a:t>can</a:t>
            </a:r>
            <a:r>
              <a:rPr lang="en-US" sz="2700" b="1" dirty="0" smtClean="0">
                <a:solidFill>
                  <a:srgbClr val="FFFFFF"/>
                </a:solidFill>
              </a:rPr>
              <a:t> mean “according to the Lord’s wishes/will” as in </a:t>
            </a:r>
            <a:r>
              <a:rPr lang="en-US" sz="2700" b="1" u="sng" dirty="0" smtClean="0">
                <a:solidFill>
                  <a:srgbClr val="FFFF00"/>
                </a:solidFill>
              </a:rPr>
              <a:t>Eph.6:1</a:t>
            </a:r>
            <a:r>
              <a:rPr lang="en-US" sz="2700" b="1" dirty="0" smtClean="0">
                <a:solidFill>
                  <a:srgbClr val="FFFFFF"/>
                </a:solidFill>
              </a:rPr>
              <a:t> and other passages. 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However, it more normally and naturally means “a Christian,” </a:t>
            </a:r>
            <a:r>
              <a:rPr lang="en-US" sz="2700" b="1" u="sng" dirty="0" smtClean="0">
                <a:solidFill>
                  <a:srgbClr val="FFFF00"/>
                </a:solidFill>
              </a:rPr>
              <a:t>cf. Acts 5:14</a:t>
            </a:r>
            <a:r>
              <a:rPr lang="en-US" sz="2700" b="1" dirty="0" smtClean="0">
                <a:solidFill>
                  <a:srgbClr val="FFFFFF"/>
                </a:solidFill>
              </a:rPr>
              <a:t>; </a:t>
            </a:r>
            <a:r>
              <a:rPr lang="en-US" sz="2700" b="1" u="sng" dirty="0" smtClean="0">
                <a:solidFill>
                  <a:srgbClr val="FFFF00"/>
                </a:solidFill>
              </a:rPr>
              <a:t>9:42</a:t>
            </a:r>
            <a:r>
              <a:rPr lang="en-US" sz="2700" b="1" dirty="0" smtClean="0">
                <a:solidFill>
                  <a:srgbClr val="FFFFFF"/>
                </a:solidFill>
              </a:rPr>
              <a:t>; </a:t>
            </a:r>
            <a:r>
              <a:rPr lang="en-US" sz="2700" b="1" u="sng" dirty="0" smtClean="0">
                <a:solidFill>
                  <a:srgbClr val="FFFF00"/>
                </a:solidFill>
              </a:rPr>
              <a:t>11:17</a:t>
            </a:r>
            <a:r>
              <a:rPr lang="en-US" sz="2700" b="1" dirty="0" smtClean="0">
                <a:solidFill>
                  <a:srgbClr val="FFFFFF"/>
                </a:solidFill>
              </a:rPr>
              <a:t>; </a:t>
            </a:r>
            <a:r>
              <a:rPr lang="en-US" sz="2700" b="1" u="sng" dirty="0" smtClean="0">
                <a:solidFill>
                  <a:srgbClr val="FFFF00"/>
                </a:solidFill>
              </a:rPr>
              <a:t>18:8</a:t>
            </a:r>
            <a:r>
              <a:rPr lang="en-US" sz="2700" b="1" dirty="0" smtClean="0">
                <a:solidFill>
                  <a:srgbClr val="FFFFFF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Some reason that if </a:t>
            </a:r>
            <a:r>
              <a:rPr lang="en-US" sz="2700" b="1" i="1" dirty="0" smtClean="0">
                <a:solidFill>
                  <a:srgbClr val="FFFFFF"/>
                </a:solidFill>
              </a:rPr>
              <a:t>“in the Lord” </a:t>
            </a:r>
            <a:r>
              <a:rPr lang="en-US" sz="2700" b="1" dirty="0" smtClean="0">
                <a:solidFill>
                  <a:srgbClr val="FFFFFF"/>
                </a:solidFill>
              </a:rPr>
              <a:t>means “only a Christian” in </a:t>
            </a:r>
            <a:r>
              <a:rPr lang="en-US" sz="2700" b="1" u="sng" dirty="0" smtClean="0">
                <a:solidFill>
                  <a:srgbClr val="FFFF00"/>
                </a:solidFill>
              </a:rPr>
              <a:t>1Cor.7:39</a:t>
            </a:r>
            <a:r>
              <a:rPr lang="en-US" sz="2700" b="1" dirty="0" smtClean="0">
                <a:solidFill>
                  <a:srgbClr val="FFFFFF"/>
                </a:solidFill>
              </a:rPr>
              <a:t>, how would a widow who has violated this restriction “repent” of such?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Again, I admit such is a valid concern, but wouldn’t such a situation then be comparable to Paul’s instructions back in </a:t>
            </a:r>
            <a:r>
              <a:rPr lang="en-US" sz="2700" b="1" u="sng" dirty="0" smtClean="0">
                <a:solidFill>
                  <a:srgbClr val="FFFF00"/>
                </a:solidFill>
              </a:rPr>
              <a:t>1Cor.7:13-16</a:t>
            </a:r>
            <a:r>
              <a:rPr lang="en-US" sz="2700" b="1" dirty="0" smtClean="0">
                <a:solidFill>
                  <a:srgbClr val="FFFFFF"/>
                </a:solidFill>
              </a:rPr>
              <a:t>? </a:t>
            </a:r>
          </a:p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en-US" sz="2700" b="1" dirty="0" smtClean="0">
                <a:solidFill>
                  <a:srgbClr val="FFFFFF"/>
                </a:solidFill>
              </a:rPr>
              <a:t>I don’t propose to have “all the answers” to “every scenario,” but would urge extreme caution and careful study </a:t>
            </a:r>
            <a:r>
              <a:rPr lang="en-US" sz="2700" b="1" u="sng" dirty="0" smtClean="0">
                <a:solidFill>
                  <a:srgbClr val="FFFFFF"/>
                </a:solidFill>
              </a:rPr>
              <a:t>before</a:t>
            </a:r>
            <a:r>
              <a:rPr lang="en-US" sz="2700" b="1" dirty="0" smtClean="0">
                <a:solidFill>
                  <a:srgbClr val="FFFFFF"/>
                </a:solidFill>
              </a:rPr>
              <a:t> ALL decisions/acts regarding Marriage, Divorce, and Remarriage. </a:t>
            </a:r>
          </a:p>
        </p:txBody>
      </p:sp>
    </p:spTree>
    <p:extLst>
      <p:ext uri="{BB962C8B-B14F-4D97-AF65-F5344CB8AC3E}">
        <p14:creationId xmlns:p14="http://schemas.microsoft.com/office/powerpoint/2010/main" val="322799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04" y="0"/>
            <a:ext cx="8984396" cy="68579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3600" b="1" u="sng" dirty="0" smtClean="0">
                <a:solidFill>
                  <a:srgbClr val="FFFFFF"/>
                </a:solidFill>
              </a:rPr>
              <a:t>Conclusions</a:t>
            </a:r>
            <a:r>
              <a:rPr lang="en-US" sz="3600" b="1" dirty="0" smtClean="0">
                <a:solidFill>
                  <a:srgbClr val="FFFFFF"/>
                </a:solidFill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God’s laws (and exceptions) regarding Marriage, Divorce, and Remarriage are simple. 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Paul does </a:t>
            </a:r>
            <a:r>
              <a:rPr lang="en-US" sz="2800" b="1" u="sng" dirty="0" smtClean="0">
                <a:solidFill>
                  <a:srgbClr val="FFFFFF"/>
                </a:solidFill>
              </a:rPr>
              <a:t>not</a:t>
            </a:r>
            <a:r>
              <a:rPr lang="en-US" sz="2800" b="1" dirty="0" smtClean="0">
                <a:solidFill>
                  <a:srgbClr val="FFFFFF"/>
                </a:solidFill>
              </a:rPr>
              <a:t> contradict or circumvent any of them in </a:t>
            </a:r>
            <a:r>
              <a:rPr lang="en-US" sz="2800" b="1" u="sng" dirty="0" smtClean="0">
                <a:solidFill>
                  <a:srgbClr val="FFFF00"/>
                </a:solidFill>
              </a:rPr>
              <a:t>1Cor.7</a:t>
            </a:r>
            <a:r>
              <a:rPr lang="en-US" sz="2800" b="1" dirty="0" smtClean="0">
                <a:solidFill>
                  <a:srgbClr val="FFFFFF"/>
                </a:solidFill>
              </a:rPr>
              <a:t> (and strongly condemns anyone who would </a:t>
            </a:r>
            <a:r>
              <a:rPr lang="en-US" sz="2800" b="1" i="1" dirty="0" smtClean="0">
                <a:solidFill>
                  <a:srgbClr val="FFFFFF"/>
                </a:solidFill>
              </a:rPr>
              <a:t>contradict </a:t>
            </a:r>
            <a:r>
              <a:rPr lang="en-US" sz="2800" b="1" dirty="0" smtClean="0">
                <a:solidFill>
                  <a:srgbClr val="FFFFFF"/>
                </a:solidFill>
              </a:rPr>
              <a:t>or </a:t>
            </a:r>
            <a:r>
              <a:rPr lang="en-US" sz="2800" b="1" i="1" dirty="0" smtClean="0">
                <a:solidFill>
                  <a:srgbClr val="FFFFFF"/>
                </a:solidFill>
              </a:rPr>
              <a:t>distort </a:t>
            </a:r>
            <a:r>
              <a:rPr lang="en-US" sz="2800" b="1" dirty="0" smtClean="0">
                <a:solidFill>
                  <a:srgbClr val="FFFFFF"/>
                </a:solidFill>
              </a:rPr>
              <a:t>any of the gospel, </a:t>
            </a:r>
            <a:r>
              <a:rPr lang="en-US" sz="2800" b="1" u="sng" dirty="0" smtClean="0">
                <a:solidFill>
                  <a:srgbClr val="FFFF00"/>
                </a:solidFill>
              </a:rPr>
              <a:t>Gal.1:6-8</a:t>
            </a:r>
            <a:r>
              <a:rPr lang="en-US" sz="2800" b="1" dirty="0" smtClean="0">
                <a:solidFill>
                  <a:srgbClr val="FFFFFF"/>
                </a:solidFill>
              </a:rPr>
              <a:t>). 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Nor does Paul make any of God’s rules (or their exceptions) more complicated in </a:t>
            </a:r>
            <a:r>
              <a:rPr lang="en-US" sz="2800" b="1" u="sng" dirty="0" smtClean="0">
                <a:solidFill>
                  <a:srgbClr val="FFFF00"/>
                </a:solidFill>
              </a:rPr>
              <a:t>1Cor.7</a:t>
            </a:r>
            <a:r>
              <a:rPr lang="en-US" sz="2800" b="1" dirty="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Only </a:t>
            </a:r>
            <a:r>
              <a:rPr lang="en-US" sz="2800" b="1" u="sng" dirty="0" smtClean="0">
                <a:solidFill>
                  <a:srgbClr val="FFFFFF"/>
                </a:solidFill>
              </a:rPr>
              <a:t>we</a:t>
            </a:r>
            <a:r>
              <a:rPr lang="en-US" sz="2800" b="1" dirty="0" smtClean="0">
                <a:solidFill>
                  <a:srgbClr val="FFFFFF"/>
                </a:solidFill>
              </a:rPr>
              <a:t> do that when </a:t>
            </a:r>
            <a:r>
              <a:rPr lang="en-US" sz="2800" b="1" u="sng" dirty="0" smtClean="0">
                <a:solidFill>
                  <a:srgbClr val="FFFFFF"/>
                </a:solidFill>
              </a:rPr>
              <a:t>we</a:t>
            </a:r>
            <a:r>
              <a:rPr lang="en-US" sz="2800" b="1" dirty="0" smtClean="0">
                <a:solidFill>
                  <a:srgbClr val="FFFFFF"/>
                </a:solidFill>
              </a:rPr>
              <a:t> want to do something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other than</a:t>
            </a:r>
            <a:r>
              <a:rPr lang="en-US" sz="2800" b="1" dirty="0" smtClean="0">
                <a:solidFill>
                  <a:srgbClr val="FFFFFF"/>
                </a:solidFill>
              </a:rPr>
              <a:t> what </a:t>
            </a:r>
            <a:r>
              <a:rPr lang="en-US" sz="2800" b="1" u="sng" dirty="0" smtClean="0">
                <a:solidFill>
                  <a:srgbClr val="FFFFFF"/>
                </a:solidFill>
              </a:rPr>
              <a:t>God</a:t>
            </a:r>
            <a:r>
              <a:rPr lang="en-US" sz="2800" b="1" dirty="0" smtClean="0">
                <a:solidFill>
                  <a:srgbClr val="FFFFFF"/>
                </a:solidFill>
              </a:rPr>
              <a:t> said, </a:t>
            </a:r>
            <a:r>
              <a:rPr lang="en-US" sz="2800" b="1" u="sng" dirty="0" smtClean="0">
                <a:solidFill>
                  <a:srgbClr val="FFFF00"/>
                </a:solidFill>
              </a:rPr>
              <a:t>Rom.3:3-4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5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We must, therefore, desire to </a:t>
            </a:r>
            <a:r>
              <a:rPr lang="en-US" sz="2800" b="1" i="1" dirty="0" smtClean="0">
                <a:solidFill>
                  <a:srgbClr val="FFFFFF"/>
                </a:solidFill>
              </a:rPr>
              <a:t>seek, find,</a:t>
            </a:r>
            <a:r>
              <a:rPr lang="en-US" sz="2800" b="1" dirty="0" smtClean="0">
                <a:solidFill>
                  <a:srgbClr val="FFFFFF"/>
                </a:solidFill>
              </a:rPr>
              <a:t> and </a:t>
            </a:r>
            <a:r>
              <a:rPr lang="en-US" sz="2800" b="1" i="1" dirty="0" smtClean="0">
                <a:solidFill>
                  <a:srgbClr val="FFFFFF"/>
                </a:solidFill>
              </a:rPr>
              <a:t>do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rgbClr val="FFFFFF"/>
                </a:solidFill>
              </a:rPr>
              <a:t>God’s will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D99694"/>
                </a:solidFill>
              </a:rPr>
              <a:t>rather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D99694"/>
                </a:solidFill>
              </a:rPr>
              <a:t>than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rgbClr val="FFFFFF"/>
                </a:solidFill>
              </a:rPr>
              <a:t>our own</a:t>
            </a:r>
            <a:r>
              <a:rPr lang="en-US" sz="2800" b="1" dirty="0" smtClean="0">
                <a:solidFill>
                  <a:srgbClr val="FFFFFF"/>
                </a:solidFill>
              </a:rPr>
              <a:t>-  even regarding MDR... even when it’s hard, </a:t>
            </a:r>
            <a:r>
              <a:rPr lang="en-US" sz="2800" b="1" u="sng" dirty="0" smtClean="0">
                <a:solidFill>
                  <a:srgbClr val="FFFF00"/>
                </a:solidFill>
              </a:rPr>
              <a:t>Ezra 10:9-10</a:t>
            </a:r>
            <a:r>
              <a:rPr lang="en-US" sz="2800" b="1" dirty="0" smtClean="0">
                <a:solidFill>
                  <a:srgbClr val="FFFFFF"/>
                </a:solidFill>
              </a:rPr>
              <a:t>...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There’s always a </a:t>
            </a:r>
            <a:r>
              <a:rPr lang="en-US" sz="2800" b="1" i="1" dirty="0" smtClean="0">
                <a:solidFill>
                  <a:srgbClr val="FFFFFF"/>
                </a:solidFill>
              </a:rPr>
              <a:t>right thing </a:t>
            </a:r>
            <a:r>
              <a:rPr lang="en-US" sz="2800" b="1" dirty="0" smtClean="0">
                <a:solidFill>
                  <a:srgbClr val="FFFFFF"/>
                </a:solidFill>
              </a:rPr>
              <a:t>to do, </a:t>
            </a:r>
            <a:r>
              <a:rPr lang="en-US" sz="2800" b="1" u="sng" dirty="0" smtClean="0">
                <a:solidFill>
                  <a:srgbClr val="FFFF00"/>
                </a:solidFill>
              </a:rPr>
              <a:t>1Cor.10:13</a:t>
            </a:r>
            <a:r>
              <a:rPr lang="en-US" sz="2800" b="1" dirty="0" smtClean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48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1400</Words>
  <Application>Microsoft Macintosh PowerPoint</Application>
  <PresentationFormat>On-screen Show (4:3)</PresentationFormat>
  <Paragraphs>66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Marriage, Divorce, and Remarriage #4</vt:lpstr>
      <vt:lpstr>Marriage, Divorce, and Remarriage #4</vt:lpstr>
      <vt:lpstr>Marriage, Divorce, and Remarriage #4</vt:lpstr>
      <vt:lpstr>Marriage, Divorce, and Remarriage #4</vt:lpstr>
      <vt:lpstr>Marriage, Divorce, and Remarriage #4</vt:lpstr>
      <vt:lpstr>Marriage, Divorce, and Remarriage #4</vt:lpstr>
      <vt:lpstr>Marriage, Divorce, and Remarriage #4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26</cp:revision>
  <dcterms:created xsi:type="dcterms:W3CDTF">2024-01-26T12:51:24Z</dcterms:created>
  <dcterms:modified xsi:type="dcterms:W3CDTF">2024-01-26T16:47:33Z</dcterms:modified>
</cp:coreProperties>
</file>