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56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2B844-A3FE-3A4C-9F7F-CB639BA709C1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3A726-F372-A049-93C5-D63E8964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8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6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6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6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8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2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0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2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E3F72-80C0-F142-9BFF-EC3CD0E5B79F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6272-8AD3-1F4B-B4EF-A38D179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52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502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</a:rPr>
              <a:t>Thus far in our series of lessons on </a:t>
            </a:r>
            <a:r>
              <a:rPr lang="en-US" sz="3600" b="1" i="1" dirty="0" smtClean="0">
                <a:solidFill>
                  <a:srgbClr val="FFFF00"/>
                </a:solidFill>
              </a:rPr>
              <a:t>Self-Control </a:t>
            </a:r>
            <a:r>
              <a:rPr lang="en-US" sz="3600" b="1" dirty="0" smtClean="0">
                <a:solidFill>
                  <a:schemeClr val="bg1"/>
                </a:solidFill>
              </a:rPr>
              <a:t>we’ve considered: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29964"/>
            <a:ext cx="7772400" cy="5403727"/>
          </a:xfrm>
        </p:spPr>
        <p:txBody>
          <a:bodyPr>
            <a:normAutofit fontScale="77500" lnSpcReduction="20000"/>
          </a:bodyPr>
          <a:lstStyle/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Lesson #1-</a:t>
            </a:r>
            <a:r>
              <a:rPr lang="en-US" b="1" dirty="0" smtClean="0">
                <a:solidFill>
                  <a:srgbClr val="FFFFFF"/>
                </a:solidFill>
              </a:rPr>
              <a:t> What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is: </a:t>
            </a:r>
            <a:r>
              <a:rPr lang="en-US" b="1" i="1" dirty="0" smtClean="0">
                <a:solidFill>
                  <a:srgbClr val="FFFF00"/>
                </a:solidFill>
              </a:rPr>
              <a:t>controlling </a:t>
            </a:r>
            <a:r>
              <a:rPr lang="en-US" b="1" u="sng" dirty="0" smtClean="0">
                <a:solidFill>
                  <a:srgbClr val="FFFF00"/>
                </a:solidFill>
              </a:rPr>
              <a:t>all</a:t>
            </a:r>
            <a:r>
              <a:rPr lang="en-US" b="1" dirty="0" smtClean="0">
                <a:solidFill>
                  <a:srgbClr val="FFFF00"/>
                </a:solidFill>
              </a:rPr>
              <a:t> that constitutes </a:t>
            </a:r>
            <a:r>
              <a:rPr lang="en-US" b="1" i="1" dirty="0" smtClean="0">
                <a:solidFill>
                  <a:srgbClr val="FFFF00"/>
                </a:solidFill>
              </a:rPr>
              <a:t>self</a:t>
            </a:r>
            <a:r>
              <a:rPr lang="en-US" b="1" i="1" dirty="0" smtClean="0">
                <a:solidFill>
                  <a:srgbClr val="FFFFFF"/>
                </a:solidFill>
              </a:rPr>
              <a:t>: mind, heart, will,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actions</a:t>
            </a: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Lesson #2- </a:t>
            </a:r>
            <a:r>
              <a:rPr lang="en-US" b="1" dirty="0" smtClean="0">
                <a:solidFill>
                  <a:srgbClr val="FFFFFF"/>
                </a:solidFill>
              </a:rPr>
              <a:t>That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necessarily requires </a:t>
            </a:r>
            <a:r>
              <a:rPr lang="en-US" b="1" i="1" dirty="0" smtClean="0">
                <a:solidFill>
                  <a:srgbClr val="FFFF00"/>
                </a:solidFill>
              </a:rPr>
              <a:t>Self-Denial </a:t>
            </a:r>
            <a:r>
              <a:rPr lang="en-US" dirty="0" smtClean="0">
                <a:solidFill>
                  <a:srgbClr val="FFFFFF"/>
                </a:solidFill>
              </a:rPr>
              <a:t>(saying “No” to </a:t>
            </a:r>
            <a:r>
              <a:rPr lang="en-US" i="1" dirty="0" smtClean="0">
                <a:solidFill>
                  <a:srgbClr val="FFFFFF"/>
                </a:solidFill>
              </a:rPr>
              <a:t>thoughts, emotions, passions/desires,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i="1" dirty="0" smtClean="0">
                <a:solidFill>
                  <a:srgbClr val="FFFFFF"/>
                </a:solidFill>
              </a:rPr>
              <a:t>actions </a:t>
            </a:r>
            <a:r>
              <a:rPr lang="en-US" dirty="0" smtClean="0">
                <a:solidFill>
                  <a:srgbClr val="FFFFFF"/>
                </a:solidFill>
              </a:rPr>
              <a:t>that are ungodly)</a:t>
            </a: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Lesson #3- </a:t>
            </a:r>
            <a:r>
              <a:rPr lang="en-US" b="1" dirty="0">
                <a:solidFill>
                  <a:srgbClr val="FFFFFF"/>
                </a:solidFill>
              </a:rPr>
              <a:t>T</a:t>
            </a:r>
            <a:r>
              <a:rPr lang="en-US" b="1" dirty="0" smtClean="0">
                <a:solidFill>
                  <a:srgbClr val="FFFFFF"/>
                </a:solidFill>
              </a:rPr>
              <a:t>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also requires </a:t>
            </a:r>
            <a:r>
              <a:rPr lang="en-US" b="1" i="1" dirty="0" smtClean="0">
                <a:solidFill>
                  <a:srgbClr val="FFFF00"/>
                </a:solidFill>
              </a:rPr>
              <a:t>Self-Discipline </a:t>
            </a:r>
            <a:r>
              <a:rPr lang="en-US" dirty="0" smtClean="0">
                <a:solidFill>
                  <a:srgbClr val="FFFFFF"/>
                </a:solidFill>
              </a:rPr>
              <a:t>(not just </a:t>
            </a:r>
            <a:r>
              <a:rPr lang="en-US" i="1" dirty="0" smtClean="0">
                <a:solidFill>
                  <a:srgbClr val="FFFFFF"/>
                </a:solidFill>
              </a:rPr>
              <a:t>denying </a:t>
            </a:r>
            <a:r>
              <a:rPr lang="en-US" dirty="0" smtClean="0">
                <a:solidFill>
                  <a:srgbClr val="FFFFFF"/>
                </a:solidFill>
              </a:rPr>
              <a:t>self, but also </a:t>
            </a:r>
            <a:r>
              <a:rPr lang="en-US" i="1" dirty="0" smtClean="0">
                <a:solidFill>
                  <a:srgbClr val="FFFFFF"/>
                </a:solidFill>
              </a:rPr>
              <a:t>steering/directing </a:t>
            </a:r>
            <a:r>
              <a:rPr lang="en-US" dirty="0" smtClean="0">
                <a:solidFill>
                  <a:srgbClr val="FFFFFF"/>
                </a:solidFill>
              </a:rPr>
              <a:t>self in godly </a:t>
            </a:r>
            <a:r>
              <a:rPr lang="en-US" i="1" dirty="0" smtClean="0">
                <a:solidFill>
                  <a:srgbClr val="FFFFFF"/>
                </a:solidFill>
              </a:rPr>
              <a:t>thoughts, emotions, passions/desires,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i="1" dirty="0" smtClean="0">
                <a:solidFill>
                  <a:srgbClr val="FFFFFF"/>
                </a:solidFill>
              </a:rPr>
              <a:t>actions</a:t>
            </a:r>
            <a:r>
              <a:rPr lang="en-US" dirty="0" smtClean="0">
                <a:solidFill>
                  <a:srgbClr val="FFFFFF"/>
                </a:solidFill>
              </a:rPr>
              <a:t>);</a:t>
            </a:r>
            <a:r>
              <a:rPr lang="en-US" b="1" dirty="0" smtClean="0">
                <a:solidFill>
                  <a:srgbClr val="FFFFFF"/>
                </a:solidFill>
              </a:rPr>
              <a:t>, and last week,</a:t>
            </a:r>
            <a:endParaRPr lang="en-US" dirty="0" smtClean="0">
              <a:solidFill>
                <a:srgbClr val="FFFFFF"/>
              </a:solidFill>
            </a:endParaRP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Lesson #4- </a:t>
            </a:r>
            <a:r>
              <a:rPr lang="en-US" b="1" dirty="0" smtClean="0">
                <a:solidFill>
                  <a:srgbClr val="FFFFFF"/>
                </a:solidFill>
              </a:rPr>
              <a:t>That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is often hampered by </a:t>
            </a:r>
            <a:r>
              <a:rPr lang="en-US" b="1" i="1" dirty="0" smtClean="0">
                <a:solidFill>
                  <a:srgbClr val="FFFF00"/>
                </a:solidFill>
              </a:rPr>
              <a:t>Self-Delusion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(how an improper or distorted view of </a:t>
            </a:r>
            <a:r>
              <a:rPr lang="en-US" i="1" dirty="0" smtClean="0">
                <a:solidFill>
                  <a:srgbClr val="FFFFFF"/>
                </a:solidFill>
              </a:rPr>
              <a:t>self</a:t>
            </a:r>
            <a:r>
              <a:rPr lang="en-US" dirty="0" smtClean="0">
                <a:solidFill>
                  <a:srgbClr val="FFFFFF"/>
                </a:solidFill>
              </a:rPr>
              <a:t> limits not only our perceptions, but also our abilities to </a:t>
            </a:r>
            <a:r>
              <a:rPr lang="en-US" i="1" dirty="0" smtClean="0">
                <a:solidFill>
                  <a:srgbClr val="FFFFFF"/>
                </a:solidFill>
              </a:rPr>
              <a:t>control </a:t>
            </a:r>
            <a:r>
              <a:rPr lang="en-US" dirty="0" smtClean="0">
                <a:solidFill>
                  <a:srgbClr val="FFFFFF"/>
                </a:solidFill>
              </a:rPr>
              <a:t>ourselves as we should)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This morning we’ll  examine our final topic in this series on </a:t>
            </a:r>
            <a:r>
              <a:rPr lang="en-US" b="1" i="1" dirty="0" smtClean="0">
                <a:solidFill>
                  <a:srgbClr val="FFFF00"/>
                </a:solidFill>
              </a:rPr>
              <a:t>Self</a:t>
            </a:r>
            <a:r>
              <a:rPr lang="en-US" b="1" i="1" dirty="0" smtClean="0">
                <a:solidFill>
                  <a:srgbClr val="FFFF00"/>
                </a:solidFill>
              </a:rPr>
              <a:t>-Control</a:t>
            </a:r>
            <a:r>
              <a:rPr lang="en-US" b="1" i="1" dirty="0" smtClean="0">
                <a:solidFill>
                  <a:srgbClr val="FFFFFF"/>
                </a:solidFill>
              </a:rPr>
              <a:t>...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2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5935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#5 </a:t>
            </a:r>
            <a:r>
              <a:rPr lang="mr-IN" b="1" dirty="0" smtClean="0">
                <a:solidFill>
                  <a:schemeClr val="bg1"/>
                </a:solidFill>
              </a:rPr>
              <a:t>–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Self-Ri</a:t>
            </a:r>
            <a:r>
              <a:rPr lang="en-US" b="1" dirty="0" smtClean="0">
                <a:solidFill>
                  <a:schemeClr val="bg1"/>
                </a:solidFill>
              </a:rPr>
              <a:t>g</a:t>
            </a:r>
            <a:r>
              <a:rPr lang="en-US" b="1" u="sng" dirty="0" smtClean="0">
                <a:solidFill>
                  <a:schemeClr val="bg1"/>
                </a:solidFill>
              </a:rPr>
              <a:t>hteousness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737" y="1058243"/>
            <a:ext cx="8582526" cy="554030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300" b="1" dirty="0" smtClean="0">
                <a:solidFill>
                  <a:srgbClr val="FFFFFF"/>
                </a:solidFill>
              </a:rPr>
              <a:t>While </a:t>
            </a:r>
            <a:r>
              <a:rPr lang="en-US" sz="2300" b="1" i="1" dirty="0" smtClean="0">
                <a:solidFill>
                  <a:srgbClr val="FFFFFF"/>
                </a:solidFill>
              </a:rPr>
              <a:t>self-righteousness </a:t>
            </a:r>
            <a:r>
              <a:rPr lang="en-US" sz="2300" b="1" dirty="0" smtClean="0">
                <a:solidFill>
                  <a:srgbClr val="FFFFFF"/>
                </a:solidFill>
              </a:rPr>
              <a:t>is surely a form of </a:t>
            </a:r>
            <a:r>
              <a:rPr lang="en-US" sz="2300" b="1" i="1" dirty="0" smtClean="0">
                <a:solidFill>
                  <a:srgbClr val="FFFFFF"/>
                </a:solidFill>
              </a:rPr>
              <a:t>self-delusion, </a:t>
            </a:r>
            <a:r>
              <a:rPr lang="en-US" sz="23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 also substantially inhibits </a:t>
            </a:r>
            <a:r>
              <a:rPr lang="en-US" sz="2300" b="1" i="1" dirty="0" smtClean="0">
                <a:solidFill>
                  <a:srgbClr val="8EB4E3"/>
                </a:solidFill>
              </a:rPr>
              <a:t>self-control</a:t>
            </a:r>
            <a:r>
              <a:rPr lang="en-US" sz="2300" b="1" dirty="0" smtClean="0">
                <a:solidFill>
                  <a:srgbClr val="8EB4E3"/>
                </a:solidFill>
              </a:rPr>
              <a:t> </a:t>
            </a:r>
            <a:r>
              <a:rPr lang="en-US" sz="23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by:</a:t>
            </a:r>
          </a:p>
          <a:p>
            <a:pPr lvl="1" indent="-2286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300" b="1" dirty="0" smtClean="0">
                <a:solidFill>
                  <a:srgbClr val="D99694"/>
                </a:solidFill>
              </a:rPr>
              <a:t>Supporting and furthering </a:t>
            </a:r>
            <a:r>
              <a:rPr lang="en-US" sz="2300" b="1" i="1" dirty="0" smtClean="0">
                <a:solidFill>
                  <a:srgbClr val="D99694"/>
                </a:solidFill>
              </a:rPr>
              <a:t>self-delusion</a:t>
            </a:r>
            <a:r>
              <a:rPr lang="en-US" sz="2300" b="1" i="1" dirty="0" smtClean="0">
                <a:solidFill>
                  <a:srgbClr val="FFFFFF"/>
                </a:solidFill>
              </a:rPr>
              <a:t>, </a:t>
            </a:r>
            <a:r>
              <a:rPr lang="en-US" sz="2300" b="1" u="sng" dirty="0" smtClean="0">
                <a:solidFill>
                  <a:srgbClr val="FFFF00"/>
                </a:solidFill>
              </a:rPr>
              <a:t>1John 1:8,10</a:t>
            </a:r>
            <a:r>
              <a:rPr lang="en-US" sz="2300" b="1" dirty="0" smtClean="0">
                <a:solidFill>
                  <a:srgbClr val="FFFFFF"/>
                </a:solidFill>
              </a:rPr>
              <a:t>; not typically to the “I have no sin” generally</a:t>
            </a:r>
            <a:r>
              <a:rPr lang="en-US" sz="2300" b="1" i="1" dirty="0" smtClean="0">
                <a:solidFill>
                  <a:srgbClr val="FFFFFF"/>
                </a:solidFill>
              </a:rPr>
              <a:t>, </a:t>
            </a:r>
            <a:r>
              <a:rPr lang="en-US" sz="2300" b="1" dirty="0" smtClean="0">
                <a:solidFill>
                  <a:srgbClr val="FFFFFF"/>
                </a:solidFill>
              </a:rPr>
              <a:t>but rather causes us to </a:t>
            </a:r>
            <a:r>
              <a:rPr lang="en-US" sz="2300" b="1" i="1" dirty="0" smtClean="0">
                <a:solidFill>
                  <a:srgbClr val="FFFFFF"/>
                </a:solidFill>
              </a:rPr>
              <a:t>ignore,</a:t>
            </a:r>
            <a:r>
              <a:rPr lang="en-US" sz="2300" b="1" dirty="0" smtClean="0">
                <a:solidFill>
                  <a:srgbClr val="FFFFFF"/>
                </a:solidFill>
              </a:rPr>
              <a:t> </a:t>
            </a:r>
            <a:r>
              <a:rPr lang="en-US" sz="2300" b="1" i="1" dirty="0" smtClean="0">
                <a:solidFill>
                  <a:srgbClr val="FFFFFF"/>
                </a:solidFill>
              </a:rPr>
              <a:t>minimize, excuse,</a:t>
            </a:r>
            <a:r>
              <a:rPr lang="en-US" sz="2300" b="1" dirty="0" smtClean="0">
                <a:solidFill>
                  <a:srgbClr val="FFFFFF"/>
                </a:solidFill>
              </a:rPr>
              <a:t> or </a:t>
            </a:r>
            <a:r>
              <a:rPr lang="en-US" sz="2300" b="1" i="1" dirty="0" smtClean="0">
                <a:solidFill>
                  <a:srgbClr val="FFFFFF"/>
                </a:solidFill>
              </a:rPr>
              <a:t>justify </a:t>
            </a:r>
            <a:r>
              <a:rPr lang="en-US" sz="2300" b="1" dirty="0" smtClean="0">
                <a:solidFill>
                  <a:srgbClr val="FFFFFF"/>
                </a:solidFill>
              </a:rPr>
              <a:t>“my” particular sins while </a:t>
            </a:r>
            <a:r>
              <a:rPr lang="en-US" sz="2300" b="1" i="1" dirty="0" smtClean="0">
                <a:solidFill>
                  <a:srgbClr val="FFFFFF"/>
                </a:solidFill>
              </a:rPr>
              <a:t>highlighting, maximizing, </a:t>
            </a:r>
            <a:r>
              <a:rPr lang="en-US" sz="2300" b="1" dirty="0" smtClean="0">
                <a:solidFill>
                  <a:srgbClr val="FFFFFF"/>
                </a:solidFill>
              </a:rPr>
              <a:t>and </a:t>
            </a:r>
            <a:r>
              <a:rPr lang="en-US" sz="2300" b="1" i="1" dirty="0" smtClean="0">
                <a:solidFill>
                  <a:srgbClr val="FFFFFF"/>
                </a:solidFill>
              </a:rPr>
              <a:t>condemning </a:t>
            </a:r>
            <a:r>
              <a:rPr lang="en-US" sz="2300" b="1" dirty="0" smtClean="0">
                <a:solidFill>
                  <a:srgbClr val="FFFFFF"/>
                </a:solidFill>
              </a:rPr>
              <a:t>those of others.</a:t>
            </a:r>
            <a:endParaRPr lang="en-US" sz="2300" b="1" dirty="0" smtClean="0">
              <a:solidFill>
                <a:srgbClr val="FFFF00"/>
              </a:solidFill>
            </a:endParaRPr>
          </a:p>
          <a:p>
            <a:pPr lvl="1" indent="-2286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300" b="1" dirty="0" smtClean="0">
                <a:solidFill>
                  <a:srgbClr val="D99694"/>
                </a:solidFill>
              </a:rPr>
              <a:t>Fostering an ‘above the law’ mentality, </a:t>
            </a:r>
            <a:r>
              <a:rPr lang="en-US" sz="2300" b="1" u="sng" dirty="0" smtClean="0">
                <a:solidFill>
                  <a:srgbClr val="FFFF00"/>
                </a:solidFill>
              </a:rPr>
              <a:t>Matt.23:1-4</a:t>
            </a:r>
            <a:r>
              <a:rPr lang="en-US" sz="2300" b="1" dirty="0" smtClean="0">
                <a:solidFill>
                  <a:srgbClr val="FFFFFF"/>
                </a:solidFill>
              </a:rPr>
              <a:t>; it loves to </a:t>
            </a:r>
            <a:r>
              <a:rPr lang="en-US" sz="2300" b="1" i="1" dirty="0" smtClean="0">
                <a:solidFill>
                  <a:srgbClr val="FFFFFF"/>
                </a:solidFill>
              </a:rPr>
              <a:t>legislate </a:t>
            </a:r>
            <a:r>
              <a:rPr lang="en-US" sz="2300" b="1" dirty="0" smtClean="0">
                <a:solidFill>
                  <a:srgbClr val="FFFFFF"/>
                </a:solidFill>
              </a:rPr>
              <a:t>what others should/shouldn’t do, but rarely applies those things to themselves, or at least not to the same degree.</a:t>
            </a:r>
            <a:endParaRPr lang="en-US" sz="2300" b="1" dirty="0" smtClean="0">
              <a:solidFill>
                <a:srgbClr val="FFFF00"/>
              </a:solidFill>
            </a:endParaRPr>
          </a:p>
          <a:p>
            <a:pPr lvl="1" indent="-2286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300" b="1" dirty="0" smtClean="0">
                <a:solidFill>
                  <a:srgbClr val="D99694"/>
                </a:solidFill>
              </a:rPr>
              <a:t>Encouraging a </a:t>
            </a:r>
            <a:r>
              <a:rPr lang="en-US" sz="2300" b="1" i="1" dirty="0" smtClean="0">
                <a:solidFill>
                  <a:srgbClr val="D99694"/>
                </a:solidFill>
              </a:rPr>
              <a:t>“to be </a:t>
            </a:r>
            <a:r>
              <a:rPr lang="en-US" sz="2300" b="1" i="1" u="sng" dirty="0" smtClean="0">
                <a:solidFill>
                  <a:srgbClr val="D99694"/>
                </a:solidFill>
              </a:rPr>
              <a:t>seen</a:t>
            </a:r>
            <a:r>
              <a:rPr lang="en-US" sz="2300" b="1" dirty="0">
                <a:solidFill>
                  <a:srgbClr val="D99694"/>
                </a:solidFill>
              </a:rPr>
              <a:t> </a:t>
            </a:r>
            <a:r>
              <a:rPr lang="en-US" sz="2300" b="1" i="1" dirty="0" smtClean="0">
                <a:solidFill>
                  <a:srgbClr val="D99694"/>
                </a:solidFill>
              </a:rPr>
              <a:t>as righteous” </a:t>
            </a:r>
            <a:r>
              <a:rPr lang="en-US" sz="2300" b="1" dirty="0" smtClean="0">
                <a:solidFill>
                  <a:srgbClr val="D99694"/>
                </a:solidFill>
              </a:rPr>
              <a:t>way of life, </a:t>
            </a:r>
            <a:r>
              <a:rPr lang="en-US" sz="2300" b="1" u="sng" dirty="0" smtClean="0">
                <a:solidFill>
                  <a:srgbClr val="FFFF00"/>
                </a:solidFill>
              </a:rPr>
              <a:t>Matt.23:5ff</a:t>
            </a:r>
            <a:r>
              <a:rPr lang="en-US" sz="2300" b="1" dirty="0" smtClean="0">
                <a:solidFill>
                  <a:srgbClr val="FFFFFF"/>
                </a:solidFill>
              </a:rPr>
              <a:t>; </a:t>
            </a:r>
            <a:r>
              <a:rPr lang="en-US" sz="2300" b="1" u="sng" dirty="0" smtClean="0">
                <a:solidFill>
                  <a:srgbClr val="FFFF00"/>
                </a:solidFill>
              </a:rPr>
              <a:t>6:1ff</a:t>
            </a:r>
            <a:r>
              <a:rPr lang="en-US" sz="2300" b="1" dirty="0" smtClean="0">
                <a:solidFill>
                  <a:srgbClr val="FFFFFF"/>
                </a:solidFill>
              </a:rPr>
              <a:t>;</a:t>
            </a:r>
            <a:r>
              <a:rPr lang="en-US" sz="2300" b="1" dirty="0" smtClean="0">
                <a:solidFill>
                  <a:srgbClr val="FFFF00"/>
                </a:solidFill>
              </a:rPr>
              <a:t> </a:t>
            </a:r>
            <a:r>
              <a:rPr lang="en-US" sz="2300" b="1" dirty="0" smtClean="0">
                <a:solidFill>
                  <a:schemeClr val="bg1"/>
                </a:solidFill>
              </a:rPr>
              <a:t>while carving out all kinds of exemptions and exclusions for themselves, it’s not that they are unconcerned about how others view them- in fact, they are </a:t>
            </a:r>
            <a:r>
              <a:rPr lang="en-US" sz="2300" b="1" i="1" dirty="0" smtClean="0">
                <a:solidFill>
                  <a:schemeClr val="bg1"/>
                </a:solidFill>
              </a:rPr>
              <a:t>all about image, </a:t>
            </a:r>
            <a:r>
              <a:rPr lang="en-US" sz="2300" b="1" dirty="0" smtClean="0">
                <a:solidFill>
                  <a:schemeClr val="bg1"/>
                </a:solidFill>
              </a:rPr>
              <a:t>and go to great lengths </a:t>
            </a:r>
            <a:r>
              <a:rPr lang="en-US" sz="2300" b="1" i="1" dirty="0" smtClean="0">
                <a:solidFill>
                  <a:schemeClr val="bg1"/>
                </a:solidFill>
              </a:rPr>
              <a:t>“to be noticed by men” </a:t>
            </a:r>
            <a:r>
              <a:rPr lang="en-US" sz="2300" b="1" dirty="0" smtClean="0">
                <a:solidFill>
                  <a:schemeClr val="bg1"/>
                </a:solidFill>
              </a:rPr>
              <a:t>as </a:t>
            </a:r>
            <a:r>
              <a:rPr lang="en-US" sz="2300" b="1" i="1" dirty="0" smtClean="0">
                <a:solidFill>
                  <a:schemeClr val="bg1"/>
                </a:solidFill>
              </a:rPr>
              <a:t>“righteous,” </a:t>
            </a:r>
            <a:r>
              <a:rPr lang="en-US" sz="2300" b="1" dirty="0" smtClean="0">
                <a:solidFill>
                  <a:schemeClr val="bg1"/>
                </a:solidFill>
              </a:rPr>
              <a:t>even if that </a:t>
            </a:r>
            <a:r>
              <a:rPr lang="en-US" sz="2300" b="1" i="1" dirty="0" smtClean="0">
                <a:solidFill>
                  <a:schemeClr val="bg1"/>
                </a:solidFill>
              </a:rPr>
              <a:t>righteousness </a:t>
            </a:r>
            <a:r>
              <a:rPr lang="en-US" sz="2300" b="1" dirty="0" smtClean="0">
                <a:solidFill>
                  <a:schemeClr val="bg1"/>
                </a:solidFill>
              </a:rPr>
              <a:t>is </a:t>
            </a:r>
            <a:r>
              <a:rPr lang="en-US" sz="2300" b="1" u="sng" dirty="0" smtClean="0">
                <a:solidFill>
                  <a:schemeClr val="bg1"/>
                </a:solidFill>
              </a:rPr>
              <a:t>onl</a:t>
            </a:r>
            <a:r>
              <a:rPr lang="en-US" sz="2300" b="1" dirty="0" smtClean="0">
                <a:solidFill>
                  <a:schemeClr val="bg1"/>
                </a:solidFill>
              </a:rPr>
              <a:t>y </a:t>
            </a:r>
            <a:r>
              <a:rPr lang="en-US" sz="2300" b="1" i="1" dirty="0" smtClean="0">
                <a:solidFill>
                  <a:schemeClr val="bg1"/>
                </a:solidFill>
              </a:rPr>
              <a:t>self-appointed. </a:t>
            </a:r>
            <a:endParaRPr lang="en-US" sz="23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7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5935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#5 </a:t>
            </a:r>
            <a:r>
              <a:rPr lang="mr-IN" b="1" dirty="0" smtClean="0">
                <a:solidFill>
                  <a:schemeClr val="bg1"/>
                </a:solidFill>
              </a:rPr>
              <a:t>–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Self-Ri</a:t>
            </a:r>
            <a:r>
              <a:rPr lang="en-US" b="1" dirty="0" smtClean="0">
                <a:solidFill>
                  <a:schemeClr val="bg1"/>
                </a:solidFill>
              </a:rPr>
              <a:t>g</a:t>
            </a:r>
            <a:r>
              <a:rPr lang="en-US" b="1" u="sng" dirty="0" smtClean="0">
                <a:solidFill>
                  <a:schemeClr val="bg1"/>
                </a:solidFill>
              </a:rPr>
              <a:t>hteousness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737" y="1206835"/>
            <a:ext cx="8582526" cy="5391715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All of which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undermine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self-control </a:t>
            </a:r>
            <a:r>
              <a:rPr lang="en-US" sz="2800" b="1" dirty="0" smtClean="0">
                <a:solidFill>
                  <a:srgbClr val="FFFFFF"/>
                </a:solidFill>
              </a:rPr>
              <a:t>by insinuating that there is no need for or issues with it:  (at least in “my” case)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Because</a:t>
            </a:r>
            <a:r>
              <a:rPr lang="en-US" b="1" dirty="0" smtClean="0">
                <a:solidFill>
                  <a:srgbClr val="D99694"/>
                </a:solidFill>
              </a:rPr>
              <a:t> I’m already “righteous,” </a:t>
            </a:r>
            <a:r>
              <a:rPr lang="en-US" b="1" dirty="0" smtClean="0">
                <a:solidFill>
                  <a:srgbClr val="FFFFFF"/>
                </a:solidFill>
              </a:rPr>
              <a:t>OBVIOUSLY!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Because</a:t>
            </a:r>
            <a:r>
              <a:rPr lang="en-US" b="1" dirty="0" smtClean="0">
                <a:solidFill>
                  <a:srgbClr val="D99694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“the rules” </a:t>
            </a:r>
            <a:r>
              <a:rPr lang="en-US" b="1" dirty="0" smtClean="0">
                <a:solidFill>
                  <a:srgbClr val="D99694"/>
                </a:solidFill>
              </a:rPr>
              <a:t>aren’t </a:t>
            </a:r>
            <a:r>
              <a:rPr lang="en-US" b="1" i="1" dirty="0" smtClean="0">
                <a:solidFill>
                  <a:srgbClr val="D99694"/>
                </a:solidFill>
              </a:rPr>
              <a:t>really for me, </a:t>
            </a:r>
            <a:r>
              <a:rPr lang="en-US" b="1" dirty="0" smtClean="0">
                <a:solidFill>
                  <a:srgbClr val="FFFFFF"/>
                </a:solidFill>
              </a:rPr>
              <a:t>or at least </a:t>
            </a:r>
            <a:r>
              <a:rPr lang="en-US" b="1" dirty="0" smtClean="0">
                <a:solidFill>
                  <a:srgbClr val="D99694"/>
                </a:solidFill>
              </a:rPr>
              <a:t>don’t really </a:t>
            </a:r>
            <a:r>
              <a:rPr lang="en-US" b="1" i="1" dirty="0" smtClean="0">
                <a:solidFill>
                  <a:srgbClr val="D99694"/>
                </a:solidFill>
              </a:rPr>
              <a:t>apply to me</a:t>
            </a:r>
            <a:r>
              <a:rPr lang="en-US" b="1" dirty="0">
                <a:solidFill>
                  <a:srgbClr val="D99694"/>
                </a:solidFill>
              </a:rPr>
              <a:t> </a:t>
            </a:r>
            <a:r>
              <a:rPr lang="en-US" b="1" dirty="0" smtClean="0">
                <a:solidFill>
                  <a:srgbClr val="D99694"/>
                </a:solidFill>
              </a:rPr>
              <a:t>in </a:t>
            </a:r>
            <a:r>
              <a:rPr lang="en-US" b="1" i="1" dirty="0" smtClean="0">
                <a:solidFill>
                  <a:srgbClr val="D99694"/>
                </a:solidFill>
              </a:rPr>
              <a:t>my situation- </a:t>
            </a:r>
            <a:r>
              <a:rPr lang="en-US" b="1" dirty="0" smtClean="0">
                <a:solidFill>
                  <a:srgbClr val="D99694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thus we become our own </a:t>
            </a:r>
            <a:r>
              <a:rPr lang="en-US" b="1" i="1" dirty="0" smtClean="0">
                <a:solidFill>
                  <a:srgbClr val="FFFFFF"/>
                </a:solidFill>
              </a:rPr>
              <a:t>law-givers </a:t>
            </a:r>
            <a:r>
              <a:rPr lang="en-US" b="1" dirty="0" smtClean="0">
                <a:solidFill>
                  <a:srgbClr val="FFFFFF"/>
                </a:solidFill>
              </a:rPr>
              <a:t>(or </a:t>
            </a:r>
            <a:r>
              <a:rPr lang="en-US" b="1" i="1" dirty="0" smtClean="0">
                <a:solidFill>
                  <a:srgbClr val="FFFFFF"/>
                </a:solidFill>
              </a:rPr>
              <a:t>determiners</a:t>
            </a:r>
            <a:r>
              <a:rPr lang="en-US" b="1" dirty="0" smtClean="0">
                <a:solidFill>
                  <a:srgbClr val="FFFFFF"/>
                </a:solidFill>
              </a:rPr>
              <a:t>) and </a:t>
            </a:r>
            <a:r>
              <a:rPr lang="en-US" b="1" i="1" dirty="0" smtClean="0">
                <a:solidFill>
                  <a:srgbClr val="FFFFFF"/>
                </a:solidFill>
              </a:rPr>
              <a:t>judges</a:t>
            </a:r>
            <a:r>
              <a:rPr lang="en-US" b="1" dirty="0" smtClean="0">
                <a:solidFill>
                  <a:srgbClr val="FFFFFF"/>
                </a:solidFill>
              </a:rPr>
              <a:t>, and thus in our minds become </a:t>
            </a:r>
            <a:r>
              <a:rPr lang="en-US" b="1" i="1" dirty="0" smtClean="0">
                <a:solidFill>
                  <a:srgbClr val="FFFFFF"/>
                </a:solidFill>
              </a:rPr>
              <a:t>“a law unto ourselves”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Because</a:t>
            </a:r>
            <a:r>
              <a:rPr lang="en-US" b="1" dirty="0" smtClean="0">
                <a:solidFill>
                  <a:srgbClr val="D99694"/>
                </a:solidFill>
              </a:rPr>
              <a:t> </a:t>
            </a:r>
            <a:r>
              <a:rPr lang="en-US" b="1" i="1" dirty="0" smtClean="0">
                <a:solidFill>
                  <a:srgbClr val="D99694"/>
                </a:solidFill>
              </a:rPr>
              <a:t>my</a:t>
            </a:r>
            <a:r>
              <a:rPr lang="en-US" b="1" dirty="0" smtClean="0">
                <a:solidFill>
                  <a:srgbClr val="D99694"/>
                </a:solidFill>
              </a:rPr>
              <a:t> </a:t>
            </a:r>
            <a:r>
              <a:rPr lang="en-US" b="1" i="1" dirty="0" smtClean="0">
                <a:solidFill>
                  <a:srgbClr val="D99694"/>
                </a:solidFill>
              </a:rPr>
              <a:t>ends justify my means/methods/actions-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after all, its all about “me.”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7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5935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#5 </a:t>
            </a:r>
            <a:r>
              <a:rPr lang="mr-IN" b="1" dirty="0" smtClean="0">
                <a:solidFill>
                  <a:schemeClr val="bg1"/>
                </a:solidFill>
              </a:rPr>
              <a:t>–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Self-Ri</a:t>
            </a:r>
            <a:r>
              <a:rPr lang="en-US" b="1" dirty="0" smtClean="0">
                <a:solidFill>
                  <a:schemeClr val="bg1"/>
                </a:solidFill>
              </a:rPr>
              <a:t>g</a:t>
            </a:r>
            <a:r>
              <a:rPr lang="en-US" b="1" u="sng" dirty="0" smtClean="0">
                <a:solidFill>
                  <a:schemeClr val="bg1"/>
                </a:solidFill>
              </a:rPr>
              <a:t>hteousness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736" y="975935"/>
            <a:ext cx="8691289" cy="562261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But there are </a:t>
            </a:r>
            <a:r>
              <a:rPr lang="en-US" sz="2800" b="1" dirty="0" smtClean="0">
                <a:solidFill>
                  <a:schemeClr val="bg1"/>
                </a:solidFill>
              </a:rPr>
              <a:t>other problems </a:t>
            </a:r>
            <a:r>
              <a:rPr lang="en-US" sz="2800" b="1" dirty="0" smtClean="0">
                <a:solidFill>
                  <a:srgbClr val="FFFFFF"/>
                </a:solidFill>
              </a:rPr>
              <a:t>with 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self-control </a:t>
            </a:r>
            <a:r>
              <a:rPr lang="en-US" sz="2800" b="1" dirty="0" smtClean="0">
                <a:solidFill>
                  <a:srgbClr val="FFFFFF"/>
                </a:solidFill>
              </a:rPr>
              <a:t>that are created or enhanced by </a:t>
            </a:r>
            <a:r>
              <a:rPr lang="en-US" sz="2800" b="1" i="1" dirty="0" smtClean="0">
                <a:solidFill>
                  <a:srgbClr val="D99694"/>
                </a:solidFill>
              </a:rPr>
              <a:t>self-righteousness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Luke 18:9-14</a:t>
            </a:r>
            <a:r>
              <a:rPr lang="en-US" sz="2800" b="1" dirty="0" smtClean="0">
                <a:solidFill>
                  <a:srgbClr val="FFFFFF"/>
                </a:solidFill>
              </a:rPr>
              <a:t>,</a:t>
            </a:r>
          </a:p>
          <a:p>
            <a:pPr lvl="1" indent="-2286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Misplaced Trust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v.9a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Prov.3:5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Phil.2:3-8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indent="-2286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Improper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b="1" dirty="0" smtClean="0">
                <a:solidFill>
                  <a:srgbClr val="D99694"/>
                </a:solidFill>
              </a:rPr>
              <a:t> Distorted View Of and therefore Attitude Toward Others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v.9b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Matt.9:10-13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Rom.14:3,10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indent="-2286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Self-Worship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v.11a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Col.2:23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Phil.3:19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indent="-2286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Failure to detect Self-Deception</a:t>
            </a:r>
            <a:r>
              <a:rPr lang="en-US" b="1" i="1" dirty="0" smtClean="0">
                <a:solidFill>
                  <a:srgbClr val="D99694"/>
                </a:solidFill>
              </a:rPr>
              <a:t> </a:t>
            </a:r>
            <a:r>
              <a:rPr lang="en-US" b="1" dirty="0" smtClean="0">
                <a:solidFill>
                  <a:srgbClr val="D99694"/>
                </a:solidFill>
              </a:rPr>
              <a:t>regarding Sin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v.11b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2Cor.13:5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indent="-2286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And obviously, </a:t>
            </a:r>
            <a:r>
              <a:rPr lang="en-US" b="1" dirty="0" smtClean="0">
                <a:solidFill>
                  <a:srgbClr val="D99694"/>
                </a:solidFill>
              </a:rPr>
              <a:t>Self-Importance </a:t>
            </a:r>
            <a:r>
              <a:rPr lang="en-US" b="1" dirty="0" smtClean="0">
                <a:solidFill>
                  <a:srgbClr val="FFFFFF"/>
                </a:solidFill>
              </a:rPr>
              <a:t>(rather than required humility), </a:t>
            </a:r>
            <a:r>
              <a:rPr lang="en-US" b="1" u="sng" dirty="0" smtClean="0">
                <a:solidFill>
                  <a:srgbClr val="FFFF00"/>
                </a:solidFill>
              </a:rPr>
              <a:t>vv.12,13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Heb.3:13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FF"/>
                </a:solidFill>
              </a:rPr>
              <a:t>All of which ultimately lead to </a:t>
            </a:r>
            <a:r>
              <a:rPr lang="en-US" b="1" dirty="0" smtClean="0">
                <a:solidFill>
                  <a:srgbClr val="D99694"/>
                </a:solidFill>
              </a:rPr>
              <a:t>eternal defeat and destruction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v.14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59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737" y="152857"/>
            <a:ext cx="8582526" cy="644569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“Se</a:t>
            </a:r>
            <a:r>
              <a:rPr lang="en-US" sz="3600" b="1" i="1" dirty="0" smtClean="0">
                <a:solidFill>
                  <a:schemeClr val="bg1"/>
                </a:solidFill>
              </a:rPr>
              <a:t>lf-Control” </a:t>
            </a:r>
            <a:r>
              <a:rPr lang="en-US" sz="3600" b="1" dirty="0" smtClean="0">
                <a:solidFill>
                  <a:srgbClr val="FFFFFF"/>
                </a:solidFill>
              </a:rPr>
              <a:t>Conclusions:</a:t>
            </a:r>
          </a:p>
          <a:p>
            <a:pPr marL="742950" lvl="1" indent="-5143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Self-Control is vital to our spiritual well-being now and our eternal destiny later.  </a:t>
            </a:r>
            <a:r>
              <a:rPr lang="en-US" b="1" dirty="0" smtClean="0">
                <a:solidFill>
                  <a:srgbClr val="D99694"/>
                </a:solidFill>
              </a:rPr>
              <a:t>If we cannot </a:t>
            </a:r>
            <a:r>
              <a:rPr lang="en-US" b="1" i="1" dirty="0" smtClean="0">
                <a:solidFill>
                  <a:srgbClr val="D99694"/>
                </a:solidFill>
              </a:rPr>
              <a:t>muster </a:t>
            </a:r>
            <a:r>
              <a:rPr lang="en-US" b="1" dirty="0" smtClean="0">
                <a:solidFill>
                  <a:srgbClr val="D99694"/>
                </a:solidFill>
              </a:rPr>
              <a:t>and </a:t>
            </a:r>
            <a:r>
              <a:rPr lang="en-US" b="1" i="1" dirty="0" smtClean="0">
                <a:solidFill>
                  <a:srgbClr val="D99694"/>
                </a:solidFill>
              </a:rPr>
              <a:t>master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self-control </a:t>
            </a:r>
            <a:r>
              <a:rPr lang="en-US" b="1" dirty="0" smtClean="0">
                <a:solidFill>
                  <a:srgbClr val="D99694"/>
                </a:solidFill>
              </a:rPr>
              <a:t>we are doomed. </a:t>
            </a:r>
          </a:p>
          <a:p>
            <a:pPr marL="742950" lvl="1" indent="-5143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To do so, we must have </a:t>
            </a:r>
            <a:r>
              <a:rPr lang="en-US" b="1" dirty="0" smtClean="0">
                <a:solidFill>
                  <a:srgbClr val="8EB4E3"/>
                </a:solidFill>
              </a:rPr>
              <a:t>the proper view of self </a:t>
            </a:r>
            <a:r>
              <a:rPr lang="en-US" b="1" dirty="0" smtClean="0">
                <a:solidFill>
                  <a:srgbClr val="FFFFFF"/>
                </a:solidFill>
              </a:rPr>
              <a:t>(not </a:t>
            </a:r>
            <a:r>
              <a:rPr lang="en-US" b="1" i="1" dirty="0" smtClean="0">
                <a:solidFill>
                  <a:srgbClr val="D99694"/>
                </a:solidFill>
              </a:rPr>
              <a:t>self-deluded/deceived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u="sng" dirty="0" smtClean="0">
                <a:solidFill>
                  <a:srgbClr val="FFFFFF"/>
                </a:solidFill>
              </a:rPr>
              <a:t>not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D99694"/>
                </a:solidFill>
              </a:rPr>
              <a:t>self-important/righteous</a:t>
            </a:r>
            <a:r>
              <a:rPr lang="en-US" b="1" dirty="0" smtClean="0">
                <a:solidFill>
                  <a:srgbClr val="D99694"/>
                </a:solidFill>
              </a:rPr>
              <a:t>), </a:t>
            </a:r>
            <a:r>
              <a:rPr lang="en-US" b="1" dirty="0" smtClean="0">
                <a:solidFill>
                  <a:schemeClr val="bg1"/>
                </a:solidFill>
              </a:rPr>
              <a:t>through the practice of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self-denial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</a:t>
            </a:r>
            <a:r>
              <a:rPr lang="en-US" b="1" dirty="0" smtClean="0">
                <a:solidFill>
                  <a:srgbClr val="D99694"/>
                </a:solidFill>
              </a:rPr>
              <a:t> </a:t>
            </a:r>
            <a:r>
              <a:rPr lang="en-US" b="1" i="1" dirty="0" smtClean="0">
                <a:solidFill>
                  <a:srgbClr val="8EB4E3"/>
                </a:solidFill>
              </a:rPr>
              <a:t>self-discipline</a:t>
            </a:r>
            <a:r>
              <a:rPr lang="en-US" b="1" i="1" dirty="0" smtClean="0">
                <a:solidFill>
                  <a:schemeClr val="bg1"/>
                </a:solidFill>
              </a:rPr>
              <a:t>. </a:t>
            </a:r>
          </a:p>
          <a:p>
            <a:pPr marL="742950" lvl="1" indent="-5143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And we must always remember that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requires that </a:t>
            </a:r>
            <a:r>
              <a:rPr lang="en-US" b="1" i="1" dirty="0" smtClean="0">
                <a:solidFill>
                  <a:srgbClr val="8EB4E3"/>
                </a:solidFill>
              </a:rPr>
              <a:t>all of self </a:t>
            </a:r>
            <a:r>
              <a:rPr lang="en-US" b="1" dirty="0" smtClean="0">
                <a:solidFill>
                  <a:srgbClr val="FFFFFF"/>
                </a:solidFill>
              </a:rPr>
              <a:t>(our </a:t>
            </a:r>
            <a:r>
              <a:rPr lang="en-US" b="1" i="1" dirty="0" smtClean="0">
                <a:solidFill>
                  <a:schemeClr val="bg1"/>
                </a:solidFill>
              </a:rPr>
              <a:t>thoughts, emotions, desires/will,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actions</a:t>
            </a:r>
            <a:r>
              <a:rPr lang="en-US" b="1" dirty="0" smtClean="0">
                <a:solidFill>
                  <a:schemeClr val="bg1"/>
                </a:solidFill>
              </a:rPr>
              <a:t>) </a:t>
            </a:r>
            <a:r>
              <a:rPr lang="en-US" b="1" dirty="0" smtClean="0">
                <a:solidFill>
                  <a:srgbClr val="FFFFFF"/>
                </a:solidFill>
              </a:rPr>
              <a:t>be brought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under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control</a:t>
            </a:r>
            <a:r>
              <a:rPr lang="en-US" b="1" i="1" dirty="0" smtClean="0">
                <a:solidFill>
                  <a:schemeClr val="bg1"/>
                </a:solidFill>
              </a:rPr>
              <a:t>.</a:t>
            </a:r>
            <a:r>
              <a:rPr lang="en-US" b="1" i="1" dirty="0" smtClean="0">
                <a:solidFill>
                  <a:srgbClr val="D99694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lvl="1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FF"/>
                </a:solidFill>
              </a:rPr>
              <a:t>God and our brethren can and will help, but </a:t>
            </a:r>
            <a:r>
              <a:rPr lang="en-US" b="1" dirty="0" smtClean="0">
                <a:solidFill>
                  <a:srgbClr val="FFFF00"/>
                </a:solidFill>
              </a:rPr>
              <a:t>“I” </a:t>
            </a:r>
            <a:r>
              <a:rPr lang="en-US" b="1" dirty="0" smtClean="0">
                <a:solidFill>
                  <a:srgbClr val="FFFFFF"/>
                </a:solidFill>
              </a:rPr>
              <a:t>am responsible for and will be held accountable for </a:t>
            </a:r>
            <a:r>
              <a:rPr lang="en-US" b="1" dirty="0" smtClean="0">
                <a:solidFill>
                  <a:srgbClr val="FFFF00"/>
                </a:solidFill>
              </a:rPr>
              <a:t>“my”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lack thereof</a:t>
            </a:r>
            <a:r>
              <a:rPr lang="en-US" b="1" dirty="0" smtClean="0">
                <a:solidFill>
                  <a:srgbClr val="FFFFFF"/>
                </a:solidFill>
              </a:rPr>
              <a:t>.  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5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10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808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Thus far in our series of lessons on Self-Control we’ve considered:</vt:lpstr>
      <vt:lpstr>“Self-Control” #5 – Self-Righteousness</vt:lpstr>
      <vt:lpstr>“Self-Control” #5 – Self-Righteousness</vt:lpstr>
      <vt:lpstr>“Self-Control” #5 – Self-Righteousness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17</cp:revision>
  <cp:lastPrinted>2023-12-14T19:47:43Z</cp:lastPrinted>
  <dcterms:created xsi:type="dcterms:W3CDTF">2023-12-14T15:47:17Z</dcterms:created>
  <dcterms:modified xsi:type="dcterms:W3CDTF">2023-12-14T19:47:55Z</dcterms:modified>
</cp:coreProperties>
</file>