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5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D4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156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6E914-0A19-5146-BA49-A67E582BA066}" type="datetimeFigureOut">
              <a:rPr lang="en-US" smtClean="0"/>
              <a:t>2/9/24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B0802-4A7C-114F-9809-3436A960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72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B0802-4A7C-114F-9809-3436A9606F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44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B0802-4A7C-114F-9809-3436A9606F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44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B0802-4A7C-114F-9809-3436A9606F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44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B0802-4A7C-114F-9809-3436A9606F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44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B0802-4A7C-114F-9809-3436A9606F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44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B0802-4A7C-114F-9809-3436A9606F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44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22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995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3AD417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“Right”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and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“Wrong”</a:t>
            </a:r>
            <a:endParaRPr lang="en-US" sz="6000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955" y="1239192"/>
            <a:ext cx="2082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Pro-Life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45211" y="1470025"/>
            <a:ext cx="2004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Pro-Choice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49612" y="1239192"/>
            <a:ext cx="251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Secure the Border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2780" y="1704602"/>
            <a:ext cx="2194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Open Borders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9152" y="2318667"/>
            <a:ext cx="1802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Gun Control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10464" y="2868507"/>
            <a:ext cx="2194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Open Carry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87098" y="3125259"/>
            <a:ext cx="2194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Statue Removal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87098" y="2663594"/>
            <a:ext cx="1832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History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50947" y="2232022"/>
            <a:ext cx="2194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Individual Rights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19409" y="3042784"/>
            <a:ext cx="2639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Governmental </a:t>
            </a:r>
            <a:r>
              <a:rPr lang="en-US" sz="2400" b="1" dirty="0" smtClean="0">
                <a:solidFill>
                  <a:srgbClr val="000000"/>
                </a:solidFill>
              </a:rPr>
              <a:t>Control/Mandates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284" y="3873782"/>
            <a:ext cx="8883983" cy="2984220"/>
          </a:xfrm>
          <a:solidFill>
            <a:schemeClr val="bg1">
              <a:alpha val="67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U</a:t>
            </a:r>
            <a:r>
              <a:rPr lang="en-US" b="1" dirty="0" smtClean="0">
                <a:solidFill>
                  <a:srgbClr val="FFFFFF"/>
                </a:solidFill>
              </a:rPr>
              <a:t>naided, man struggles </a:t>
            </a:r>
            <a:r>
              <a:rPr lang="en-US" b="1" dirty="0" smtClean="0">
                <a:solidFill>
                  <a:srgbClr val="FFFFFF"/>
                </a:solidFill>
              </a:rPr>
              <a:t>with the </a:t>
            </a:r>
            <a:r>
              <a:rPr lang="en-US" b="1" i="1" dirty="0" smtClean="0">
                <a:solidFill>
                  <a:srgbClr val="FFFFFF"/>
                </a:solidFill>
              </a:rPr>
              <a:t>concept, </a:t>
            </a:r>
            <a:r>
              <a:rPr lang="en-US" b="1" dirty="0" smtClean="0">
                <a:solidFill>
                  <a:srgbClr val="FFFFFF"/>
                </a:solidFill>
              </a:rPr>
              <a:t>let alone the </a:t>
            </a:r>
            <a:r>
              <a:rPr lang="en-US" b="1" i="1" dirty="0" smtClean="0">
                <a:solidFill>
                  <a:srgbClr val="FFFFFF"/>
                </a:solidFill>
              </a:rPr>
              <a:t>definition </a:t>
            </a:r>
            <a:r>
              <a:rPr lang="en-US" b="1" dirty="0" smtClean="0">
                <a:solidFill>
                  <a:srgbClr val="FFFFFF"/>
                </a:solidFill>
              </a:rPr>
              <a:t>and </a:t>
            </a:r>
            <a:r>
              <a:rPr lang="en-US" b="1" i="1" dirty="0" smtClean="0">
                <a:solidFill>
                  <a:srgbClr val="FFFFFF"/>
                </a:solidFill>
              </a:rPr>
              <a:t>determination, </a:t>
            </a:r>
            <a:r>
              <a:rPr lang="en-US" b="1" dirty="0" smtClean="0">
                <a:solidFill>
                  <a:srgbClr val="FFFFFF"/>
                </a:solidFill>
              </a:rPr>
              <a:t>of “right/wrong.”</a:t>
            </a:r>
            <a:endParaRPr lang="en-US" b="1" dirty="0" smtClean="0">
              <a:solidFill>
                <a:srgbClr val="FFFFFF"/>
              </a:solidFill>
            </a:endParaRPr>
          </a:p>
          <a:p>
            <a:r>
              <a:rPr lang="en-US" b="1" dirty="0" smtClean="0">
                <a:solidFill>
                  <a:srgbClr val="FFFFFF"/>
                </a:solidFill>
              </a:rPr>
              <a:t>We see, perhaps because we want to, </a:t>
            </a:r>
            <a:r>
              <a:rPr lang="en-US" b="1" i="1" dirty="0" smtClean="0">
                <a:solidFill>
                  <a:srgbClr val="FFFFFF"/>
                </a:solidFill>
              </a:rPr>
              <a:t>gray </a:t>
            </a:r>
            <a:r>
              <a:rPr lang="en-US" b="1" dirty="0" smtClean="0">
                <a:solidFill>
                  <a:srgbClr val="FFFFFF"/>
                </a:solidFill>
              </a:rPr>
              <a:t>areas between “right” and “wrong,”</a:t>
            </a:r>
          </a:p>
          <a:p>
            <a:r>
              <a:rPr lang="en-US" b="1" i="1" dirty="0" smtClean="0">
                <a:solidFill>
                  <a:srgbClr val="FFFFFF"/>
                </a:solidFill>
              </a:rPr>
              <a:t>Shadows </a:t>
            </a:r>
            <a:r>
              <a:rPr lang="en-US" b="1" dirty="0" smtClean="0">
                <a:solidFill>
                  <a:srgbClr val="FFFFFF"/>
                </a:solidFill>
              </a:rPr>
              <a:t>between “light” and “dark,”</a:t>
            </a:r>
          </a:p>
          <a:p>
            <a:r>
              <a:rPr lang="en-US" b="1" i="1" dirty="0" smtClean="0">
                <a:solidFill>
                  <a:srgbClr val="FFFFFF"/>
                </a:solidFill>
              </a:rPr>
              <a:t>Amorality </a:t>
            </a:r>
            <a:r>
              <a:rPr lang="en-US" b="1" dirty="0" smtClean="0">
                <a:solidFill>
                  <a:srgbClr val="FFFFFF"/>
                </a:solidFill>
              </a:rPr>
              <a:t>between “good” and “evil,”</a:t>
            </a:r>
          </a:p>
          <a:p>
            <a:r>
              <a:rPr lang="en-US" b="1" dirty="0" smtClean="0">
                <a:solidFill>
                  <a:srgbClr val="FFFFFF"/>
                </a:solidFill>
              </a:rPr>
              <a:t>And </a:t>
            </a:r>
            <a:r>
              <a:rPr lang="en-US" b="1" i="1" dirty="0" smtClean="0">
                <a:solidFill>
                  <a:srgbClr val="FFFFFF"/>
                </a:solidFill>
              </a:rPr>
              <a:t>righteous </a:t>
            </a:r>
            <a:r>
              <a:rPr lang="en-US" b="1" dirty="0" smtClean="0">
                <a:solidFill>
                  <a:srgbClr val="FFFFFF"/>
                </a:solidFill>
              </a:rPr>
              <a:t>acts with </a:t>
            </a:r>
            <a:r>
              <a:rPr lang="en-US" b="1" i="1" dirty="0" smtClean="0">
                <a:solidFill>
                  <a:srgbClr val="FFFFFF"/>
                </a:solidFill>
              </a:rPr>
              <a:t>impure </a:t>
            </a:r>
            <a:r>
              <a:rPr lang="en-US" b="1" dirty="0" smtClean="0">
                <a:solidFill>
                  <a:srgbClr val="FFFFFF"/>
                </a:solidFill>
              </a:rPr>
              <a:t>motives,</a:t>
            </a:r>
          </a:p>
          <a:p>
            <a:r>
              <a:rPr lang="en-US" b="1" dirty="0" smtClean="0">
                <a:solidFill>
                  <a:srgbClr val="FFFFFF"/>
                </a:solidFill>
              </a:rPr>
              <a:t>Or </a:t>
            </a:r>
            <a:r>
              <a:rPr lang="en-US" b="1" i="1" dirty="0" smtClean="0">
                <a:solidFill>
                  <a:srgbClr val="FFFFFF"/>
                </a:solidFill>
              </a:rPr>
              <a:t>sinful </a:t>
            </a:r>
            <a:r>
              <a:rPr lang="en-US" b="1" dirty="0" smtClean="0">
                <a:solidFill>
                  <a:srgbClr val="FFFFFF"/>
                </a:solidFill>
              </a:rPr>
              <a:t>acts with </a:t>
            </a:r>
            <a:r>
              <a:rPr lang="en-US" b="1" i="1" dirty="0" smtClean="0">
                <a:solidFill>
                  <a:srgbClr val="FFFFFF"/>
                </a:solidFill>
              </a:rPr>
              <a:t>pure </a:t>
            </a:r>
            <a:r>
              <a:rPr lang="en-US" b="1" dirty="0" smtClean="0">
                <a:solidFill>
                  <a:srgbClr val="FFFFFF"/>
                </a:solidFill>
              </a:rPr>
              <a:t>motives.  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277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0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7772400" cy="1023306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3AD417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“Right”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and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“Wrong”</a:t>
            </a:r>
            <a:endParaRPr lang="en-US" sz="6000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023307"/>
            <a:ext cx="3195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Why even bother?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6026" y="789056"/>
            <a:ext cx="29277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000000"/>
                </a:solidFill>
              </a:rPr>
              <a:t>If</a:t>
            </a:r>
            <a:r>
              <a:rPr lang="en-US" sz="2400" b="1" dirty="0" smtClean="0">
                <a:solidFill>
                  <a:srgbClr val="000000"/>
                </a:solidFill>
              </a:rPr>
              <a:t> we are not </a:t>
            </a:r>
            <a:r>
              <a:rPr lang="en-US" sz="2400" b="1" i="1" dirty="0" smtClean="0">
                <a:solidFill>
                  <a:srgbClr val="000000"/>
                </a:solidFill>
              </a:rPr>
              <a:t>made in His image, 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r>
              <a:rPr lang="en-US" sz="2400" b="1" u="sng" dirty="0" smtClean="0">
                <a:solidFill>
                  <a:srgbClr val="000000"/>
                </a:solidFill>
              </a:rPr>
              <a:t>If</a:t>
            </a:r>
            <a:r>
              <a:rPr lang="en-US" sz="2400" b="1" dirty="0" smtClean="0">
                <a:solidFill>
                  <a:srgbClr val="000000"/>
                </a:solidFill>
              </a:rPr>
              <a:t> we are not </a:t>
            </a:r>
            <a:r>
              <a:rPr lang="en-US" sz="2400" b="1" i="1" dirty="0" smtClean="0">
                <a:solidFill>
                  <a:srgbClr val="000000"/>
                </a:solidFill>
              </a:rPr>
              <a:t>guided by His revealed will, 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r>
              <a:rPr lang="en-US" sz="2400" b="1" u="sng" dirty="0" smtClean="0">
                <a:solidFill>
                  <a:srgbClr val="000000"/>
                </a:solidFill>
              </a:rPr>
              <a:t>And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b="1" i="1" dirty="0" smtClean="0">
                <a:solidFill>
                  <a:srgbClr val="000000"/>
                </a:solidFill>
              </a:rPr>
              <a:t>won’t be judged eternally, 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734333"/>
            <a:ext cx="9144000" cy="2123668"/>
          </a:xfrm>
          <a:solidFill>
            <a:schemeClr val="bg1">
              <a:alpha val="67000"/>
            </a:schemeClr>
          </a:solidFill>
        </p:spPr>
        <p:txBody>
          <a:bodyPr>
            <a:normAutofit/>
          </a:bodyPr>
          <a:lstStyle/>
          <a:p>
            <a:r>
              <a:rPr lang="en-US" sz="2400" b="1" u="sng" dirty="0" smtClean="0">
                <a:solidFill>
                  <a:srgbClr val="FFFFFF"/>
                </a:solidFill>
              </a:rPr>
              <a:t>Then</a:t>
            </a:r>
            <a:r>
              <a:rPr lang="en-US" sz="2400" b="1" dirty="0" smtClean="0">
                <a:solidFill>
                  <a:srgbClr val="FFFFFF"/>
                </a:solidFill>
              </a:rPr>
              <a:t> why not just let </a:t>
            </a:r>
            <a:r>
              <a:rPr lang="en-US" sz="2400" b="1" i="1" dirty="0" smtClean="0">
                <a:solidFill>
                  <a:srgbClr val="FFFFFF"/>
                </a:solidFill>
              </a:rPr>
              <a:t>“each do what is right in his own eyes” 		</a:t>
            </a:r>
            <a:r>
              <a:rPr lang="en-US" sz="2400" b="1" dirty="0" smtClean="0">
                <a:solidFill>
                  <a:srgbClr val="FFFFFF"/>
                </a:solidFill>
              </a:rPr>
              <a:t>(</a:t>
            </a:r>
            <a:r>
              <a:rPr lang="en-US" sz="2400" b="1" u="sng" dirty="0" smtClean="0">
                <a:solidFill>
                  <a:srgbClr val="FFFFFF"/>
                </a:solidFill>
              </a:rPr>
              <a:t>cf. Jud</a:t>
            </a:r>
            <a:r>
              <a:rPr lang="en-US" sz="2400" b="1" dirty="0" smtClean="0">
                <a:solidFill>
                  <a:srgbClr val="FFFFFF"/>
                </a:solidFill>
              </a:rPr>
              <a:t>g</a:t>
            </a:r>
            <a:r>
              <a:rPr lang="en-US" sz="2400" b="1" u="sng" dirty="0" smtClean="0">
                <a:solidFill>
                  <a:srgbClr val="FFFFFF"/>
                </a:solidFill>
              </a:rPr>
              <a:t>es 21:25</a:t>
            </a:r>
            <a:r>
              <a:rPr lang="en-US" sz="2400" b="1" dirty="0" smtClean="0">
                <a:solidFill>
                  <a:srgbClr val="FFFFFF"/>
                </a:solidFill>
              </a:rPr>
              <a:t>) and stop </a:t>
            </a:r>
            <a:r>
              <a:rPr lang="en-US" sz="2400" b="1" dirty="0" smtClean="0">
                <a:solidFill>
                  <a:srgbClr val="FFFFFF"/>
                </a:solidFill>
              </a:rPr>
              <a:t>arguing and fighting over it?</a:t>
            </a:r>
            <a:endParaRPr lang="en-US" sz="2400" b="1" dirty="0" smtClean="0">
              <a:solidFill>
                <a:srgbClr val="FFFFFF"/>
              </a:solidFill>
            </a:endParaRPr>
          </a:p>
          <a:p>
            <a:r>
              <a:rPr lang="en-US" sz="2400" b="1" dirty="0" smtClean="0">
                <a:solidFill>
                  <a:srgbClr val="FFFFFF"/>
                </a:solidFill>
              </a:rPr>
              <a:t>Aside from the </a:t>
            </a:r>
            <a:r>
              <a:rPr lang="en-US" sz="2400" b="1" i="1" dirty="0" smtClean="0">
                <a:solidFill>
                  <a:srgbClr val="FFFFFF"/>
                </a:solidFill>
              </a:rPr>
              <a:t>spiritual </a:t>
            </a:r>
            <a:r>
              <a:rPr lang="en-US" sz="2400" b="1" dirty="0" smtClean="0">
                <a:solidFill>
                  <a:srgbClr val="FFFFFF"/>
                </a:solidFill>
              </a:rPr>
              <a:t>aspect, we need “right” and “wrong” to be in any sense “civilized,” and to live together in any kind of “society.”</a:t>
            </a:r>
          </a:p>
          <a:p>
            <a:r>
              <a:rPr lang="en-US" sz="2400" b="1" dirty="0" smtClean="0">
                <a:solidFill>
                  <a:srgbClr val="FFFFFF"/>
                </a:solidFill>
              </a:rPr>
              <a:t>So, h</a:t>
            </a:r>
            <a:r>
              <a:rPr lang="en-US" sz="2400" b="1" dirty="0" smtClean="0">
                <a:solidFill>
                  <a:srgbClr val="FFFFFF"/>
                </a:solidFill>
              </a:rPr>
              <a:t>ow </a:t>
            </a:r>
            <a:r>
              <a:rPr lang="en-US" sz="2400" b="1" dirty="0" smtClean="0">
                <a:solidFill>
                  <a:srgbClr val="FFFFFF"/>
                </a:solidFill>
              </a:rPr>
              <a:t>do we get </a:t>
            </a:r>
            <a:r>
              <a:rPr lang="en-US" sz="2400" b="1" dirty="0" smtClean="0">
                <a:solidFill>
                  <a:srgbClr val="FFFFFF"/>
                </a:solidFill>
              </a:rPr>
              <a:t>to a proper</a:t>
            </a:r>
            <a:r>
              <a:rPr lang="en-US" sz="2400" b="1" dirty="0" smtClean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understanding of “right” and “wrong”</a:t>
            </a:r>
            <a:r>
              <a:rPr lang="en-US" sz="2400" b="1" dirty="0" smtClean="0">
                <a:solidFill>
                  <a:srgbClr val="FFFFFF"/>
                </a:solidFill>
              </a:rPr>
              <a:t>?</a:t>
            </a:r>
            <a:endParaRPr lang="en-US" sz="2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468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5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75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75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791"/>
            <a:ext cx="8229600" cy="1097476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3AD417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“Right”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and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“Wrong”</a:t>
            </a:r>
            <a:endParaRPr lang="en-US" sz="6000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3981" y="1753462"/>
            <a:ext cx="9012996" cy="5119099"/>
          </a:xfrm>
          <a:solidFill>
            <a:schemeClr val="bg1">
              <a:alpha val="72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>The </a:t>
            </a:r>
            <a:r>
              <a:rPr lang="en-US" b="1" i="1" dirty="0" smtClean="0"/>
              <a:t>Most Powerful </a:t>
            </a:r>
            <a:r>
              <a:rPr lang="en-US" b="1" dirty="0" smtClean="0"/>
              <a:t>Determine It.</a:t>
            </a:r>
          </a:p>
          <a:p>
            <a:r>
              <a:rPr lang="en-US" b="1" dirty="0" smtClean="0"/>
              <a:t>The </a:t>
            </a:r>
            <a:r>
              <a:rPr lang="en-US" b="1" i="1" dirty="0" smtClean="0"/>
              <a:t>Educated/Enlightened Elite </a:t>
            </a:r>
            <a:r>
              <a:rPr lang="en-US" b="1" dirty="0" smtClean="0"/>
              <a:t>Determine It.</a:t>
            </a:r>
          </a:p>
          <a:p>
            <a:r>
              <a:rPr lang="en-US" b="1" dirty="0" smtClean="0"/>
              <a:t>The </a:t>
            </a:r>
            <a:r>
              <a:rPr lang="en-US" b="1" i="1" dirty="0" smtClean="0"/>
              <a:t>Majority </a:t>
            </a:r>
            <a:r>
              <a:rPr lang="en-US" b="1" dirty="0" smtClean="0"/>
              <a:t>Determine It.</a:t>
            </a:r>
          </a:p>
          <a:p>
            <a:r>
              <a:rPr lang="en-US" b="1" dirty="0" smtClean="0"/>
              <a:t>Each Determines It </a:t>
            </a:r>
            <a:r>
              <a:rPr lang="en-US" b="1" i="1" dirty="0" smtClean="0"/>
              <a:t>For Themselves.</a:t>
            </a:r>
            <a:endParaRPr lang="en-US" b="1" dirty="0" smtClean="0"/>
          </a:p>
          <a:p>
            <a:r>
              <a:rPr lang="en-US" b="1" i="1" dirty="0" smtClean="0"/>
              <a:t>No Determination </a:t>
            </a:r>
            <a:r>
              <a:rPr lang="en-US" b="1" dirty="0" smtClean="0"/>
              <a:t>Is Necessary.</a:t>
            </a:r>
          </a:p>
          <a:p>
            <a:r>
              <a:rPr lang="en-US" b="1" dirty="0" smtClean="0"/>
              <a:t>Since Everyone’s Beliefs Are Equally Valid, </a:t>
            </a:r>
            <a:r>
              <a:rPr lang="en-US" b="1" i="1" dirty="0" smtClean="0"/>
              <a:t>Conflict Resolution </a:t>
            </a:r>
            <a:r>
              <a:rPr lang="en-US" b="1" dirty="0" smtClean="0"/>
              <a:t>(via </a:t>
            </a:r>
            <a:r>
              <a:rPr lang="en-US" b="1" i="1" dirty="0" smtClean="0"/>
              <a:t>compromise</a:t>
            </a:r>
            <a:r>
              <a:rPr lang="en-US" b="1" dirty="0" smtClean="0"/>
              <a:t>) </a:t>
            </a:r>
            <a:r>
              <a:rPr lang="en-US" b="1" dirty="0" smtClean="0"/>
              <a:t>Determines </a:t>
            </a:r>
            <a:r>
              <a:rPr lang="en-US" b="1" dirty="0" smtClean="0"/>
              <a:t>It.</a:t>
            </a:r>
          </a:p>
          <a:p>
            <a:pPr marL="0" indent="0">
              <a:buNone/>
            </a:pPr>
            <a:r>
              <a:rPr lang="en-US" b="1" dirty="0" smtClean="0"/>
              <a:t>Some combination of “all of the above” is how we got to where we are </a:t>
            </a:r>
            <a:r>
              <a:rPr lang="en-US" b="1" dirty="0" smtClean="0"/>
              <a:t>now: </a:t>
            </a:r>
            <a:r>
              <a:rPr lang="en-US" b="1" dirty="0" smtClean="0"/>
              <a:t>no </a:t>
            </a:r>
            <a:r>
              <a:rPr lang="en-US" b="1" dirty="0" smtClean="0"/>
              <a:t>clear/doable </a:t>
            </a:r>
            <a:r>
              <a:rPr lang="en-US" b="1" dirty="0" smtClean="0"/>
              <a:t>answer.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6594" y="1134267"/>
            <a:ext cx="748411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The World’s Methods of </a:t>
            </a:r>
            <a:r>
              <a:rPr lang="en-US" sz="3200" b="1" dirty="0" smtClean="0">
                <a:solidFill>
                  <a:schemeClr val="bg1"/>
                </a:solidFill>
              </a:rPr>
              <a:t>Determination: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39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791"/>
            <a:ext cx="8229600" cy="1097476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3AD417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“Right”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and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“Wrong”</a:t>
            </a:r>
            <a:endParaRPr lang="en-US" sz="6000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2231546"/>
            <a:ext cx="8229600" cy="4036894"/>
          </a:xfrm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Admit That We Are Created by God </a:t>
            </a:r>
            <a:r>
              <a:rPr lang="en-US" b="1" dirty="0">
                <a:solidFill>
                  <a:srgbClr val="FFFFFF"/>
                </a:solidFill>
              </a:rPr>
              <a:t>(and </a:t>
            </a:r>
            <a:r>
              <a:rPr lang="en-US" b="1" dirty="0" smtClean="0">
                <a:solidFill>
                  <a:srgbClr val="FFFFFF"/>
                </a:solidFill>
              </a:rPr>
              <a:t>so is everything </a:t>
            </a:r>
            <a:r>
              <a:rPr lang="en-US" b="1" dirty="0">
                <a:solidFill>
                  <a:srgbClr val="FFFFFF"/>
                </a:solidFill>
              </a:rPr>
              <a:t>else</a:t>
            </a:r>
            <a:r>
              <a:rPr lang="en-US" b="1" dirty="0" smtClean="0">
                <a:solidFill>
                  <a:srgbClr val="FFFFFF"/>
                </a:solidFill>
              </a:rPr>
              <a:t>), </a:t>
            </a:r>
            <a:r>
              <a:rPr lang="en-US" b="1" u="sng" dirty="0" smtClean="0">
                <a:solidFill>
                  <a:srgbClr val="FFFFFF"/>
                </a:solidFill>
              </a:rPr>
              <a:t>Heb.3:4; 11:3</a:t>
            </a:r>
            <a:endParaRPr lang="en-US" b="1" dirty="0" smtClean="0">
              <a:solidFill>
                <a:srgbClr val="FFFFFF"/>
              </a:solidFill>
            </a:endParaRPr>
          </a:p>
          <a:p>
            <a:r>
              <a:rPr lang="en-US" b="1" dirty="0" smtClean="0">
                <a:solidFill>
                  <a:srgbClr val="FFFFFF"/>
                </a:solidFill>
              </a:rPr>
              <a:t>Acknowledge That His </a:t>
            </a:r>
            <a:r>
              <a:rPr lang="en-US" b="1" i="1" dirty="0" smtClean="0">
                <a:solidFill>
                  <a:srgbClr val="FFFFFF"/>
                </a:solidFill>
              </a:rPr>
              <a:t>Right to Rule </a:t>
            </a:r>
            <a:r>
              <a:rPr lang="en-US" b="1" dirty="0" smtClean="0">
                <a:solidFill>
                  <a:srgbClr val="FFFFFF"/>
                </a:solidFill>
              </a:rPr>
              <a:t>Is Exercised Through </a:t>
            </a:r>
            <a:r>
              <a:rPr lang="en-US" b="1" i="1" dirty="0" smtClean="0">
                <a:solidFill>
                  <a:srgbClr val="FFFFFF"/>
                </a:solidFill>
              </a:rPr>
              <a:t>Revelation, </a:t>
            </a:r>
            <a:r>
              <a:rPr lang="en-US" b="1" u="sng" dirty="0" smtClean="0">
                <a:solidFill>
                  <a:srgbClr val="FFFFFF"/>
                </a:solidFill>
              </a:rPr>
              <a:t>John 12:46-50</a:t>
            </a:r>
            <a:endParaRPr lang="en-US" b="1" dirty="0" smtClean="0">
              <a:solidFill>
                <a:srgbClr val="FFFFFF"/>
              </a:solidFill>
            </a:endParaRPr>
          </a:p>
          <a:p>
            <a:r>
              <a:rPr lang="en-US" b="1" dirty="0" smtClean="0">
                <a:solidFill>
                  <a:srgbClr val="FFFFFF"/>
                </a:solidFill>
              </a:rPr>
              <a:t>And Accept </a:t>
            </a:r>
            <a:r>
              <a:rPr lang="en-US" b="1" i="1" dirty="0" smtClean="0">
                <a:solidFill>
                  <a:srgbClr val="FFFFFF"/>
                </a:solidFill>
              </a:rPr>
              <a:t>Eternal Accountability </a:t>
            </a:r>
            <a:r>
              <a:rPr lang="en-US" b="1" dirty="0" smtClean="0">
                <a:solidFill>
                  <a:srgbClr val="FFFFFF"/>
                </a:solidFill>
              </a:rPr>
              <a:t>to Him In These Regards, </a:t>
            </a:r>
            <a:r>
              <a:rPr lang="en-US" b="1" u="sng" dirty="0" smtClean="0">
                <a:solidFill>
                  <a:srgbClr val="FFFFFF"/>
                </a:solidFill>
              </a:rPr>
              <a:t>Rev.20:11-15</a:t>
            </a:r>
            <a:r>
              <a:rPr lang="en-US" b="1" dirty="0" smtClean="0">
                <a:solidFill>
                  <a:srgbClr val="FFFFFF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FFFF"/>
                </a:solidFill>
              </a:rPr>
              <a:t>This will work </a:t>
            </a:r>
            <a:r>
              <a:rPr lang="en-US" b="1" i="1" dirty="0" smtClean="0">
                <a:solidFill>
                  <a:srgbClr val="FFFFFF"/>
                </a:solidFill>
              </a:rPr>
              <a:t>generally</a:t>
            </a:r>
            <a:r>
              <a:rPr lang="mr-IN" b="1" i="1" dirty="0" smtClean="0">
                <a:solidFill>
                  <a:srgbClr val="FFFFFF"/>
                </a:solidFill>
              </a:rPr>
              <a:t>…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6594" y="1134267"/>
            <a:ext cx="748411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Or, Conversely: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145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791"/>
            <a:ext cx="8229600" cy="1097476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3AD417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“Right”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and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“Wrong”</a:t>
            </a:r>
            <a:endParaRPr lang="en-US" sz="6000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81860" y="2083599"/>
            <a:ext cx="8229600" cy="4500081"/>
          </a:xfrm>
          <a:solidFill>
            <a:schemeClr val="bg1">
              <a:alpha val="7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FFFFFF"/>
                </a:solidFill>
              </a:rPr>
              <a:t>Do we then revert back to </a:t>
            </a:r>
            <a:r>
              <a:rPr lang="en-US" b="1" i="1" dirty="0" smtClean="0">
                <a:solidFill>
                  <a:srgbClr val="FFFFFF"/>
                </a:solidFill>
              </a:rPr>
              <a:t>worldly means/methods </a:t>
            </a:r>
            <a:r>
              <a:rPr lang="en-US" b="1" dirty="0" smtClean="0">
                <a:solidFill>
                  <a:srgbClr val="FFFFFF"/>
                </a:solidFill>
              </a:rPr>
              <a:t>of </a:t>
            </a:r>
            <a:r>
              <a:rPr lang="en-US" b="1" dirty="0" smtClean="0">
                <a:solidFill>
                  <a:srgbClr val="FFFFFF"/>
                </a:solidFill>
              </a:rPr>
              <a:t>determination and resolution? </a:t>
            </a:r>
            <a:endParaRPr lang="en-US" b="1" dirty="0">
              <a:solidFill>
                <a:srgbClr val="FFFFFF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FFFFFF"/>
                </a:solidFill>
              </a:rPr>
              <a:t>Or, do what was done under </a:t>
            </a:r>
            <a:r>
              <a:rPr lang="en-US" b="1" i="1" dirty="0" smtClean="0">
                <a:solidFill>
                  <a:srgbClr val="FFFFFF"/>
                </a:solidFill>
              </a:rPr>
              <a:t>inspired leadership? </a:t>
            </a:r>
            <a:r>
              <a:rPr lang="en-US" b="1" u="sng" dirty="0" smtClean="0">
                <a:solidFill>
                  <a:srgbClr val="FFFFFF"/>
                </a:solidFill>
              </a:rPr>
              <a:t>Acts 15</a:t>
            </a:r>
            <a:r>
              <a:rPr lang="en-US" b="1" dirty="0" smtClean="0">
                <a:solidFill>
                  <a:srgbClr val="FFFFFF"/>
                </a:solidFill>
              </a:rPr>
              <a:t>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u="sng" dirty="0" smtClean="0">
                <a:solidFill>
                  <a:srgbClr val="FFFFFF"/>
                </a:solidFill>
              </a:rPr>
              <a:t>Vv.1-5</a:t>
            </a:r>
            <a:r>
              <a:rPr lang="en-US" b="1" dirty="0" smtClean="0">
                <a:solidFill>
                  <a:srgbClr val="FFFFFF"/>
                </a:solidFill>
              </a:rPr>
              <a:t>, </a:t>
            </a:r>
            <a:r>
              <a:rPr lang="en-US" b="1" dirty="0" smtClean="0">
                <a:solidFill>
                  <a:srgbClr val="FFFFFF"/>
                </a:solidFill>
              </a:rPr>
              <a:t>clearly identify the real </a:t>
            </a:r>
            <a:r>
              <a:rPr lang="en-US" b="1" i="1" dirty="0" smtClean="0">
                <a:solidFill>
                  <a:srgbClr val="FFFFFF"/>
                </a:solidFill>
              </a:rPr>
              <a:t>issue at hand</a:t>
            </a:r>
            <a:endParaRPr lang="en-US" b="1" u="sng" dirty="0" smtClean="0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u="sng" dirty="0" smtClean="0">
                <a:solidFill>
                  <a:srgbClr val="FFFFFF"/>
                </a:solidFill>
              </a:rPr>
              <a:t>Vv.6-7a</a:t>
            </a:r>
            <a:r>
              <a:rPr lang="en-US" b="1" dirty="0" smtClean="0">
                <a:solidFill>
                  <a:srgbClr val="FFFFFF"/>
                </a:solidFill>
              </a:rPr>
              <a:t>, be willing to </a:t>
            </a:r>
            <a:r>
              <a:rPr lang="en-US" b="1" i="1" dirty="0" smtClean="0">
                <a:solidFill>
                  <a:srgbClr val="FFFFFF"/>
                </a:solidFill>
              </a:rPr>
              <a:t>look into, investigate,</a:t>
            </a:r>
            <a:r>
              <a:rPr lang="en-US" b="1" dirty="0" smtClean="0">
                <a:solidFill>
                  <a:srgbClr val="FFFFFF"/>
                </a:solidFill>
              </a:rPr>
              <a:t> and </a:t>
            </a:r>
            <a:r>
              <a:rPr lang="en-US" b="1" i="1" dirty="0" smtClean="0">
                <a:solidFill>
                  <a:srgbClr val="FFFFFF"/>
                </a:solidFill>
              </a:rPr>
              <a:t>discuss</a:t>
            </a:r>
            <a:r>
              <a:rPr lang="en-US" b="1" dirty="0" smtClean="0">
                <a:solidFill>
                  <a:srgbClr val="FFFFFF"/>
                </a:solidFill>
              </a:rPr>
              <a:t> the matter, </a:t>
            </a:r>
            <a:r>
              <a:rPr lang="en-US" b="1" u="sng" dirty="0" smtClean="0">
                <a:solidFill>
                  <a:srgbClr val="FFFFFF"/>
                </a:solidFill>
              </a:rPr>
              <a:t>cp. 1Tim.1:3-5; 4:7; 6:3-5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u="sng" dirty="0" smtClean="0">
                <a:solidFill>
                  <a:srgbClr val="FFFFFF"/>
                </a:solidFill>
              </a:rPr>
              <a:t>Vv.7b-9,12</a:t>
            </a:r>
            <a:r>
              <a:rPr lang="en-US" b="1" dirty="0" smtClean="0">
                <a:solidFill>
                  <a:srgbClr val="FFFFFF"/>
                </a:solidFill>
              </a:rPr>
              <a:t>, listen to </a:t>
            </a:r>
            <a:r>
              <a:rPr lang="en-US" b="1" i="1" dirty="0" smtClean="0">
                <a:solidFill>
                  <a:srgbClr val="FFFFFF"/>
                </a:solidFill>
              </a:rPr>
              <a:t>divinely-inspired testimony </a:t>
            </a:r>
            <a:r>
              <a:rPr lang="en-US" b="1" dirty="0" smtClean="0">
                <a:solidFill>
                  <a:srgbClr val="FFFFFF"/>
                </a:solidFill>
              </a:rPr>
              <a:t>and </a:t>
            </a:r>
            <a:r>
              <a:rPr lang="en-US" b="1" i="1" dirty="0" smtClean="0">
                <a:solidFill>
                  <a:srgbClr val="FFFFFF"/>
                </a:solidFill>
              </a:rPr>
              <a:t>apostolic example </a:t>
            </a:r>
            <a:r>
              <a:rPr lang="en-US" b="1" dirty="0" smtClean="0">
                <a:solidFill>
                  <a:srgbClr val="FFFFFF"/>
                </a:solidFill>
              </a:rPr>
              <a:t>(</a:t>
            </a:r>
            <a:r>
              <a:rPr lang="en-US" b="1" u="sng" dirty="0" smtClean="0">
                <a:solidFill>
                  <a:srgbClr val="FFFFFF"/>
                </a:solidFill>
              </a:rPr>
              <a:t>Phil.3:17</a:t>
            </a:r>
            <a:r>
              <a:rPr lang="en-US" b="1" dirty="0" smtClean="0">
                <a:solidFill>
                  <a:srgbClr val="FFFFFF"/>
                </a:solidFill>
              </a:rPr>
              <a:t>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u="sng" dirty="0" smtClean="0">
                <a:solidFill>
                  <a:srgbClr val="FFFFFF"/>
                </a:solidFill>
              </a:rPr>
              <a:t>Vv.10-11</a:t>
            </a:r>
            <a:r>
              <a:rPr lang="en-US" b="1" dirty="0" smtClean="0">
                <a:solidFill>
                  <a:srgbClr val="FFFFFF"/>
                </a:solidFill>
              </a:rPr>
              <a:t>, </a:t>
            </a:r>
            <a:r>
              <a:rPr lang="en-US" b="1" i="1" dirty="0" smtClean="0">
                <a:solidFill>
                  <a:srgbClr val="FFFFFF"/>
                </a:solidFill>
              </a:rPr>
              <a:t>Think soberly </a:t>
            </a:r>
            <a:r>
              <a:rPr lang="en-US" b="1" dirty="0" smtClean="0">
                <a:solidFill>
                  <a:srgbClr val="FFFFFF"/>
                </a:solidFill>
              </a:rPr>
              <a:t>and </a:t>
            </a:r>
            <a:r>
              <a:rPr lang="en-US" b="1" i="1" dirty="0" smtClean="0">
                <a:solidFill>
                  <a:srgbClr val="FFFFFF"/>
                </a:solidFill>
              </a:rPr>
              <a:t>logically, </a:t>
            </a:r>
            <a:r>
              <a:rPr lang="en-US" b="1" u="sng" dirty="0" smtClean="0">
                <a:solidFill>
                  <a:srgbClr val="FFFFFF"/>
                </a:solidFill>
              </a:rPr>
              <a:t>1Cor.14:33</a:t>
            </a:r>
            <a:endParaRPr lang="en-US" b="1" dirty="0" smtClean="0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u="sng" dirty="0" smtClean="0">
                <a:solidFill>
                  <a:srgbClr val="FFFFFF"/>
                </a:solidFill>
              </a:rPr>
              <a:t>Vv.13-18</a:t>
            </a:r>
            <a:r>
              <a:rPr lang="en-US" b="1" dirty="0" smtClean="0">
                <a:solidFill>
                  <a:srgbClr val="FFFFFF"/>
                </a:solidFill>
              </a:rPr>
              <a:t>, </a:t>
            </a:r>
            <a:r>
              <a:rPr lang="en-US" b="1" i="1" dirty="0" smtClean="0">
                <a:solidFill>
                  <a:srgbClr val="FFFFFF"/>
                </a:solidFill>
              </a:rPr>
              <a:t>Test </a:t>
            </a:r>
            <a:r>
              <a:rPr lang="en-US" b="1" dirty="0" smtClean="0">
                <a:solidFill>
                  <a:srgbClr val="FFFFFF"/>
                </a:solidFill>
              </a:rPr>
              <a:t>conclusions/applications with the rest of Scripture (</a:t>
            </a:r>
            <a:r>
              <a:rPr lang="en-US" b="1" i="1" dirty="0" smtClean="0">
                <a:solidFill>
                  <a:srgbClr val="FFFFFF"/>
                </a:solidFill>
              </a:rPr>
              <a:t>harmonize</a:t>
            </a:r>
            <a:r>
              <a:rPr lang="en-US" b="1" dirty="0" smtClean="0">
                <a:solidFill>
                  <a:srgbClr val="FFFFFF"/>
                </a:solidFill>
              </a:rPr>
              <a:t>). </a:t>
            </a:r>
            <a:endParaRPr lang="en-US" b="1" u="sng" dirty="0" smtClean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6594" y="937003"/>
            <a:ext cx="74841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But what happens </a:t>
            </a:r>
            <a:r>
              <a:rPr lang="en-US" sz="3200" b="1" i="1" dirty="0" smtClean="0">
                <a:solidFill>
                  <a:schemeClr val="bg1"/>
                </a:solidFill>
              </a:rPr>
              <a:t>practically </a:t>
            </a:r>
            <a:r>
              <a:rPr lang="en-US" sz="3200" b="1" dirty="0" smtClean="0">
                <a:solidFill>
                  <a:schemeClr val="bg1"/>
                </a:solidFill>
              </a:rPr>
              <a:t>when we disagree about “right” and “wrong”?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862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791"/>
            <a:ext cx="8229600" cy="1097476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3AD417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“Right”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and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“Wrong”</a:t>
            </a:r>
            <a:endParaRPr lang="en-US" sz="6000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814167"/>
            <a:ext cx="8383182" cy="5019175"/>
          </a:xfrm>
          <a:solidFill>
            <a:schemeClr val="bg1">
              <a:alpha val="72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The </a:t>
            </a:r>
            <a:r>
              <a:rPr lang="en-US" b="1" i="1" dirty="0" smtClean="0">
                <a:solidFill>
                  <a:srgbClr val="FFFFFF"/>
                </a:solidFill>
              </a:rPr>
              <a:t>church </a:t>
            </a:r>
            <a:r>
              <a:rPr lang="en-US" b="1" dirty="0" smtClean="0">
                <a:solidFill>
                  <a:srgbClr val="FFFFFF"/>
                </a:solidFill>
              </a:rPr>
              <a:t>did not decide what was “right” and “wrong” </a:t>
            </a:r>
            <a:r>
              <a:rPr lang="mr-IN" b="1" dirty="0" smtClean="0">
                <a:solidFill>
                  <a:srgbClr val="FFFFFF"/>
                </a:solidFill>
              </a:rPr>
              <a:t>–</a:t>
            </a:r>
            <a:r>
              <a:rPr lang="en-US" b="1" dirty="0" smtClean="0">
                <a:solidFill>
                  <a:srgbClr val="FFFFFF"/>
                </a:solidFill>
              </a:rPr>
              <a:t> the </a:t>
            </a:r>
            <a:r>
              <a:rPr lang="en-US" b="1" i="1" dirty="0" smtClean="0">
                <a:solidFill>
                  <a:srgbClr val="FFFFFF"/>
                </a:solidFill>
              </a:rPr>
              <a:t>Holy Spirit </a:t>
            </a:r>
            <a:r>
              <a:rPr lang="en-US" b="1" dirty="0" smtClean="0">
                <a:solidFill>
                  <a:srgbClr val="FFFFFF"/>
                </a:solidFill>
              </a:rPr>
              <a:t>did so through </a:t>
            </a:r>
            <a:r>
              <a:rPr lang="en-US" b="1" i="1" dirty="0" smtClean="0">
                <a:solidFill>
                  <a:srgbClr val="FFFFFF"/>
                </a:solidFill>
              </a:rPr>
              <a:t>divinely-guided </a:t>
            </a:r>
            <a:r>
              <a:rPr lang="en-US" b="1" dirty="0" smtClean="0">
                <a:solidFill>
                  <a:srgbClr val="FFFFFF"/>
                </a:solidFill>
              </a:rPr>
              <a:t>actions of the apostles, and by the </a:t>
            </a:r>
            <a:r>
              <a:rPr lang="en-US" b="1" i="1" dirty="0" smtClean="0">
                <a:solidFill>
                  <a:srgbClr val="FFFFFF"/>
                </a:solidFill>
              </a:rPr>
              <a:t>divinely-inspired revelation </a:t>
            </a:r>
            <a:r>
              <a:rPr lang="en-US" b="1" dirty="0" smtClean="0">
                <a:solidFill>
                  <a:srgbClr val="FFFFFF"/>
                </a:solidFill>
              </a:rPr>
              <a:t>of Scripture, </a:t>
            </a:r>
            <a:r>
              <a:rPr lang="en-US" b="1" u="sng" dirty="0" smtClean="0">
                <a:solidFill>
                  <a:srgbClr val="FFFFFF"/>
                </a:solidFill>
              </a:rPr>
              <a:t>vv.7-9,14-18, 28</a:t>
            </a:r>
            <a:r>
              <a:rPr lang="en-US" b="1" dirty="0" smtClean="0">
                <a:solidFill>
                  <a:srgbClr val="FFFFFF"/>
                </a:solidFill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The </a:t>
            </a:r>
            <a:r>
              <a:rPr lang="en-US" b="1" i="1" dirty="0" smtClean="0">
                <a:solidFill>
                  <a:srgbClr val="FFFFFF"/>
                </a:solidFill>
              </a:rPr>
              <a:t>church </a:t>
            </a:r>
            <a:r>
              <a:rPr lang="en-US" b="1" dirty="0" smtClean="0">
                <a:solidFill>
                  <a:srgbClr val="FFFFFF"/>
                </a:solidFill>
              </a:rPr>
              <a:t>was only involved in the decision of how best to </a:t>
            </a:r>
            <a:r>
              <a:rPr lang="en-US" b="1" i="1" dirty="0" smtClean="0">
                <a:solidFill>
                  <a:srgbClr val="FFFFFF"/>
                </a:solidFill>
              </a:rPr>
              <a:t>publicize </a:t>
            </a:r>
            <a:r>
              <a:rPr lang="en-US" b="1" dirty="0" smtClean="0">
                <a:solidFill>
                  <a:srgbClr val="FFFFFF"/>
                </a:solidFill>
              </a:rPr>
              <a:t>and </a:t>
            </a:r>
            <a:r>
              <a:rPr lang="en-US" b="1" i="1" dirty="0" smtClean="0">
                <a:solidFill>
                  <a:srgbClr val="FFFFFF"/>
                </a:solidFill>
              </a:rPr>
              <a:t>implement </a:t>
            </a:r>
            <a:r>
              <a:rPr lang="en-US" b="1" dirty="0" smtClean="0">
                <a:solidFill>
                  <a:srgbClr val="FFFFFF"/>
                </a:solidFill>
              </a:rPr>
              <a:t>the “right” answer given by </a:t>
            </a:r>
            <a:r>
              <a:rPr lang="en-US" b="1" dirty="0" smtClean="0">
                <a:solidFill>
                  <a:srgbClr val="FFFFFF"/>
                </a:solidFill>
              </a:rPr>
              <a:t>God.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So, neither the </a:t>
            </a:r>
            <a:r>
              <a:rPr lang="en-US" b="1" i="1" dirty="0" smtClean="0">
                <a:solidFill>
                  <a:srgbClr val="FFFFFF"/>
                </a:solidFill>
              </a:rPr>
              <a:t>powerful </a:t>
            </a:r>
            <a:r>
              <a:rPr lang="en-US" b="1" dirty="0" smtClean="0">
                <a:solidFill>
                  <a:srgbClr val="FFFFFF"/>
                </a:solidFill>
              </a:rPr>
              <a:t>(apostles), the </a:t>
            </a:r>
            <a:r>
              <a:rPr lang="en-US" b="1" i="1" dirty="0" smtClean="0">
                <a:solidFill>
                  <a:srgbClr val="FFFFFF"/>
                </a:solidFill>
              </a:rPr>
              <a:t>most educated </a:t>
            </a:r>
            <a:r>
              <a:rPr lang="en-US" b="1" dirty="0" smtClean="0">
                <a:solidFill>
                  <a:srgbClr val="FFFFFF"/>
                </a:solidFill>
              </a:rPr>
              <a:t>(the believing Pharisees), the </a:t>
            </a:r>
            <a:r>
              <a:rPr lang="en-US" b="1" i="1" dirty="0" smtClean="0">
                <a:solidFill>
                  <a:srgbClr val="FFFFFF"/>
                </a:solidFill>
              </a:rPr>
              <a:t>majority </a:t>
            </a:r>
            <a:r>
              <a:rPr lang="en-US" b="1" dirty="0" smtClean="0">
                <a:solidFill>
                  <a:srgbClr val="FFFFFF"/>
                </a:solidFill>
              </a:rPr>
              <a:t>(the Jerusalem church), </a:t>
            </a:r>
            <a:r>
              <a:rPr lang="en-US" b="1" i="1" dirty="0" smtClean="0">
                <a:solidFill>
                  <a:srgbClr val="FFFFFF"/>
                </a:solidFill>
              </a:rPr>
              <a:t>everyone for themselves </a:t>
            </a:r>
            <a:r>
              <a:rPr lang="en-US" b="1" dirty="0" smtClean="0">
                <a:solidFill>
                  <a:srgbClr val="FFFFFF"/>
                </a:solidFill>
              </a:rPr>
              <a:t>(not Peter, Paul, Barnabas, James), nor a </a:t>
            </a:r>
            <a:r>
              <a:rPr lang="en-US" b="1" i="1" dirty="0" smtClean="0">
                <a:solidFill>
                  <a:srgbClr val="FFFFFF"/>
                </a:solidFill>
              </a:rPr>
              <a:t>consensus </a:t>
            </a:r>
            <a:r>
              <a:rPr lang="en-US" b="1" dirty="0" smtClean="0">
                <a:solidFill>
                  <a:srgbClr val="FFFFFF"/>
                </a:solidFill>
              </a:rPr>
              <a:t>(all of the above) by </a:t>
            </a:r>
            <a:r>
              <a:rPr lang="en-US" b="1" i="1" dirty="0" smtClean="0">
                <a:solidFill>
                  <a:srgbClr val="FFFFFF"/>
                </a:solidFill>
              </a:rPr>
              <a:t>conflict resolution </a:t>
            </a:r>
            <a:r>
              <a:rPr lang="en-US" b="1" dirty="0" smtClean="0">
                <a:solidFill>
                  <a:srgbClr val="FFFFFF"/>
                </a:solidFill>
              </a:rPr>
              <a:t>methods, </a:t>
            </a:r>
            <a:r>
              <a:rPr lang="en-US" b="1" dirty="0" smtClean="0">
                <a:solidFill>
                  <a:srgbClr val="FFFFFF"/>
                </a:solidFill>
              </a:rPr>
              <a:t>determined what was “right” and “wrong” in this matter- God did, </a:t>
            </a:r>
            <a:r>
              <a:rPr lang="en-US" b="1" u="sng" dirty="0" smtClean="0">
                <a:solidFill>
                  <a:srgbClr val="FFFFFF"/>
                </a:solidFill>
              </a:rPr>
              <a:t>v.28</a:t>
            </a:r>
            <a:r>
              <a:rPr lang="en-US" b="1" dirty="0" smtClean="0">
                <a:solidFill>
                  <a:srgbClr val="FFFFFF"/>
                </a:solidFill>
              </a:rPr>
              <a:t>!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Those involved simply </a:t>
            </a:r>
            <a:r>
              <a:rPr lang="en-US" b="1" i="1" dirty="0" smtClean="0">
                <a:solidFill>
                  <a:srgbClr val="FFFFFF"/>
                </a:solidFill>
              </a:rPr>
              <a:t>discovered </a:t>
            </a:r>
            <a:r>
              <a:rPr lang="en-US" b="1" dirty="0" smtClean="0">
                <a:solidFill>
                  <a:srgbClr val="FFFFFF"/>
                </a:solidFill>
              </a:rPr>
              <a:t>what was “right” and “wrong” by consulting </a:t>
            </a:r>
            <a:r>
              <a:rPr lang="en-US" b="1" dirty="0" smtClean="0">
                <a:solidFill>
                  <a:srgbClr val="FFFFFF"/>
                </a:solidFill>
              </a:rPr>
              <a:t>Him</a:t>
            </a:r>
            <a:r>
              <a:rPr lang="en-US" b="1" dirty="0" smtClean="0">
                <a:solidFill>
                  <a:srgbClr val="FFFFFF"/>
                </a:solidFill>
              </a:rPr>
              <a:t>, and then </a:t>
            </a:r>
            <a:r>
              <a:rPr lang="en-US" b="1" i="1" dirty="0" smtClean="0">
                <a:solidFill>
                  <a:srgbClr val="FFFFFF"/>
                </a:solidFill>
              </a:rPr>
              <a:t>implemented </a:t>
            </a:r>
            <a:r>
              <a:rPr lang="en-US" b="1" dirty="0" smtClean="0">
                <a:solidFill>
                  <a:srgbClr val="FFFFFF"/>
                </a:solidFill>
              </a:rPr>
              <a:t>it.</a:t>
            </a:r>
            <a:endParaRPr lang="en-US" b="1" dirty="0" smtClean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6594" y="1069114"/>
            <a:ext cx="748411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Also notice that: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787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791"/>
            <a:ext cx="8229600" cy="1097476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3AD417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“Right”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and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“Wrong”</a:t>
            </a:r>
            <a:endParaRPr lang="en-US" sz="6000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57561" y="1814167"/>
            <a:ext cx="8556799" cy="5019175"/>
          </a:xfrm>
          <a:solidFill>
            <a:schemeClr val="bg1">
              <a:alpha val="8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The “right” and “wrong” of societal issues such as </a:t>
            </a:r>
            <a:r>
              <a:rPr lang="en-US" b="1" i="1" dirty="0" smtClean="0">
                <a:solidFill>
                  <a:srgbClr val="FFFFFF"/>
                </a:solidFill>
              </a:rPr>
              <a:t>homosexuality, race-relations, marriage, abortion, et al, </a:t>
            </a:r>
            <a:r>
              <a:rPr lang="en-US" b="1" dirty="0" smtClean="0">
                <a:solidFill>
                  <a:srgbClr val="FFFFFF"/>
                </a:solidFill>
              </a:rPr>
              <a:t>are </a:t>
            </a:r>
            <a:r>
              <a:rPr lang="en-US" b="1" dirty="0" smtClean="0">
                <a:solidFill>
                  <a:srgbClr val="FFFFFF"/>
                </a:solidFill>
              </a:rPr>
              <a:t>objectively determined </a:t>
            </a:r>
            <a:r>
              <a:rPr lang="en-US" b="1" dirty="0" smtClean="0">
                <a:solidFill>
                  <a:srgbClr val="FFFFFF"/>
                </a:solidFill>
              </a:rPr>
              <a:t>by </a:t>
            </a:r>
            <a:r>
              <a:rPr lang="en-US" b="1" i="1" dirty="0" smtClean="0">
                <a:solidFill>
                  <a:srgbClr val="FFFFFF"/>
                </a:solidFill>
              </a:rPr>
              <a:t>Spirit-Inspired Revelation </a:t>
            </a:r>
            <a:r>
              <a:rPr lang="en-US" b="1" dirty="0" smtClean="0">
                <a:solidFill>
                  <a:srgbClr val="FFFFFF"/>
                </a:solidFill>
              </a:rPr>
              <a:t>rather </a:t>
            </a:r>
            <a:r>
              <a:rPr lang="en-US" b="1" dirty="0" smtClean="0">
                <a:solidFill>
                  <a:srgbClr val="FFFFFF"/>
                </a:solidFill>
              </a:rPr>
              <a:t>than through subjective </a:t>
            </a:r>
            <a:r>
              <a:rPr lang="en-US" b="1" i="1" dirty="0" smtClean="0">
                <a:solidFill>
                  <a:srgbClr val="FFFFFF"/>
                </a:solidFill>
              </a:rPr>
              <a:t>worldly </a:t>
            </a:r>
            <a:r>
              <a:rPr lang="en-US" b="1" i="1" dirty="0" smtClean="0">
                <a:solidFill>
                  <a:srgbClr val="FFFFFF"/>
                </a:solidFill>
              </a:rPr>
              <a:t>means/methods. </a:t>
            </a:r>
            <a:endParaRPr lang="en-US" b="1" dirty="0" smtClean="0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The “right” and “wrong” of church issues of </a:t>
            </a:r>
            <a:r>
              <a:rPr lang="en-US" b="1" i="1" dirty="0" smtClean="0">
                <a:solidFill>
                  <a:srgbClr val="FFFFFF"/>
                </a:solidFill>
              </a:rPr>
              <a:t>salvation, worship, apostasy, et al, </a:t>
            </a:r>
            <a:r>
              <a:rPr lang="en-US" b="1" dirty="0" smtClean="0">
                <a:solidFill>
                  <a:srgbClr val="FFFFFF"/>
                </a:solidFill>
              </a:rPr>
              <a:t>are determined by </a:t>
            </a:r>
            <a:r>
              <a:rPr lang="en-US" b="1" i="1" dirty="0" smtClean="0">
                <a:solidFill>
                  <a:srgbClr val="FFFFFF"/>
                </a:solidFill>
              </a:rPr>
              <a:t>Spirit-Inspired Revelation </a:t>
            </a:r>
            <a:r>
              <a:rPr lang="en-US" b="1" dirty="0" smtClean="0">
                <a:solidFill>
                  <a:srgbClr val="FFFFFF"/>
                </a:solidFill>
              </a:rPr>
              <a:t>rather than by </a:t>
            </a:r>
            <a:r>
              <a:rPr lang="en-US" b="1" i="1" dirty="0" smtClean="0">
                <a:solidFill>
                  <a:srgbClr val="FFFFFF"/>
                </a:solidFill>
              </a:rPr>
              <a:t>worldly means/</a:t>
            </a:r>
            <a:r>
              <a:rPr lang="en-US" b="1" i="1" dirty="0" smtClean="0">
                <a:solidFill>
                  <a:srgbClr val="FFFFFF"/>
                </a:solidFill>
              </a:rPr>
              <a:t>methods. </a:t>
            </a:r>
            <a:r>
              <a:rPr lang="en-US" b="1" u="sng" dirty="0" smtClean="0">
                <a:solidFill>
                  <a:srgbClr val="FFFFFF"/>
                </a:solidFill>
              </a:rPr>
              <a:t>2Cor.10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endParaRPr lang="en-US" b="1" dirty="0" smtClean="0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The “right” and “wrong” of fellowship issues such as </a:t>
            </a:r>
            <a:r>
              <a:rPr lang="en-US" b="1" i="1" dirty="0" smtClean="0">
                <a:solidFill>
                  <a:srgbClr val="FFFFFF"/>
                </a:solidFill>
              </a:rPr>
              <a:t>membership requirements, membership duties, membership forfeiture, et al, </a:t>
            </a:r>
            <a:r>
              <a:rPr lang="en-US" b="1" dirty="0" smtClean="0">
                <a:solidFill>
                  <a:srgbClr val="FFFFFF"/>
                </a:solidFill>
              </a:rPr>
              <a:t>are determined by </a:t>
            </a:r>
            <a:r>
              <a:rPr lang="en-US" b="1" i="1" dirty="0" smtClean="0">
                <a:solidFill>
                  <a:srgbClr val="FFFFFF"/>
                </a:solidFill>
              </a:rPr>
              <a:t>Spirit-Inspired Revelation </a:t>
            </a:r>
            <a:r>
              <a:rPr lang="en-US" b="1" dirty="0" smtClean="0">
                <a:solidFill>
                  <a:srgbClr val="FFFFFF"/>
                </a:solidFill>
              </a:rPr>
              <a:t>rather than by </a:t>
            </a:r>
            <a:r>
              <a:rPr lang="en-US" b="1" i="1" dirty="0" smtClean="0">
                <a:solidFill>
                  <a:srgbClr val="FFFFFF"/>
                </a:solidFill>
              </a:rPr>
              <a:t>worldly </a:t>
            </a:r>
            <a:r>
              <a:rPr lang="en-US" b="1" i="1" dirty="0" smtClean="0">
                <a:solidFill>
                  <a:srgbClr val="FFFFFF"/>
                </a:solidFill>
              </a:rPr>
              <a:t>means/</a:t>
            </a:r>
            <a:r>
              <a:rPr lang="en-US" b="1" i="1" dirty="0" smtClean="0">
                <a:solidFill>
                  <a:srgbClr val="FFFFFF"/>
                </a:solidFill>
              </a:rPr>
              <a:t>methods, </a:t>
            </a:r>
            <a:r>
              <a:rPr lang="en-US" b="1" u="sng" dirty="0" smtClean="0">
                <a:solidFill>
                  <a:srgbClr val="FFFFFF"/>
                </a:solidFill>
              </a:rPr>
              <a:t>2Pet.1:3</a:t>
            </a:r>
            <a:r>
              <a:rPr lang="en-US" b="1" dirty="0" smtClean="0">
                <a:solidFill>
                  <a:srgbClr val="FFFFFF"/>
                </a:solidFill>
              </a:rPr>
              <a:t>.</a:t>
            </a:r>
            <a:r>
              <a:rPr lang="en-US" b="1" i="1" dirty="0" smtClean="0">
                <a:solidFill>
                  <a:srgbClr val="FFFFFF"/>
                </a:solidFill>
              </a:rPr>
              <a:t>   </a:t>
            </a:r>
            <a:endParaRPr lang="en-US" b="1" dirty="0" smtClean="0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So please, let’s not use man-made</a:t>
            </a:r>
            <a:r>
              <a:rPr lang="en-US" b="1" dirty="0" smtClean="0">
                <a:solidFill>
                  <a:srgbClr val="FFFFFF"/>
                </a:solidFill>
              </a:rPr>
              <a:t>/contrived </a:t>
            </a:r>
            <a:r>
              <a:rPr lang="en-US" b="1" dirty="0" smtClean="0">
                <a:solidFill>
                  <a:srgbClr val="FFFFFF"/>
                </a:solidFill>
              </a:rPr>
              <a:t>reasoning or methods to attempt to determine “right” and “</a:t>
            </a:r>
            <a:r>
              <a:rPr lang="en-US" b="1" dirty="0" smtClean="0">
                <a:solidFill>
                  <a:srgbClr val="FFFFFF"/>
                </a:solidFill>
              </a:rPr>
              <a:t>wrong,” </a:t>
            </a:r>
            <a:r>
              <a:rPr lang="en-US" b="1" u="sng" dirty="0" smtClean="0">
                <a:solidFill>
                  <a:srgbClr val="FFFFFF"/>
                </a:solidFill>
              </a:rPr>
              <a:t>cf.</a:t>
            </a:r>
            <a:r>
              <a:rPr lang="en-US" b="1" u="sng" dirty="0">
                <a:solidFill>
                  <a:srgbClr val="FFFFFF"/>
                </a:solidFill>
              </a:rPr>
              <a:t> </a:t>
            </a:r>
            <a:r>
              <a:rPr lang="en-US" b="1" u="sng" dirty="0" smtClean="0">
                <a:solidFill>
                  <a:srgbClr val="FFFFFF"/>
                </a:solidFill>
              </a:rPr>
              <a:t>Isa</a:t>
            </a:r>
            <a:r>
              <a:rPr lang="en-US" b="1" u="sng" dirty="0" smtClean="0">
                <a:solidFill>
                  <a:srgbClr val="FFFFFF"/>
                </a:solidFill>
              </a:rPr>
              <a:t>.5:20-</a:t>
            </a:r>
            <a:r>
              <a:rPr lang="en-US" b="1" u="sng" dirty="0" smtClean="0">
                <a:solidFill>
                  <a:srgbClr val="FFFFFF"/>
                </a:solidFill>
              </a:rPr>
              <a:t>21</a:t>
            </a:r>
            <a:r>
              <a:rPr lang="en-US" b="1" dirty="0" smtClean="0">
                <a:solidFill>
                  <a:srgbClr val="FFFFFF"/>
                </a:solidFill>
              </a:rPr>
              <a:t>.  Let God do so for us by</a:t>
            </a:r>
            <a:r>
              <a:rPr lang="en-US" b="1" dirty="0" smtClean="0">
                <a:solidFill>
                  <a:srgbClr val="FFFFFF"/>
                </a:solidFill>
              </a:rPr>
              <a:t> sticking </a:t>
            </a:r>
            <a:r>
              <a:rPr lang="en-US" b="1" dirty="0" smtClean="0">
                <a:solidFill>
                  <a:srgbClr val="FFFFFF"/>
                </a:solidFill>
              </a:rPr>
              <a:t>to </a:t>
            </a:r>
            <a:r>
              <a:rPr lang="en-US" b="1" i="1" dirty="0" smtClean="0">
                <a:solidFill>
                  <a:srgbClr val="FFFFFF"/>
                </a:solidFill>
              </a:rPr>
              <a:t>the Book!</a:t>
            </a:r>
            <a:endParaRPr lang="en-US" b="1" dirty="0" smtClean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6594" y="1069114"/>
            <a:ext cx="748411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Take-Home Points of Application: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245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3524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31067</TotalTime>
  <Words>854</Words>
  <Application>Microsoft Macintosh PowerPoint</Application>
  <PresentationFormat>On-screen Show (4:3)</PresentationFormat>
  <Paragraphs>67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 Black </vt:lpstr>
      <vt:lpstr>PowerPoint Presentation</vt:lpstr>
      <vt:lpstr>“Right” and “Wrong”</vt:lpstr>
      <vt:lpstr>“Right” and “Wrong”</vt:lpstr>
      <vt:lpstr>“Right” and “Wrong”</vt:lpstr>
      <vt:lpstr>“Right” and “Wrong”</vt:lpstr>
      <vt:lpstr>“Right” and “Wrong”</vt:lpstr>
      <vt:lpstr>“Right” and “Wrong”</vt:lpstr>
      <vt:lpstr>“Right” and “Wrong”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25</cp:revision>
  <dcterms:created xsi:type="dcterms:W3CDTF">2019-01-27T10:54:41Z</dcterms:created>
  <dcterms:modified xsi:type="dcterms:W3CDTF">2024-03-01T18:35:53Z</dcterms:modified>
</cp:coreProperties>
</file>