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688" autoAdjust="0"/>
  </p:normalViewPr>
  <p:slideViewPr>
    <p:cSldViewPr snapToGrid="0" snapToObjects="1">
      <p:cViewPr varScale="1">
        <p:scale>
          <a:sx n="94" d="100"/>
          <a:sy n="94" d="100"/>
        </p:scale>
        <p:origin x="-1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34A3A4-3675-D74E-843F-0D779446F079}" type="datetimeFigureOut">
              <a:rPr lang="en-US" smtClean="0"/>
              <a:t>2/15/24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2D30E9-2BDF-744B-866C-7C132C861D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6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D30E9-2BDF-744B-866C-7C132C861D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60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-274320">
              <a:spcAft>
                <a:spcPts val="600"/>
              </a:spcAft>
              <a:buNone/>
            </a:pPr>
            <a:r>
              <a:rPr lang="en-US" sz="1400" i="0" dirty="0" smtClean="0"/>
              <a:t>1. </a:t>
            </a:r>
            <a:r>
              <a:rPr lang="en-US" sz="1400" i="1" dirty="0" smtClean="0"/>
              <a:t>Witnesses </a:t>
            </a:r>
            <a:r>
              <a:rPr lang="en-US" sz="1400" i="0" dirty="0" smtClean="0"/>
              <a:t>(literally, </a:t>
            </a:r>
            <a:r>
              <a:rPr lang="en-US" sz="1400" i="1" dirty="0" smtClean="0"/>
              <a:t>martyrs</a:t>
            </a:r>
            <a:r>
              <a:rPr lang="en-US" sz="1400" i="0" dirty="0" smtClean="0"/>
              <a:t>)</a:t>
            </a:r>
            <a:r>
              <a:rPr lang="en-US" sz="1400" i="1" baseline="0" dirty="0" smtClean="0"/>
              <a:t> </a:t>
            </a:r>
            <a:r>
              <a:rPr lang="en-US" sz="1400" i="0" baseline="0" dirty="0" smtClean="0"/>
              <a:t>in context, can be be </a:t>
            </a:r>
            <a:r>
              <a:rPr lang="en-US" sz="1400" i="1" baseline="0" dirty="0" smtClean="0"/>
              <a:t>positive, </a:t>
            </a:r>
            <a:r>
              <a:rPr lang="en-US" sz="1400" i="0" u="sng" baseline="0" dirty="0" smtClean="0"/>
              <a:t>chp.11</a:t>
            </a:r>
            <a:r>
              <a:rPr lang="en-US" sz="1400" i="0" u="none" baseline="0" dirty="0" smtClean="0"/>
              <a:t>; or </a:t>
            </a:r>
            <a:r>
              <a:rPr lang="en-US" sz="1400" i="1" u="none" baseline="0" dirty="0" smtClean="0"/>
              <a:t>negative, </a:t>
            </a:r>
            <a:r>
              <a:rPr lang="en-US" sz="1400" i="0" u="sng" baseline="0" dirty="0" smtClean="0"/>
              <a:t>1Cor.10:1-14</a:t>
            </a:r>
            <a:r>
              <a:rPr lang="en-US" sz="1400" i="0" u="none" baseline="0" dirty="0" smtClean="0"/>
              <a:t>; can also be </a:t>
            </a:r>
            <a:r>
              <a:rPr lang="en-US" sz="1400" i="1" u="none" baseline="0" dirty="0" smtClean="0"/>
              <a:t>current </a:t>
            </a:r>
            <a:r>
              <a:rPr lang="en-US" sz="1400" i="0" u="none" baseline="0" dirty="0" smtClean="0"/>
              <a:t>and </a:t>
            </a:r>
            <a:r>
              <a:rPr lang="en-US" sz="1400" i="1" u="none" baseline="0" dirty="0" smtClean="0"/>
              <a:t>positive </a:t>
            </a:r>
            <a:r>
              <a:rPr lang="en-US" sz="1400" i="0" u="none" baseline="0" dirty="0" smtClean="0"/>
              <a:t>or </a:t>
            </a:r>
            <a:r>
              <a:rPr lang="en-US" sz="1400" i="1" u="none" baseline="0" dirty="0" smtClean="0"/>
              <a:t>negative.</a:t>
            </a:r>
            <a:endParaRPr lang="en-US" sz="1400" i="0" u="none" baseline="0" dirty="0" smtClean="0"/>
          </a:p>
          <a:p>
            <a:pPr marL="0" indent="-274320">
              <a:spcAft>
                <a:spcPts val="600"/>
              </a:spcAft>
              <a:buNone/>
            </a:pPr>
            <a:r>
              <a:rPr lang="en-US" sz="1400" i="0" u="none" baseline="0" dirty="0" smtClean="0"/>
              <a:t>2. </a:t>
            </a:r>
            <a:r>
              <a:rPr lang="en-US" sz="1400" i="1" u="none" baseline="0" dirty="0" smtClean="0"/>
              <a:t>Encumbrances  </a:t>
            </a:r>
            <a:r>
              <a:rPr lang="en-US" sz="1400" i="0" u="none" baseline="0" dirty="0" smtClean="0"/>
              <a:t>(literally </a:t>
            </a:r>
            <a:r>
              <a:rPr lang="en-US" sz="1400" i="1" u="none" baseline="0" dirty="0" smtClean="0"/>
              <a:t>bulk </a:t>
            </a:r>
            <a:r>
              <a:rPr lang="en-US" sz="1400" i="0" u="none" baseline="0" dirty="0" smtClean="0"/>
              <a:t>or</a:t>
            </a:r>
            <a:r>
              <a:rPr lang="en-US" sz="1400" i="1" u="none" baseline="0" dirty="0" smtClean="0"/>
              <a:t> burden</a:t>
            </a:r>
            <a:r>
              <a:rPr lang="en-US" sz="1400" i="0" u="none" baseline="0" dirty="0" smtClean="0"/>
              <a:t> </a:t>
            </a:r>
            <a:r>
              <a:rPr lang="en-US" sz="1400" i="1" u="none" baseline="0" dirty="0" smtClean="0"/>
              <a:t>- </a:t>
            </a:r>
            <a:r>
              <a:rPr lang="en-US" sz="1400" i="0" u="none" baseline="0" dirty="0" smtClean="0"/>
              <a:t>thus </a:t>
            </a:r>
            <a:r>
              <a:rPr lang="en-US" sz="1400" i="1" u="none" baseline="0" dirty="0" smtClean="0"/>
              <a:t>weight</a:t>
            </a:r>
            <a:r>
              <a:rPr lang="en-US" sz="1400" i="0" u="none" baseline="0" dirty="0" smtClean="0"/>
              <a:t>), </a:t>
            </a:r>
            <a:r>
              <a:rPr lang="en-US" sz="1400" i="0" u="sng" baseline="0" dirty="0" smtClean="0"/>
              <a:t>Rom.13:12-14</a:t>
            </a:r>
            <a:r>
              <a:rPr lang="en-US" sz="1400" i="0" u="none" baseline="0" dirty="0" smtClean="0"/>
              <a:t>.</a:t>
            </a:r>
          </a:p>
          <a:p>
            <a:pPr marL="0" indent="-274320">
              <a:spcAft>
                <a:spcPts val="600"/>
              </a:spcAft>
              <a:buNone/>
            </a:pPr>
            <a:r>
              <a:rPr lang="en-US" sz="1400" i="0" u="none" baseline="0" dirty="0" smtClean="0"/>
              <a:t>3. </a:t>
            </a:r>
            <a:r>
              <a:rPr lang="en-US" sz="1400" i="1" u="none" baseline="0" dirty="0" smtClean="0"/>
              <a:t>Entangle </a:t>
            </a:r>
            <a:r>
              <a:rPr lang="en-US" sz="1400" i="0" u="none" baseline="0" dirty="0" smtClean="0"/>
              <a:t>(literally </a:t>
            </a:r>
            <a:r>
              <a:rPr lang="en-US" sz="1400" i="1" u="none" baseline="0" dirty="0" smtClean="0"/>
              <a:t>controlling tightly- </a:t>
            </a:r>
            <a:r>
              <a:rPr lang="en-US" sz="1400" i="0" u="none" baseline="0" dirty="0" smtClean="0"/>
              <a:t>thus </a:t>
            </a:r>
            <a:r>
              <a:rPr lang="en-US" sz="1400" i="1" u="none" baseline="0" dirty="0" smtClean="0"/>
              <a:t>restrictions</a:t>
            </a:r>
            <a:r>
              <a:rPr lang="en-US" sz="1400" i="0" u="none" baseline="0" dirty="0" smtClean="0"/>
              <a:t>), </a:t>
            </a:r>
            <a:r>
              <a:rPr lang="en-US" sz="1400" i="0" u="sng" baseline="0" dirty="0" smtClean="0"/>
              <a:t>2Tim.2:</a:t>
            </a:r>
            <a:r>
              <a:rPr lang="en-US" sz="1400" i="0" u="sng" baseline="0" smtClean="0"/>
              <a:t>1-6</a:t>
            </a:r>
            <a:r>
              <a:rPr lang="en-US" sz="1400" i="0" u="none" baseline="0" smtClean="0"/>
              <a:t>.</a:t>
            </a:r>
            <a:endParaRPr lang="en-US" sz="1400" i="0" u="none" baseline="0" dirty="0" smtClean="0"/>
          </a:p>
          <a:p>
            <a:pPr marL="0" indent="-274320">
              <a:spcAft>
                <a:spcPts val="600"/>
              </a:spcAft>
              <a:buNone/>
            </a:pPr>
            <a:r>
              <a:rPr lang="en-US" sz="1400" i="0" u="none" baseline="0" dirty="0" smtClean="0"/>
              <a:t>4. </a:t>
            </a:r>
            <a:r>
              <a:rPr lang="en-US" sz="1400" i="1" u="none" baseline="0" dirty="0" smtClean="0"/>
              <a:t>Endurance</a:t>
            </a:r>
            <a:r>
              <a:rPr lang="en-US" sz="1400" i="0" u="none" baseline="0" dirty="0" smtClean="0"/>
              <a:t>- not a </a:t>
            </a:r>
            <a:r>
              <a:rPr lang="en-US" sz="1400" i="1" u="none" baseline="0" dirty="0" smtClean="0"/>
              <a:t>sprint, </a:t>
            </a:r>
            <a:r>
              <a:rPr lang="en-US" sz="1400" i="0" u="none" baseline="0" dirty="0" smtClean="0"/>
              <a:t>but not an impossible to complete </a:t>
            </a:r>
            <a:r>
              <a:rPr lang="en-US" sz="1400" i="1" u="none" baseline="0" dirty="0" smtClean="0"/>
              <a:t>marathon </a:t>
            </a:r>
            <a:r>
              <a:rPr lang="en-US" sz="1400" i="0" u="none" baseline="0" dirty="0" smtClean="0"/>
              <a:t>either;  </a:t>
            </a:r>
            <a:r>
              <a:rPr lang="en-US" sz="1400" i="1" u="none" baseline="0" dirty="0" smtClean="0"/>
              <a:t>your </a:t>
            </a:r>
            <a:r>
              <a:rPr lang="en-US" sz="1400" i="0" u="none" baseline="0" dirty="0" smtClean="0"/>
              <a:t>race- not someone or anyone else’s; doesn’t mean yours isn’t similar to theirs, just not identical- same </a:t>
            </a:r>
            <a:r>
              <a:rPr lang="en-US" sz="1400" i="1" u="none" baseline="0" dirty="0" smtClean="0"/>
              <a:t>rules, route, </a:t>
            </a:r>
            <a:r>
              <a:rPr lang="en-US" sz="1400" i="0" u="none" baseline="0" dirty="0" smtClean="0"/>
              <a:t>and </a:t>
            </a:r>
            <a:r>
              <a:rPr lang="en-US" sz="1400" i="1" u="none" baseline="0" dirty="0" smtClean="0"/>
              <a:t>finish </a:t>
            </a:r>
            <a:r>
              <a:rPr lang="en-US" sz="1400" i="0" u="none" baseline="0" dirty="0" smtClean="0"/>
              <a:t>line (</a:t>
            </a:r>
            <a:r>
              <a:rPr lang="en-US" sz="1400" i="0" u="sng" baseline="0" dirty="0" smtClean="0"/>
              <a:t>1Cor.9:24-27</a:t>
            </a:r>
            <a:r>
              <a:rPr lang="en-US" sz="1400" i="0" u="none" baseline="0" dirty="0" smtClean="0"/>
              <a:t>), but perhaps different obstacles, </a:t>
            </a:r>
            <a:r>
              <a:rPr lang="en-US" sz="1400" i="0" u="sng" baseline="0" dirty="0" smtClean="0"/>
              <a:t>Gal.6:1-5</a:t>
            </a:r>
            <a:r>
              <a:rPr lang="en-US" sz="1400" i="0" u="none" baseline="0" dirty="0" smtClean="0"/>
              <a:t>.</a:t>
            </a:r>
          </a:p>
          <a:p>
            <a:pPr marL="0" indent="-274320">
              <a:spcAft>
                <a:spcPts val="600"/>
              </a:spcAft>
              <a:buNone/>
            </a:pPr>
            <a:r>
              <a:rPr lang="en-US" sz="1400" i="0" u="none" baseline="0" dirty="0" smtClean="0"/>
              <a:t>5. </a:t>
            </a:r>
            <a:r>
              <a:rPr lang="en-US" sz="1400" i="1" u="none" baseline="0" dirty="0" smtClean="0"/>
              <a:t>“eyes on Jesus”- </a:t>
            </a:r>
            <a:r>
              <a:rPr lang="en-US" sz="1400" i="0" u="none" baseline="0" dirty="0" smtClean="0"/>
              <a:t>as </a:t>
            </a:r>
            <a:r>
              <a:rPr lang="en-US" sz="1400" i="1" u="none" baseline="0" dirty="0" smtClean="0"/>
              <a:t>author </a:t>
            </a:r>
            <a:r>
              <a:rPr lang="en-US" sz="1400" i="0" u="none" baseline="0" dirty="0" smtClean="0"/>
              <a:t>and </a:t>
            </a:r>
            <a:r>
              <a:rPr lang="en-US" sz="1400" i="1" u="none" baseline="0" dirty="0" smtClean="0"/>
              <a:t>perfecter</a:t>
            </a:r>
            <a:r>
              <a:rPr lang="en-US" sz="1400" i="0" u="none" baseline="0" dirty="0" smtClean="0"/>
              <a:t> (He laid out the </a:t>
            </a:r>
            <a:r>
              <a:rPr lang="en-US" sz="1400" i="1" u="none" baseline="0" dirty="0" smtClean="0"/>
              <a:t>course, </a:t>
            </a:r>
            <a:r>
              <a:rPr lang="en-US" sz="1400" i="0" u="none" baseline="0" dirty="0" smtClean="0"/>
              <a:t>wrote the </a:t>
            </a:r>
            <a:r>
              <a:rPr lang="en-US" sz="1400" i="1" u="none" baseline="0" dirty="0" smtClean="0"/>
              <a:t>rules, </a:t>
            </a:r>
            <a:r>
              <a:rPr lang="en-US" sz="1400" i="0" u="none" baseline="0" dirty="0" smtClean="0"/>
              <a:t>and finished the race </a:t>
            </a:r>
            <a:r>
              <a:rPr lang="en-US" sz="1400" i="1" u="none" baseline="0" dirty="0" smtClean="0"/>
              <a:t>perfectly</a:t>
            </a:r>
            <a:r>
              <a:rPr lang="en-US" sz="1400" i="0" u="none" baseline="0" dirty="0" smtClean="0"/>
              <a:t>).  How? Understood that the </a:t>
            </a:r>
            <a:r>
              <a:rPr lang="en-US" sz="1400" i="1" u="none" baseline="0" dirty="0" smtClean="0"/>
              <a:t>joy ahead </a:t>
            </a:r>
            <a:r>
              <a:rPr lang="en-US" sz="1400" i="0" u="none" baseline="0" dirty="0" smtClean="0"/>
              <a:t>was worth far more than the </a:t>
            </a:r>
            <a:r>
              <a:rPr lang="en-US" sz="1400" i="1" u="none" baseline="0" dirty="0" smtClean="0"/>
              <a:t>suffering </a:t>
            </a:r>
            <a:r>
              <a:rPr lang="en-US" sz="1400" i="0" u="none" baseline="0" dirty="0" smtClean="0"/>
              <a:t>and </a:t>
            </a:r>
            <a:r>
              <a:rPr lang="en-US" sz="1400" i="1" u="none" baseline="0" dirty="0" smtClean="0"/>
              <a:t>shame </a:t>
            </a:r>
            <a:r>
              <a:rPr lang="en-US" sz="1400" i="0" u="none" baseline="0" dirty="0" smtClean="0"/>
              <a:t>of the </a:t>
            </a:r>
            <a:r>
              <a:rPr lang="en-US" sz="1400" i="1" u="none" baseline="0" dirty="0" smtClean="0"/>
              <a:t>present, </a:t>
            </a:r>
            <a:r>
              <a:rPr lang="en-US" sz="1400" i="0" u="sng" baseline="0" dirty="0" smtClean="0"/>
              <a:t>2Cor.4:16-18</a:t>
            </a:r>
            <a:r>
              <a:rPr lang="en-US" sz="1400" i="0" u="none" baseline="0" dirty="0" smtClean="0"/>
              <a:t>.</a:t>
            </a:r>
          </a:p>
          <a:p>
            <a:pPr marL="0" indent="-274320">
              <a:spcAft>
                <a:spcPts val="600"/>
              </a:spcAft>
              <a:buNone/>
            </a:pPr>
            <a:r>
              <a:rPr lang="en-US" sz="1400" i="0" u="none" baseline="0" dirty="0" smtClean="0"/>
              <a:t>6. Faithful and enduring completion of the race is </a:t>
            </a:r>
            <a:r>
              <a:rPr lang="en-US" sz="1400" i="1" u="none" baseline="0" dirty="0" smtClean="0"/>
              <a:t>victory = </a:t>
            </a:r>
            <a:r>
              <a:rPr lang="en-US" sz="1400" i="0" u="none" baseline="0" dirty="0" smtClean="0"/>
              <a:t>eternal </a:t>
            </a:r>
            <a:r>
              <a:rPr lang="en-US" sz="1400" i="1" u="none" baseline="0" dirty="0" smtClean="0"/>
              <a:t>rest! </a:t>
            </a:r>
            <a:r>
              <a:rPr lang="en-US" sz="1400" i="0" u="none" baseline="0" dirty="0" smtClean="0"/>
              <a:t> </a:t>
            </a:r>
            <a:r>
              <a:rPr lang="en-US" sz="1400" i="0" u="sng" baseline="0" dirty="0" smtClean="0"/>
              <a:t>Heb.4:9-11</a:t>
            </a:r>
            <a:r>
              <a:rPr lang="en-US" sz="1400" i="0" u="none" baseline="0" dirty="0" smtClean="0"/>
              <a:t>. </a:t>
            </a:r>
          </a:p>
          <a:p>
            <a:pPr marL="228600" indent="-228600">
              <a:buAutoNum type="arabicPeriod"/>
            </a:pP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2D30E9-2BDF-744B-866C-7C132C861DF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16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437680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14051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999843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894014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342932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31815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604783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53073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410538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63936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87721"/>
      </p:ext>
    </p:extLst>
  </p:cSld>
  <p:clrMapOvr>
    <a:masterClrMapping/>
  </p:clrMapOvr>
  <p:transition xmlns:p14="http://schemas.microsoft.com/office/powerpoint/2010/main" spd="slow">
    <p:wheel spokes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2FAC7-2C41-F842-A6CE-342E01298F87}" type="datetimeFigureOut">
              <a:rPr lang="en-US" smtClean="0"/>
              <a:t>2/15/24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9A7DB-F164-4E48-BFE0-722BD7F4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97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wheel spokes="1"/>
  </p:transition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7697707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24000"/>
                    </a14:imgEffect>
                  </a14:imgLayer>
                </a14:imgProps>
              </a:ext>
            </a:extLst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262"/>
            <a:ext cx="3175446" cy="1821730"/>
          </a:xfrm>
        </p:spPr>
        <p:txBody>
          <a:bodyPr>
            <a:noAutofit/>
          </a:bodyPr>
          <a:lstStyle/>
          <a:p>
            <a:r>
              <a:rPr lang="en-US" b="1" i="1" dirty="0" smtClean="0"/>
              <a:t>Running with Endurance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28384"/>
            <a:ext cx="3487803" cy="719252"/>
          </a:xfrm>
        </p:spPr>
        <p:txBody>
          <a:bodyPr>
            <a:normAutofit/>
          </a:bodyPr>
          <a:lstStyle/>
          <a:p>
            <a:r>
              <a:rPr lang="en-US" sz="3000" b="1" u="sng" dirty="0" smtClean="0">
                <a:solidFill>
                  <a:srgbClr val="800000"/>
                </a:solidFill>
              </a:rPr>
              <a:t>Hebrews 12:1-2</a:t>
            </a:r>
            <a:endParaRPr lang="en-US" sz="3000" b="1" u="sng" dirty="0">
              <a:solidFill>
                <a:srgbClr val="8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58287" y="940051"/>
            <a:ext cx="30948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800000"/>
              </a:buClr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000000"/>
                </a:solidFill>
              </a:rPr>
              <a:t>Untangle the Tangles, </a:t>
            </a:r>
            <a:r>
              <a:rPr lang="en-US" sz="2800" b="1" u="sng" dirty="0" smtClean="0">
                <a:solidFill>
                  <a:srgbClr val="800000"/>
                </a:solidFill>
              </a:rPr>
              <a:t>v.1c</a:t>
            </a:r>
            <a:endParaRPr lang="en-US" sz="2800" b="1" dirty="0" smtClean="0">
              <a:solidFill>
                <a:srgbClr val="000000"/>
              </a:solidFill>
            </a:endParaRPr>
          </a:p>
          <a:p>
            <a:pPr marL="457200" indent="-457200">
              <a:buClr>
                <a:srgbClr val="800000"/>
              </a:buClr>
              <a:buFont typeface="+mj-lt"/>
              <a:buAutoNum type="arabicPeriod" startAt="3"/>
            </a:pPr>
            <a:r>
              <a:rPr lang="en-US" sz="2800" b="1" dirty="0" smtClean="0">
                <a:solidFill>
                  <a:srgbClr val="000000"/>
                </a:solidFill>
              </a:rPr>
              <a:t>Run the Race Before You, </a:t>
            </a:r>
            <a:r>
              <a:rPr lang="en-US" sz="2800" b="1" u="sng" dirty="0" smtClean="0">
                <a:solidFill>
                  <a:srgbClr val="800000"/>
                </a:solidFill>
              </a:rPr>
              <a:t>v.1d</a:t>
            </a:r>
            <a:endParaRPr lang="en-US" sz="2800" b="1" dirty="0">
              <a:solidFill>
                <a:srgbClr val="8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282" y="5070194"/>
            <a:ext cx="4401384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Clr>
                <a:srgbClr val="800000"/>
              </a:buClr>
              <a:buAutoNum type="arabicPeriod"/>
            </a:pPr>
            <a:r>
              <a:rPr lang="en-US" sz="2800" b="1" dirty="0" smtClean="0"/>
              <a:t> Draw Strength from </a:t>
            </a:r>
            <a:r>
              <a:rPr lang="en-US" sz="2800" b="1" i="1" dirty="0" smtClean="0"/>
              <a:t>the</a:t>
            </a:r>
            <a:r>
              <a:rPr lang="en-US" sz="2800" b="1" dirty="0" smtClean="0"/>
              <a:t> </a:t>
            </a:r>
            <a:r>
              <a:rPr lang="en-US" sz="2800" b="1" i="1" dirty="0" smtClean="0"/>
              <a:t>Cloud, </a:t>
            </a:r>
            <a:r>
              <a:rPr lang="en-US" sz="2800" b="1" u="sng" dirty="0" smtClean="0">
                <a:solidFill>
                  <a:srgbClr val="800000"/>
                </a:solidFill>
              </a:rPr>
              <a:t>v.1a</a:t>
            </a:r>
            <a:endParaRPr lang="en-US" sz="2800" b="1" dirty="0" smtClean="0"/>
          </a:p>
          <a:p>
            <a:pPr marL="342900" indent="-342900">
              <a:buClr>
                <a:srgbClr val="800000"/>
              </a:buClr>
              <a:buAutoNum type="arabicPeriod"/>
            </a:pPr>
            <a:r>
              <a:rPr lang="en-US" sz="2800" b="1" dirty="0" smtClean="0"/>
              <a:t> Lighten the Load, </a:t>
            </a:r>
            <a:r>
              <a:rPr lang="en-US" sz="2800" b="1" u="sng" dirty="0" smtClean="0">
                <a:solidFill>
                  <a:srgbClr val="800000"/>
                </a:solidFill>
              </a:rPr>
              <a:t>v.1b</a:t>
            </a:r>
            <a:endParaRPr lang="en-US" sz="2800" b="1" dirty="0" smtClean="0">
              <a:solidFill>
                <a:srgbClr val="8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0702" y="3452576"/>
            <a:ext cx="3509780" cy="1684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3200" b="1" dirty="0" smtClean="0">
                <a:solidFill>
                  <a:srgbClr val="800000"/>
                </a:solidFill>
              </a:rPr>
              <a:t>Keys to </a:t>
            </a:r>
            <a:endParaRPr lang="en-US" sz="3200" b="1" dirty="0" smtClean="0">
              <a:solidFill>
                <a:srgbClr val="80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3200" b="1" dirty="0" smtClean="0">
                <a:solidFill>
                  <a:srgbClr val="800000"/>
                </a:solidFill>
              </a:rPr>
              <a:t>Successfully</a:t>
            </a:r>
            <a:endParaRPr lang="en-US" sz="3200" b="1" dirty="0" smtClean="0">
              <a:solidFill>
                <a:srgbClr val="800000"/>
              </a:solidFill>
            </a:endParaRPr>
          </a:p>
          <a:p>
            <a:pPr algn="ctr">
              <a:lnSpc>
                <a:spcPct val="80000"/>
              </a:lnSpc>
            </a:pPr>
            <a:r>
              <a:rPr lang="en-US" sz="3200" b="1" dirty="0" smtClean="0">
                <a:solidFill>
                  <a:srgbClr val="800000"/>
                </a:solidFill>
              </a:rPr>
              <a:t>Completing </a:t>
            </a:r>
            <a:r>
              <a:rPr lang="en-US" sz="3200" b="1" u="sng" dirty="0">
                <a:solidFill>
                  <a:srgbClr val="800000"/>
                </a:solidFill>
              </a:rPr>
              <a:t>Y</a:t>
            </a:r>
            <a:r>
              <a:rPr lang="en-US" sz="3200" b="1" u="sng" dirty="0" smtClean="0">
                <a:solidFill>
                  <a:srgbClr val="800000"/>
                </a:solidFill>
              </a:rPr>
              <a:t>our</a:t>
            </a:r>
            <a:r>
              <a:rPr lang="en-US" sz="3200" b="1" dirty="0" smtClean="0">
                <a:solidFill>
                  <a:srgbClr val="800000"/>
                </a:solidFill>
              </a:rPr>
              <a:t> Race as a Christian:</a:t>
            </a:r>
            <a:endParaRPr lang="en-US" sz="3200" b="1" dirty="0" smtClean="0">
              <a:solidFill>
                <a:srgbClr val="8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8009" y="4405400"/>
            <a:ext cx="3925114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Clr>
                <a:srgbClr val="800000"/>
              </a:buClr>
              <a:buFont typeface="+mj-lt"/>
              <a:buAutoNum type="arabicPeriod" startAt="5"/>
            </a:pPr>
            <a:r>
              <a:rPr lang="en-US" sz="2800" b="1" dirty="0" smtClean="0">
                <a:solidFill>
                  <a:srgbClr val="000000"/>
                </a:solidFill>
              </a:rPr>
              <a:t> Keep Your Focus, </a:t>
            </a:r>
            <a:r>
              <a:rPr lang="en-US" sz="2800" b="1" u="sng" dirty="0" smtClean="0">
                <a:solidFill>
                  <a:srgbClr val="800000"/>
                </a:solidFill>
              </a:rPr>
              <a:t>v.2a</a:t>
            </a:r>
            <a:endParaRPr lang="en-US" sz="2800" b="1" dirty="0" smtClean="0">
              <a:solidFill>
                <a:srgbClr val="800000"/>
              </a:solidFill>
            </a:endParaRPr>
          </a:p>
          <a:p>
            <a:pPr marL="914400" lvl="1" indent="-457200">
              <a:buClr>
                <a:srgbClr val="800000"/>
              </a:buClr>
              <a:buFont typeface="Wingdings" charset="2"/>
              <a:buChar char="Ø"/>
            </a:pPr>
            <a:r>
              <a:rPr lang="en-US" sz="2300" b="1" dirty="0" smtClean="0">
                <a:solidFill>
                  <a:srgbClr val="000000"/>
                </a:solidFill>
              </a:rPr>
              <a:t>For the joy</a:t>
            </a:r>
            <a:r>
              <a:rPr lang="en-US" sz="2300" b="1" i="1" dirty="0" smtClean="0">
                <a:solidFill>
                  <a:srgbClr val="000000"/>
                </a:solidFill>
              </a:rPr>
              <a:t> </a:t>
            </a:r>
            <a:r>
              <a:rPr lang="en-US" sz="2300" b="1" dirty="0" smtClean="0">
                <a:solidFill>
                  <a:srgbClr val="000000"/>
                </a:solidFill>
              </a:rPr>
              <a:t>ahead</a:t>
            </a:r>
          </a:p>
          <a:p>
            <a:pPr marL="914400" lvl="1" indent="-457200">
              <a:buClr>
                <a:srgbClr val="800000"/>
              </a:buClr>
              <a:buFont typeface="Wingdings" charset="2"/>
              <a:buChar char="Ø"/>
            </a:pPr>
            <a:r>
              <a:rPr lang="en-US" sz="2300" b="1" dirty="0" smtClean="0">
                <a:solidFill>
                  <a:srgbClr val="000000"/>
                </a:solidFill>
              </a:rPr>
              <a:t>Endure the present</a:t>
            </a:r>
          </a:p>
          <a:p>
            <a:pPr marL="914400" lvl="1" indent="-457200">
              <a:buClr>
                <a:srgbClr val="800000"/>
              </a:buClr>
              <a:buFont typeface="Wingdings" charset="2"/>
              <a:buChar char="Ø"/>
            </a:pPr>
            <a:r>
              <a:rPr lang="en-US" sz="2300" b="1" dirty="0" smtClean="0">
                <a:solidFill>
                  <a:srgbClr val="000000"/>
                </a:solidFill>
              </a:rPr>
              <a:t>Unconcern yourself with world’s thoughts</a:t>
            </a:r>
          </a:p>
          <a:p>
            <a:pPr marL="457200" indent="-457200">
              <a:buClr>
                <a:srgbClr val="800000"/>
              </a:buClr>
              <a:buFont typeface="+mj-lt"/>
              <a:buAutoNum type="arabicPeriod" startAt="6"/>
            </a:pPr>
            <a:r>
              <a:rPr lang="en-US" sz="2800" b="1" dirty="0" smtClean="0">
                <a:solidFill>
                  <a:srgbClr val="000000"/>
                </a:solidFill>
              </a:rPr>
              <a:t>Sit Down, </a:t>
            </a:r>
            <a:r>
              <a:rPr lang="en-US" sz="2800" b="1" u="sng" dirty="0" smtClean="0">
                <a:solidFill>
                  <a:srgbClr val="800000"/>
                </a:solidFill>
              </a:rPr>
              <a:t>v.2b</a:t>
            </a:r>
            <a:endParaRPr lang="en-US" sz="2800" b="1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454833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547103"/>
      </p:ext>
    </p:extLst>
  </p:cSld>
  <p:clrMapOvr>
    <a:masterClrMapping/>
  </p:clrMapOvr>
  <p:transition xmlns:p14="http://schemas.microsoft.com/office/powerpoint/2010/main" spd="slow">
    <p:wheel spokes="1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1656</TotalTime>
  <Words>312</Words>
  <Application>Microsoft Macintosh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Running with Endurance</vt:lpstr>
      <vt:lpstr>PowerPoint Presentation</vt:lpstr>
    </vt:vector>
  </TitlesOfParts>
  <Company>Southside Church of Christ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Philip Strong</dc:creator>
  <cp:lastModifiedBy>Philip Strong</cp:lastModifiedBy>
  <cp:revision>21</cp:revision>
  <cp:lastPrinted>2024-02-15T20:36:46Z</cp:lastPrinted>
  <dcterms:created xsi:type="dcterms:W3CDTF">2015-02-15T12:40:39Z</dcterms:created>
  <dcterms:modified xsi:type="dcterms:W3CDTF">2024-02-15T20:47:27Z</dcterms:modified>
</cp:coreProperties>
</file>