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58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86" d="100"/>
          <a:sy n="186" d="100"/>
        </p:scale>
        <p:origin x="-128" y="-2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32D78F-8440-E947-8186-BAE407B54A9D}" type="datetimeFigureOut">
              <a:rPr lang="en-US" smtClean="0"/>
              <a:t>11/17/22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E2E9BB-5FDC-594E-88B7-5B15C5903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6029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68318F-D6D3-694D-B2F9-48566945976B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DCD3A-177D-2745-8121-D99827724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649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*Though Moses was trained and </a:t>
            </a:r>
            <a:r>
              <a:rPr lang="en-US" i="1" dirty="0" smtClean="0"/>
              <a:t>“educated in all the learning of the Egyptians” </a:t>
            </a:r>
            <a:r>
              <a:rPr lang="en-US" i="0" dirty="0" smtClean="0"/>
              <a:t>by the age of 40</a:t>
            </a:r>
            <a:r>
              <a:rPr lang="en-US" i="1" dirty="0" smtClean="0"/>
              <a:t> </a:t>
            </a:r>
            <a:r>
              <a:rPr lang="en-US" i="0" dirty="0" smtClean="0"/>
              <a:t>(</a:t>
            </a:r>
            <a:r>
              <a:rPr lang="en-US" i="0" u="sng" dirty="0" smtClean="0"/>
              <a:t>Acts 7:22-23</a:t>
            </a:r>
            <a:r>
              <a:rPr lang="en-US" i="0" u="none" dirty="0" smtClean="0"/>
              <a:t>), he wasn’t deemed “ready” to lead the Israelites until he had learned</a:t>
            </a:r>
            <a:r>
              <a:rPr lang="en-US" i="0" u="none" baseline="0" dirty="0" smtClean="0"/>
              <a:t> “leadership” in/through being a husband and father, and had been a “shepherd” for another 40 years, </a:t>
            </a:r>
            <a:r>
              <a:rPr lang="en-US" i="0" u="sng" baseline="0" dirty="0" smtClean="0"/>
              <a:t>Acts 7:24-34</a:t>
            </a:r>
            <a:r>
              <a:rPr lang="en-US" i="0" u="none" baseline="0" dirty="0" smtClean="0"/>
              <a:t>. </a:t>
            </a:r>
          </a:p>
          <a:p>
            <a:endParaRPr lang="en-US" i="0" u="none" baseline="0" dirty="0" smtClean="0"/>
          </a:p>
          <a:p>
            <a:r>
              <a:rPr lang="en-US" i="0" u="none" baseline="0" dirty="0" smtClean="0"/>
              <a:t>**He is at least a bigamist, if not a polygamist.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DCD3A-177D-2745-8121-D99827724B0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993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*the Holy Spirit could have easily used the word </a:t>
            </a:r>
            <a:r>
              <a:rPr lang="en-US" i="1" dirty="0" err="1" smtClean="0"/>
              <a:t>Christianos</a:t>
            </a:r>
            <a:r>
              <a:rPr lang="en-US" i="1" baseline="0" dirty="0" smtClean="0"/>
              <a:t> </a:t>
            </a:r>
            <a:r>
              <a:rPr lang="en-US" i="0" baseline="0" dirty="0" smtClean="0"/>
              <a:t>(as in </a:t>
            </a:r>
            <a:r>
              <a:rPr lang="en-US" i="0" u="sng" baseline="0" dirty="0" smtClean="0"/>
              <a:t>Acts 11:26</a:t>
            </a:r>
            <a:r>
              <a:rPr lang="en-US" i="0" u="none" baseline="0" dirty="0" smtClean="0"/>
              <a:t>), but didn’t choose to do so.  Ask yourself “Why not?” if that is what He meant?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DCD3A-177D-2745-8121-D99827724B0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756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DCD3A-177D-2745-8121-D99827724B0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7563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DCD3A-177D-2745-8121-D99827724B0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7563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*</a:t>
            </a:r>
            <a:r>
              <a:rPr lang="en-US" sz="2400" b="1" dirty="0" smtClean="0">
                <a:solidFill>
                  <a:srgbClr val="000000"/>
                </a:solidFill>
              </a:rPr>
              <a:t>It may be that </a:t>
            </a:r>
            <a:r>
              <a:rPr lang="en-US" sz="2400" b="1" u="sng" dirty="0" smtClean="0">
                <a:solidFill>
                  <a:srgbClr val="800000"/>
                </a:solidFill>
              </a:rPr>
              <a:t>1Tim.3:2-3</a:t>
            </a:r>
            <a:r>
              <a:rPr lang="en-US" sz="2400" b="1" dirty="0" smtClean="0">
                <a:solidFill>
                  <a:srgbClr val="000000"/>
                </a:solidFill>
              </a:rPr>
              <a:t>’s qualifications all belong in </a:t>
            </a:r>
            <a:r>
              <a:rPr lang="en-US" sz="2400" b="1" i="1" dirty="0" smtClean="0">
                <a:solidFill>
                  <a:schemeClr val="tx2"/>
                </a:solidFill>
              </a:rPr>
              <a:t>the home</a:t>
            </a:r>
            <a:r>
              <a:rPr lang="en-US" sz="2400" b="1" i="1" dirty="0" smtClean="0">
                <a:solidFill>
                  <a:srgbClr val="000000"/>
                </a:solidFill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</a:rPr>
              <a:t>area of consideration, but we’ll deal with them relative to </a:t>
            </a:r>
            <a:r>
              <a:rPr lang="en-US" sz="2400" b="1" dirty="0" smtClean="0">
                <a:solidFill>
                  <a:srgbClr val="1F497D"/>
                </a:solidFill>
              </a:rPr>
              <a:t>the congregation </a:t>
            </a:r>
            <a:r>
              <a:rPr lang="en-US" sz="2400" b="1" dirty="0" smtClean="0">
                <a:solidFill>
                  <a:srgbClr val="000000"/>
                </a:solidFill>
              </a:rPr>
              <a:t>and </a:t>
            </a:r>
            <a:r>
              <a:rPr lang="en-US" sz="2400" b="1" i="1" dirty="0" smtClean="0">
                <a:solidFill>
                  <a:srgbClr val="1F497D"/>
                </a:solidFill>
              </a:rPr>
              <a:t>brethren</a:t>
            </a:r>
            <a:r>
              <a:rPr lang="en-US" sz="2400" b="1" dirty="0" smtClean="0">
                <a:solidFill>
                  <a:srgbClr val="000000"/>
                </a:solidFill>
              </a:rPr>
              <a:t> for now.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DCD3A-177D-2745-8121-D99827724B0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7563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DCD3A-177D-2745-8121-D99827724B0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7563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DCD3A-177D-2745-8121-D99827724B0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756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75B2-DB4B-504F-9E98-7A572A6B52E5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5DF31-39D6-F34C-B7D2-136832F03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673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75B2-DB4B-504F-9E98-7A572A6B52E5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5DF31-39D6-F34C-B7D2-136832F03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393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75B2-DB4B-504F-9E98-7A572A6B52E5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5DF31-39D6-F34C-B7D2-136832F03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981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75B2-DB4B-504F-9E98-7A572A6B52E5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5DF31-39D6-F34C-B7D2-136832F03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69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75B2-DB4B-504F-9E98-7A572A6B52E5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5DF31-39D6-F34C-B7D2-136832F03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616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75B2-DB4B-504F-9E98-7A572A6B52E5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5DF31-39D6-F34C-B7D2-136832F03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057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75B2-DB4B-504F-9E98-7A572A6B52E5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5DF31-39D6-F34C-B7D2-136832F03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697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75B2-DB4B-504F-9E98-7A572A6B52E5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5DF31-39D6-F34C-B7D2-136832F03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362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75B2-DB4B-504F-9E98-7A572A6B52E5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5DF31-39D6-F34C-B7D2-136832F03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968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75B2-DB4B-504F-9E98-7A572A6B52E5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5DF31-39D6-F34C-B7D2-136832F03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123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75B2-DB4B-504F-9E98-7A572A6B52E5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5DF31-39D6-F34C-B7D2-136832F03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656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F75B2-DB4B-504F-9E98-7A572A6B52E5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5DF31-39D6-F34C-B7D2-136832F03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718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8401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041"/>
            <a:ext cx="9144000" cy="798888"/>
          </a:xfrm>
        </p:spPr>
        <p:txBody>
          <a:bodyPr>
            <a:noAutofit/>
          </a:bodyPr>
          <a:lstStyle/>
          <a:p>
            <a:pPr algn="l"/>
            <a:r>
              <a:rPr lang="en-US" b="1" dirty="0" smtClean="0"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Conclusions</a:t>
            </a:r>
            <a:r>
              <a:rPr lang="mr-IN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…</a:t>
            </a:r>
            <a:endParaRPr lang="en-US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358" y="950456"/>
            <a:ext cx="8661666" cy="5678129"/>
          </a:xfrm>
          <a:solidFill>
            <a:schemeClr val="bg1">
              <a:alpha val="80000"/>
            </a:schemeClr>
          </a:solidFill>
        </p:spPr>
        <p:txBody>
          <a:bodyPr>
            <a:noAutofit/>
          </a:bodyPr>
          <a:lstStyle/>
          <a:p>
            <a:pPr marL="571500" indent="-514350"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lphaUcPeriod"/>
            </a:pPr>
            <a:r>
              <a:rPr lang="en-US" sz="2400" b="1" dirty="0" smtClean="0">
                <a:solidFill>
                  <a:srgbClr val="000000"/>
                </a:solidFill>
              </a:rPr>
              <a:t>The </a:t>
            </a:r>
            <a:r>
              <a:rPr lang="en-US" sz="2400" b="1" i="1" dirty="0" smtClean="0">
                <a:solidFill>
                  <a:schemeClr val="tx2"/>
                </a:solidFill>
              </a:rPr>
              <a:t>qualifications</a:t>
            </a:r>
            <a:r>
              <a:rPr lang="en-US" sz="2400" b="1" i="1" dirty="0" smtClean="0">
                <a:solidFill>
                  <a:srgbClr val="000000"/>
                </a:solidFill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</a:rPr>
              <a:t>God provided are meant to allow us to </a:t>
            </a:r>
            <a:r>
              <a:rPr lang="en-US" sz="2400" b="1" i="1" dirty="0" smtClean="0">
                <a:solidFill>
                  <a:srgbClr val="1F497D"/>
                </a:solidFill>
              </a:rPr>
              <a:t>identify</a:t>
            </a:r>
            <a:r>
              <a:rPr lang="en-US" sz="2400" b="1" i="1" dirty="0" smtClean="0">
                <a:solidFill>
                  <a:srgbClr val="000000"/>
                </a:solidFill>
              </a:rPr>
              <a:t>, </a:t>
            </a:r>
            <a:r>
              <a:rPr lang="en-US" sz="2400" b="1" i="1" dirty="0" smtClean="0">
                <a:solidFill>
                  <a:srgbClr val="1F497D"/>
                </a:solidFill>
              </a:rPr>
              <a:t>selec</a:t>
            </a:r>
            <a:r>
              <a:rPr lang="en-US" sz="2400" b="1" i="1" dirty="0" smtClean="0">
                <a:solidFill>
                  <a:srgbClr val="000000"/>
                </a:solidFill>
              </a:rPr>
              <a:t>t, </a:t>
            </a:r>
            <a:r>
              <a:rPr lang="en-US" sz="2400" b="1" dirty="0" smtClean="0">
                <a:solidFill>
                  <a:srgbClr val="000000"/>
                </a:solidFill>
              </a:rPr>
              <a:t>and </a:t>
            </a:r>
            <a:r>
              <a:rPr lang="en-US" sz="2400" b="1" i="1" dirty="0" smtClean="0">
                <a:solidFill>
                  <a:srgbClr val="1F497D"/>
                </a:solidFill>
              </a:rPr>
              <a:t>appoint capable leaders </a:t>
            </a:r>
            <a:r>
              <a:rPr lang="en-US" sz="2400" b="1" dirty="0" smtClean="0">
                <a:solidFill>
                  <a:srgbClr val="000000"/>
                </a:solidFill>
              </a:rPr>
              <a:t>in and for our </a:t>
            </a:r>
            <a:r>
              <a:rPr lang="en-US" sz="2400" b="1" i="1" dirty="0" smtClean="0">
                <a:solidFill>
                  <a:srgbClr val="1F497D"/>
                </a:solidFill>
              </a:rPr>
              <a:t>local congregations</a:t>
            </a:r>
            <a:r>
              <a:rPr lang="en-US" sz="2400" b="1" i="1" dirty="0" smtClean="0">
                <a:solidFill>
                  <a:srgbClr val="000000"/>
                </a:solidFill>
              </a:rPr>
              <a:t>. </a:t>
            </a:r>
            <a:endParaRPr lang="en-US" sz="2400" b="1" dirty="0" smtClean="0">
              <a:solidFill>
                <a:srgbClr val="000000"/>
              </a:solidFill>
            </a:endParaRPr>
          </a:p>
          <a:p>
            <a:pPr marL="571500" indent="-514350"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lphaUcPeriod"/>
            </a:pPr>
            <a:r>
              <a:rPr lang="en-US" sz="2400" b="1" dirty="0" smtClean="0">
                <a:solidFill>
                  <a:srgbClr val="000000"/>
                </a:solidFill>
              </a:rPr>
              <a:t>Each of these qualifications is </a:t>
            </a:r>
            <a:r>
              <a:rPr lang="en-US" sz="2400" b="1" dirty="0" smtClean="0">
                <a:solidFill>
                  <a:srgbClr val="1F497D"/>
                </a:solidFill>
              </a:rPr>
              <a:t>connected to his abilities to perform the duties required </a:t>
            </a:r>
            <a:r>
              <a:rPr lang="en-US" sz="2400" b="1" dirty="0" smtClean="0">
                <a:solidFill>
                  <a:srgbClr val="000000"/>
                </a:solidFill>
              </a:rPr>
              <a:t>of elders/overseers/shepherds.</a:t>
            </a:r>
          </a:p>
          <a:p>
            <a:pPr marL="571500" indent="-514350"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lphaUcPeriod"/>
            </a:pPr>
            <a:r>
              <a:rPr lang="en-US" sz="2400" b="1" dirty="0" smtClean="0">
                <a:solidFill>
                  <a:srgbClr val="000000"/>
                </a:solidFill>
              </a:rPr>
              <a:t>Therefore, </a:t>
            </a:r>
            <a:r>
              <a:rPr lang="en-US" sz="2400" b="1" dirty="0" smtClean="0">
                <a:solidFill>
                  <a:srgbClr val="800000"/>
                </a:solidFill>
              </a:rPr>
              <a:t>no</a:t>
            </a:r>
            <a:r>
              <a:rPr lang="en-US" sz="2400" b="1" dirty="0" smtClean="0">
                <a:solidFill>
                  <a:srgbClr val="000000"/>
                </a:solidFill>
              </a:rPr>
              <a:t> </a:t>
            </a:r>
            <a:r>
              <a:rPr lang="en-US" sz="2400" b="1" dirty="0" smtClean="0">
                <a:solidFill>
                  <a:srgbClr val="800000"/>
                </a:solidFill>
              </a:rPr>
              <a:t>qualification(s)</a:t>
            </a:r>
            <a:r>
              <a:rPr lang="en-US" sz="2400" b="1" dirty="0" smtClean="0">
                <a:solidFill>
                  <a:srgbClr val="000000"/>
                </a:solidFill>
              </a:rPr>
              <a:t>, whether </a:t>
            </a:r>
            <a:r>
              <a:rPr lang="en-US" sz="2400" b="1" i="1" dirty="0" smtClean="0">
                <a:solidFill>
                  <a:srgbClr val="1F497D"/>
                </a:solidFill>
              </a:rPr>
              <a:t>objective</a:t>
            </a:r>
            <a:r>
              <a:rPr lang="en-US" sz="2400" b="1" i="1" dirty="0" smtClean="0">
                <a:solidFill>
                  <a:srgbClr val="000000"/>
                </a:solidFill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</a:rPr>
              <a:t>or </a:t>
            </a:r>
            <a:r>
              <a:rPr lang="en-US" sz="2400" b="1" i="1" dirty="0" smtClean="0">
                <a:solidFill>
                  <a:srgbClr val="1F497D"/>
                </a:solidFill>
              </a:rPr>
              <a:t>subjective</a:t>
            </a:r>
            <a:r>
              <a:rPr lang="en-US" sz="2400" b="1" i="1" dirty="0" smtClean="0">
                <a:solidFill>
                  <a:srgbClr val="000000"/>
                </a:solidFill>
              </a:rPr>
              <a:t>,</a:t>
            </a:r>
            <a:r>
              <a:rPr lang="en-US" sz="2400" b="1" dirty="0" smtClean="0">
                <a:solidFill>
                  <a:srgbClr val="000000"/>
                </a:solidFill>
              </a:rPr>
              <a:t> is </a:t>
            </a:r>
            <a:r>
              <a:rPr lang="en-US" sz="2400" b="1" i="1" dirty="0" smtClean="0">
                <a:solidFill>
                  <a:srgbClr val="800000"/>
                </a:solidFill>
              </a:rPr>
              <a:t>more important </a:t>
            </a:r>
            <a:r>
              <a:rPr lang="en-US" sz="2400" b="1" dirty="0" smtClean="0">
                <a:solidFill>
                  <a:srgbClr val="800000"/>
                </a:solidFill>
              </a:rPr>
              <a:t>than another</a:t>
            </a:r>
            <a:r>
              <a:rPr lang="en-US" sz="2400" b="1" dirty="0">
                <a:solidFill>
                  <a:srgbClr val="000000"/>
                </a:solidFill>
              </a:rPr>
              <a:t>;</a:t>
            </a:r>
            <a:r>
              <a:rPr lang="en-US" sz="2400" b="1" dirty="0" smtClean="0">
                <a:solidFill>
                  <a:srgbClr val="000000"/>
                </a:solidFill>
              </a:rPr>
              <a:t> </a:t>
            </a:r>
            <a:r>
              <a:rPr lang="en-US" sz="2400" b="1" dirty="0" smtClean="0">
                <a:solidFill>
                  <a:schemeClr val="tx2"/>
                </a:solidFill>
              </a:rPr>
              <a:t>all are vital</a:t>
            </a:r>
            <a:r>
              <a:rPr lang="en-US" sz="2400" b="1" dirty="0" smtClean="0">
                <a:solidFill>
                  <a:srgbClr val="000000"/>
                </a:solidFill>
              </a:rPr>
              <a:t>. </a:t>
            </a:r>
          </a:p>
          <a:p>
            <a:pPr marL="571500" indent="-514350"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lphaUcPeriod"/>
            </a:pPr>
            <a:r>
              <a:rPr lang="en-US" sz="2400" b="1" dirty="0" smtClean="0">
                <a:solidFill>
                  <a:srgbClr val="000000"/>
                </a:solidFill>
              </a:rPr>
              <a:t>Appointing men to this office is serious business- both for them and for us.  They are agreeing to take on the responsibility to </a:t>
            </a:r>
            <a:r>
              <a:rPr lang="en-US" sz="2400" b="1" i="1" dirty="0" smtClean="0">
                <a:solidFill>
                  <a:schemeClr val="tx2"/>
                </a:solidFill>
              </a:rPr>
              <a:t>“watch over (y)our souls,” </a:t>
            </a:r>
            <a:r>
              <a:rPr lang="en-US" sz="2400" b="1" u="sng" dirty="0" smtClean="0">
                <a:solidFill>
                  <a:srgbClr val="800000"/>
                </a:solidFill>
              </a:rPr>
              <a:t>Heb.13:17b</a:t>
            </a:r>
            <a:r>
              <a:rPr lang="en-US" sz="2400" b="1" dirty="0" smtClean="0">
                <a:solidFill>
                  <a:srgbClr val="000000"/>
                </a:solidFill>
              </a:rPr>
              <a:t>.  We are agreeing to </a:t>
            </a:r>
            <a:r>
              <a:rPr lang="en-US" sz="2400" b="1" i="1" dirty="0" smtClean="0">
                <a:solidFill>
                  <a:srgbClr val="1F497D"/>
                </a:solidFill>
              </a:rPr>
              <a:t>“Obey</a:t>
            </a:r>
            <a:r>
              <a:rPr lang="mr-IN" sz="2400" b="1" i="1" dirty="0" smtClean="0">
                <a:solidFill>
                  <a:srgbClr val="1F497D"/>
                </a:solidFill>
              </a:rPr>
              <a:t>…</a:t>
            </a:r>
            <a:r>
              <a:rPr lang="en-US" sz="2400" b="1" i="1" dirty="0" smtClean="0">
                <a:solidFill>
                  <a:srgbClr val="1F497D"/>
                </a:solidFill>
              </a:rPr>
              <a:t> and submit to them,” </a:t>
            </a:r>
            <a:r>
              <a:rPr lang="en-US" sz="2400" b="1" u="sng" dirty="0" smtClean="0">
                <a:solidFill>
                  <a:srgbClr val="800000"/>
                </a:solidFill>
              </a:rPr>
              <a:t>Heb.13:17a</a:t>
            </a:r>
            <a:r>
              <a:rPr lang="en-US" sz="2400" b="1" dirty="0" smtClean="0">
                <a:solidFill>
                  <a:srgbClr val="000000"/>
                </a:solidFill>
              </a:rPr>
              <a:t>.   </a:t>
            </a:r>
          </a:p>
          <a:p>
            <a:pPr marL="571500" indent="-514350"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lphaUcPeriod"/>
            </a:pPr>
            <a:r>
              <a:rPr lang="en-US" sz="2400" b="1" dirty="0" smtClean="0">
                <a:solidFill>
                  <a:srgbClr val="000000"/>
                </a:solidFill>
              </a:rPr>
              <a:t>If we do this </a:t>
            </a:r>
            <a:r>
              <a:rPr lang="en-US" sz="2400" b="1" dirty="0" smtClean="0">
                <a:solidFill>
                  <a:srgbClr val="1F497D"/>
                </a:solidFill>
              </a:rPr>
              <a:t>right</a:t>
            </a:r>
            <a:r>
              <a:rPr lang="en-US" sz="2400" b="1" dirty="0" smtClean="0">
                <a:solidFill>
                  <a:srgbClr val="000000"/>
                </a:solidFill>
              </a:rPr>
              <a:t>, it is a </a:t>
            </a:r>
            <a:r>
              <a:rPr lang="en-US" sz="2400" b="1" i="1" dirty="0" smtClean="0">
                <a:solidFill>
                  <a:srgbClr val="1F497D"/>
                </a:solidFill>
              </a:rPr>
              <a:t>“joy” </a:t>
            </a:r>
            <a:r>
              <a:rPr lang="en-US" sz="2400" b="1" dirty="0" smtClean="0">
                <a:solidFill>
                  <a:srgbClr val="000000"/>
                </a:solidFill>
              </a:rPr>
              <a:t>for them, </a:t>
            </a:r>
            <a:r>
              <a:rPr lang="en-US" sz="2400" b="1" i="1" dirty="0" smtClean="0">
                <a:solidFill>
                  <a:srgbClr val="1F497D"/>
                </a:solidFill>
              </a:rPr>
              <a:t>profitable</a:t>
            </a:r>
            <a:r>
              <a:rPr lang="en-US" sz="2400" b="1" i="1" dirty="0" smtClean="0">
                <a:solidFill>
                  <a:srgbClr val="000000"/>
                </a:solidFill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</a:rPr>
              <a:t>for us,   </a:t>
            </a:r>
            <a:r>
              <a:rPr lang="en-US" sz="2400" b="1" u="sng" dirty="0" smtClean="0">
                <a:solidFill>
                  <a:srgbClr val="800000"/>
                </a:solidFill>
              </a:rPr>
              <a:t>Heb.13:17c</a:t>
            </a:r>
            <a:r>
              <a:rPr lang="en-US" sz="2400" b="1" dirty="0" smtClean="0">
                <a:solidFill>
                  <a:srgbClr val="000000"/>
                </a:solidFill>
              </a:rPr>
              <a:t>, and </a:t>
            </a:r>
            <a:r>
              <a:rPr lang="en-US" sz="2400" b="1" dirty="0" smtClean="0">
                <a:solidFill>
                  <a:srgbClr val="1F497D"/>
                </a:solidFill>
              </a:rPr>
              <a:t>well-pleasing </a:t>
            </a:r>
            <a:r>
              <a:rPr lang="en-US" sz="2400" b="1" dirty="0" smtClean="0">
                <a:solidFill>
                  <a:srgbClr val="000000"/>
                </a:solidFill>
              </a:rPr>
              <a:t>and </a:t>
            </a:r>
            <a:r>
              <a:rPr lang="en-US" sz="2400" b="1" dirty="0" smtClean="0">
                <a:solidFill>
                  <a:srgbClr val="1F497D"/>
                </a:solidFill>
              </a:rPr>
              <a:t>glorifying </a:t>
            </a:r>
            <a:r>
              <a:rPr lang="en-US" sz="2400" b="1" dirty="0" smtClean="0"/>
              <a:t>to God! </a:t>
            </a:r>
          </a:p>
          <a:p>
            <a:pPr marL="571500" indent="-514350"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lphaUcPeriod"/>
            </a:pPr>
            <a:r>
              <a:rPr lang="en-US" sz="2400" b="1" dirty="0" smtClean="0"/>
              <a:t>But if we do this </a:t>
            </a:r>
            <a:r>
              <a:rPr lang="en-US" sz="2400" b="1" dirty="0" smtClean="0">
                <a:solidFill>
                  <a:srgbClr val="800000"/>
                </a:solidFill>
              </a:rPr>
              <a:t>wrong</a:t>
            </a:r>
            <a:r>
              <a:rPr lang="en-US" sz="2400" b="1" dirty="0" smtClean="0"/>
              <a:t>, it will be </a:t>
            </a:r>
            <a:r>
              <a:rPr lang="en-US" sz="2400" b="1" i="1" dirty="0" smtClean="0">
                <a:solidFill>
                  <a:srgbClr val="800000"/>
                </a:solidFill>
              </a:rPr>
              <a:t>grief</a:t>
            </a:r>
            <a:r>
              <a:rPr lang="en-US" sz="2400" b="1" i="1" dirty="0" smtClean="0"/>
              <a:t> </a:t>
            </a:r>
            <a:r>
              <a:rPr lang="en-US" sz="2400" b="1" dirty="0" smtClean="0"/>
              <a:t>for them, </a:t>
            </a:r>
            <a:r>
              <a:rPr lang="en-US" sz="2400" b="1" i="1" dirty="0" smtClean="0">
                <a:solidFill>
                  <a:srgbClr val="800000"/>
                </a:solidFill>
              </a:rPr>
              <a:t>unprofitable</a:t>
            </a:r>
            <a:r>
              <a:rPr lang="en-US" sz="2400" b="1" i="1" dirty="0" smtClean="0"/>
              <a:t> </a:t>
            </a:r>
            <a:r>
              <a:rPr lang="en-US" sz="2400" b="1" dirty="0" smtClean="0"/>
              <a:t>for us, and </a:t>
            </a:r>
            <a:r>
              <a:rPr lang="en-US" sz="2400" b="1" i="1" dirty="0" smtClean="0">
                <a:solidFill>
                  <a:srgbClr val="800000"/>
                </a:solidFill>
              </a:rPr>
              <a:t>displeasing</a:t>
            </a:r>
            <a:r>
              <a:rPr lang="en-US" sz="2400" b="1" dirty="0" smtClean="0"/>
              <a:t> and </a:t>
            </a:r>
            <a:r>
              <a:rPr lang="en-US" sz="2400" b="1" i="1" dirty="0" smtClean="0">
                <a:solidFill>
                  <a:srgbClr val="800000"/>
                </a:solidFill>
              </a:rPr>
              <a:t>dishonoring</a:t>
            </a:r>
            <a:r>
              <a:rPr lang="en-US" sz="2400" b="1" dirty="0"/>
              <a:t> </a:t>
            </a:r>
            <a:r>
              <a:rPr lang="en-US" sz="2400" b="1" dirty="0" smtClean="0"/>
              <a:t>to God. 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745553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0068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" y="1"/>
            <a:ext cx="9143999" cy="1782938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6600" b="1" dirty="0" smtClean="0">
                <a:ln>
                  <a:solidFill>
                    <a:schemeClr val="bg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Selecting Leaders in the Lord’s Church Part </a:t>
            </a:r>
            <a:r>
              <a:rPr lang="en-US" sz="6600" b="1" dirty="0" smtClean="0">
                <a:ln>
                  <a:solidFill>
                    <a:schemeClr val="bg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</a:t>
            </a:r>
            <a:endParaRPr lang="en-US" sz="6600" b="1" dirty="0"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4126" y="1782939"/>
            <a:ext cx="8480321" cy="4801314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200" b="1" dirty="0" smtClean="0"/>
              <a:t>In </a:t>
            </a:r>
            <a:r>
              <a:rPr lang="en-US" sz="2200" b="1" dirty="0" smtClean="0">
                <a:solidFill>
                  <a:srgbClr val="1F497D"/>
                </a:solidFill>
              </a:rPr>
              <a:t>Part 1</a:t>
            </a:r>
            <a:r>
              <a:rPr lang="en-US" sz="2200" b="1" dirty="0" smtClean="0"/>
              <a:t>, we noted:</a:t>
            </a:r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r>
              <a:rPr lang="en-US" sz="2200" b="1" dirty="0" smtClean="0"/>
              <a:t>How the Holy Spirit utilized </a:t>
            </a:r>
            <a:r>
              <a:rPr lang="en-US" sz="2200" b="1" dirty="0" smtClean="0">
                <a:solidFill>
                  <a:srgbClr val="1F497D"/>
                </a:solidFill>
              </a:rPr>
              <a:t>specific words </a:t>
            </a:r>
            <a:r>
              <a:rPr lang="en-US" sz="2200" b="1" dirty="0" smtClean="0"/>
              <a:t>to </a:t>
            </a:r>
            <a:r>
              <a:rPr lang="en-US" sz="2200" b="1" i="1" dirty="0" smtClean="0">
                <a:solidFill>
                  <a:srgbClr val="1F497D"/>
                </a:solidFill>
              </a:rPr>
              <a:t>name</a:t>
            </a:r>
            <a:r>
              <a:rPr lang="en-US" sz="2200" b="1" i="1" dirty="0" smtClean="0"/>
              <a:t> </a:t>
            </a:r>
            <a:r>
              <a:rPr lang="en-US" sz="2200" b="1" dirty="0" smtClean="0"/>
              <a:t>the office that also </a:t>
            </a:r>
            <a:r>
              <a:rPr lang="en-US" sz="2200" b="1" i="1" dirty="0" smtClean="0">
                <a:solidFill>
                  <a:srgbClr val="1F497D"/>
                </a:solidFill>
              </a:rPr>
              <a:t>described </a:t>
            </a:r>
            <a:r>
              <a:rPr lang="en-US" sz="2200" b="1" dirty="0" smtClean="0">
                <a:solidFill>
                  <a:srgbClr val="1F497D"/>
                </a:solidFill>
              </a:rPr>
              <a:t>its </a:t>
            </a:r>
            <a:r>
              <a:rPr lang="en-US" sz="2200" b="1" i="1" dirty="0" smtClean="0">
                <a:solidFill>
                  <a:srgbClr val="1F497D"/>
                </a:solidFill>
              </a:rPr>
              <a:t>purpose</a:t>
            </a:r>
            <a:r>
              <a:rPr lang="en-US" sz="2200" b="1" i="1" dirty="0" smtClean="0"/>
              <a:t>, </a:t>
            </a:r>
            <a:r>
              <a:rPr lang="en-US" sz="2200" b="1" i="1" dirty="0" smtClean="0">
                <a:solidFill>
                  <a:srgbClr val="1F497D"/>
                </a:solidFill>
              </a:rPr>
              <a:t>function</a:t>
            </a:r>
            <a:r>
              <a:rPr lang="en-US" sz="2200" b="1" i="1" dirty="0" smtClean="0"/>
              <a:t>, </a:t>
            </a:r>
            <a:r>
              <a:rPr lang="en-US" sz="2200" b="1" dirty="0" smtClean="0"/>
              <a:t>and </a:t>
            </a:r>
            <a:r>
              <a:rPr lang="en-US" sz="2200" b="1" i="1" dirty="0" smtClean="0">
                <a:solidFill>
                  <a:srgbClr val="1F497D"/>
                </a:solidFill>
              </a:rPr>
              <a:t>duties</a:t>
            </a:r>
            <a:r>
              <a:rPr lang="en-US" sz="2200" b="1" i="1" dirty="0" smtClean="0"/>
              <a:t>;</a:t>
            </a:r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r>
              <a:rPr lang="en-US" sz="2200" b="1" dirty="0" smtClean="0"/>
              <a:t>The importance of understanding </a:t>
            </a:r>
            <a:r>
              <a:rPr lang="en-US" sz="2200" b="1" i="1" dirty="0" smtClean="0">
                <a:solidFill>
                  <a:srgbClr val="1F497D"/>
                </a:solidFill>
              </a:rPr>
              <a:t>God’s purpose </a:t>
            </a:r>
            <a:r>
              <a:rPr lang="en-US" sz="2200" b="1" dirty="0" smtClean="0"/>
              <a:t>in/with the qualifications: To enable His people to </a:t>
            </a:r>
            <a:r>
              <a:rPr lang="en-US" sz="2200" b="1" i="1" dirty="0" smtClean="0">
                <a:solidFill>
                  <a:schemeClr val="tx2"/>
                </a:solidFill>
              </a:rPr>
              <a:t>identify</a:t>
            </a:r>
            <a:r>
              <a:rPr lang="en-US" sz="2200" b="1" i="1" dirty="0" smtClean="0"/>
              <a:t> </a:t>
            </a:r>
            <a:r>
              <a:rPr lang="en-US" sz="2200" b="1" dirty="0" smtClean="0"/>
              <a:t>(detect &amp; distinguish)</a:t>
            </a:r>
            <a:r>
              <a:rPr lang="en-US" sz="2200" b="1" i="1" dirty="0" smtClean="0"/>
              <a:t>, </a:t>
            </a:r>
            <a:r>
              <a:rPr lang="en-US" sz="2200" b="1" i="1" dirty="0" smtClean="0">
                <a:solidFill>
                  <a:srgbClr val="1F497D"/>
                </a:solidFill>
              </a:rPr>
              <a:t>select</a:t>
            </a:r>
            <a:r>
              <a:rPr lang="en-US" sz="2200" b="1" i="1" dirty="0" smtClean="0"/>
              <a:t> </a:t>
            </a:r>
            <a:r>
              <a:rPr lang="en-US" sz="2200" b="1" dirty="0" smtClean="0"/>
              <a:t>(choose)</a:t>
            </a:r>
            <a:r>
              <a:rPr lang="en-US" sz="2200" b="1" i="1" dirty="0" smtClean="0"/>
              <a:t>, </a:t>
            </a:r>
            <a:r>
              <a:rPr lang="en-US" sz="2200" b="1" dirty="0" smtClean="0"/>
              <a:t>and </a:t>
            </a:r>
            <a:r>
              <a:rPr lang="en-US" sz="2200" b="1" i="1" dirty="0" smtClean="0">
                <a:solidFill>
                  <a:srgbClr val="1F497D"/>
                </a:solidFill>
              </a:rPr>
              <a:t>appoint</a:t>
            </a:r>
            <a:r>
              <a:rPr lang="en-US" sz="2200" b="1" i="1" dirty="0" smtClean="0"/>
              <a:t> </a:t>
            </a:r>
            <a:r>
              <a:rPr lang="en-US" sz="2200" b="1" dirty="0" smtClean="0"/>
              <a:t>(charge/commission) </a:t>
            </a:r>
            <a:r>
              <a:rPr lang="en-US" sz="2200" b="1" i="1" dirty="0" smtClean="0">
                <a:solidFill>
                  <a:srgbClr val="1F497D"/>
                </a:solidFill>
              </a:rPr>
              <a:t>capable </a:t>
            </a:r>
            <a:r>
              <a:rPr lang="en-US" sz="2200" b="1" dirty="0" smtClean="0"/>
              <a:t>(competent</a:t>
            </a:r>
            <a:r>
              <a:rPr lang="en-US" sz="2200" b="1" dirty="0" smtClean="0">
                <a:solidFill>
                  <a:srgbClr val="1F497D"/>
                </a:solidFill>
              </a:rPr>
              <a:t>)</a:t>
            </a:r>
            <a:r>
              <a:rPr lang="en-US" sz="2200" b="1" i="1" dirty="0" smtClean="0">
                <a:solidFill>
                  <a:srgbClr val="1F497D"/>
                </a:solidFill>
              </a:rPr>
              <a:t> leaders </a:t>
            </a:r>
            <a:r>
              <a:rPr lang="en-US" sz="2200" b="1" dirty="0" smtClean="0"/>
              <a:t>(guide, provide, protect)</a:t>
            </a:r>
            <a:r>
              <a:rPr lang="en-US" sz="2200" b="1" i="1" dirty="0" smtClean="0"/>
              <a:t> </a:t>
            </a:r>
            <a:r>
              <a:rPr lang="en-US" sz="2200" b="1" i="1" dirty="0" smtClean="0">
                <a:solidFill>
                  <a:srgbClr val="1F497D"/>
                </a:solidFill>
              </a:rPr>
              <a:t>in/for their local congregation</a:t>
            </a:r>
            <a:r>
              <a:rPr lang="en-US" sz="2200" b="1" i="1" dirty="0" smtClean="0"/>
              <a:t> </a:t>
            </a:r>
            <a:r>
              <a:rPr lang="en-US" sz="2200" b="1" dirty="0" smtClean="0"/>
              <a:t>(only those in the given locale); and, </a:t>
            </a:r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r>
              <a:rPr lang="en-US" sz="2200" b="1" dirty="0" smtClean="0"/>
              <a:t>That </a:t>
            </a:r>
            <a:r>
              <a:rPr lang="en-US" sz="2200" b="1" i="1" dirty="0" smtClean="0">
                <a:solidFill>
                  <a:srgbClr val="1F497D"/>
                </a:solidFill>
              </a:rPr>
              <a:t>God’s purpose </a:t>
            </a:r>
            <a:r>
              <a:rPr lang="en-US" sz="2200" b="1" dirty="0" smtClean="0"/>
              <a:t>and </a:t>
            </a:r>
            <a:r>
              <a:rPr lang="en-US" sz="2200" b="1" i="1" dirty="0" smtClean="0">
                <a:solidFill>
                  <a:srgbClr val="1F497D"/>
                </a:solidFill>
              </a:rPr>
              <a:t>wi</a:t>
            </a:r>
            <a:r>
              <a:rPr lang="en-US" sz="2200" b="1" i="1" dirty="0" smtClean="0"/>
              <a:t>l</a:t>
            </a:r>
            <a:r>
              <a:rPr lang="en-US" sz="2200" b="1" i="1" dirty="0" smtClean="0">
                <a:solidFill>
                  <a:schemeClr val="tx2"/>
                </a:solidFill>
              </a:rPr>
              <a:t>l</a:t>
            </a:r>
            <a:r>
              <a:rPr lang="en-US" sz="2200" b="1" i="1" dirty="0" smtClean="0"/>
              <a:t> </a:t>
            </a:r>
            <a:r>
              <a:rPr lang="en-US" sz="2200" b="1" dirty="0" smtClean="0"/>
              <a:t>in these matters must also be(come) </a:t>
            </a:r>
            <a:r>
              <a:rPr lang="en-US" sz="2200" b="1" i="1" dirty="0" smtClean="0">
                <a:solidFill>
                  <a:srgbClr val="1F497D"/>
                </a:solidFill>
              </a:rPr>
              <a:t>our purpose </a:t>
            </a:r>
            <a:r>
              <a:rPr lang="en-US" sz="2200" b="1" dirty="0" smtClean="0"/>
              <a:t>and </a:t>
            </a:r>
            <a:r>
              <a:rPr lang="en-US" sz="2200" b="1" i="1" dirty="0" smtClean="0">
                <a:solidFill>
                  <a:srgbClr val="1F497D"/>
                </a:solidFill>
              </a:rPr>
              <a:t>mindset</a:t>
            </a:r>
            <a:r>
              <a:rPr lang="en-US" sz="2200" b="1" i="1" dirty="0" smtClean="0"/>
              <a:t>.</a:t>
            </a:r>
            <a:r>
              <a:rPr lang="en-US" sz="2200" b="1" dirty="0" smtClean="0"/>
              <a:t>  </a:t>
            </a:r>
          </a:p>
          <a:p>
            <a:pPr marL="285750" indent="-285750">
              <a:buFont typeface="Arial"/>
              <a:buChar char="•"/>
            </a:pPr>
            <a:r>
              <a:rPr lang="en-US" sz="2200" b="1" dirty="0" smtClean="0"/>
              <a:t>We also noted that the qualifications were either </a:t>
            </a:r>
            <a:r>
              <a:rPr lang="en-US" sz="2200" b="1" i="1" dirty="0" smtClean="0">
                <a:solidFill>
                  <a:srgbClr val="1F497D"/>
                </a:solidFill>
              </a:rPr>
              <a:t>objective </a:t>
            </a:r>
            <a:r>
              <a:rPr lang="en-US" sz="2200" b="1" dirty="0" smtClean="0"/>
              <a:t>(based on fact; free of bias; observable) or </a:t>
            </a:r>
            <a:r>
              <a:rPr lang="en-US" sz="2200" b="1" i="1" dirty="0" smtClean="0">
                <a:solidFill>
                  <a:srgbClr val="1F497D"/>
                </a:solidFill>
              </a:rPr>
              <a:t>subjective</a:t>
            </a:r>
            <a:r>
              <a:rPr lang="en-US" sz="2200" b="1" i="1" dirty="0" smtClean="0"/>
              <a:t> </a:t>
            </a:r>
            <a:r>
              <a:rPr lang="en-US" sz="2200" b="1" dirty="0" smtClean="0"/>
              <a:t>(existing by perception; not impartial).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1179300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041"/>
            <a:ext cx="9144000" cy="798888"/>
          </a:xfrm>
        </p:spPr>
        <p:txBody>
          <a:bodyPr>
            <a:noAutofit/>
          </a:bodyPr>
          <a:lstStyle/>
          <a:p>
            <a:pPr algn="l"/>
            <a:r>
              <a:rPr lang="en-US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Now, Regarding the </a:t>
            </a:r>
            <a:r>
              <a:rPr lang="en-US" b="1" dirty="0" smtClean="0"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Qualifications</a:t>
            </a:r>
            <a:r>
              <a:rPr lang="mr-IN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…</a:t>
            </a:r>
            <a:endParaRPr lang="en-US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358" y="919963"/>
            <a:ext cx="8661666" cy="5698887"/>
          </a:xfrm>
          <a:solidFill>
            <a:schemeClr val="bg1">
              <a:alpha val="80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800" b="1" dirty="0" smtClean="0"/>
              <a:t>We must understand that each of them is important, and none more so than </a:t>
            </a:r>
            <a:r>
              <a:rPr lang="en-US" sz="2800" b="1" dirty="0" smtClean="0"/>
              <a:t>an</a:t>
            </a:r>
            <a:r>
              <a:rPr lang="en-US" sz="2800" b="1" dirty="0" smtClean="0"/>
              <a:t>other.  So, one or two of them can’t be allowed to become de facto for the rest. </a:t>
            </a:r>
            <a:endParaRPr lang="en-US" sz="2800" b="1" dirty="0" smtClean="0"/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800" b="1" dirty="0">
                <a:solidFill>
                  <a:srgbClr val="000000"/>
                </a:solidFill>
              </a:rPr>
              <a:t>I</a:t>
            </a:r>
            <a:r>
              <a:rPr lang="en-US" sz="2800" b="1" dirty="0" smtClean="0">
                <a:solidFill>
                  <a:srgbClr val="000000"/>
                </a:solidFill>
              </a:rPr>
              <a:t>n addition to being either </a:t>
            </a:r>
            <a:r>
              <a:rPr lang="en-US" sz="2800" b="1" i="1" dirty="0" smtClean="0">
                <a:solidFill>
                  <a:srgbClr val="1F497D"/>
                </a:solidFill>
              </a:rPr>
              <a:t>objective </a:t>
            </a:r>
            <a:r>
              <a:rPr lang="en-US" sz="2800" b="1" dirty="0" smtClean="0">
                <a:solidFill>
                  <a:srgbClr val="000000"/>
                </a:solidFill>
              </a:rPr>
              <a:t>or</a:t>
            </a:r>
            <a:r>
              <a:rPr lang="en-US" sz="2800" b="1" dirty="0" smtClean="0">
                <a:solidFill>
                  <a:srgbClr val="1F497D"/>
                </a:solidFill>
              </a:rPr>
              <a:t> </a:t>
            </a:r>
            <a:r>
              <a:rPr lang="en-US" sz="2800" b="1" i="1" dirty="0" smtClean="0">
                <a:solidFill>
                  <a:srgbClr val="1F497D"/>
                </a:solidFill>
              </a:rPr>
              <a:t>subjective </a:t>
            </a:r>
            <a:r>
              <a:rPr lang="en-US" sz="2800" b="1" dirty="0" smtClean="0">
                <a:solidFill>
                  <a:srgbClr val="000000"/>
                </a:solidFill>
              </a:rPr>
              <a:t>overall, each of the qualifications relates to </a:t>
            </a:r>
            <a:r>
              <a:rPr lang="en-US" sz="2800" b="1" u="sng" dirty="0" smtClean="0">
                <a:solidFill>
                  <a:srgbClr val="1F497D"/>
                </a:solidFill>
              </a:rPr>
              <a:t>one</a:t>
            </a:r>
            <a:r>
              <a:rPr lang="en-US" sz="2800" b="1" dirty="0" smtClean="0">
                <a:solidFill>
                  <a:srgbClr val="1F497D"/>
                </a:solidFill>
              </a:rPr>
              <a:t> of </a:t>
            </a:r>
            <a:r>
              <a:rPr lang="en-US" sz="2800" b="1" u="sng" dirty="0" smtClean="0">
                <a:solidFill>
                  <a:srgbClr val="1F497D"/>
                </a:solidFill>
              </a:rPr>
              <a:t>three</a:t>
            </a:r>
            <a:r>
              <a:rPr lang="en-US" sz="2800" b="1" dirty="0" smtClean="0">
                <a:solidFill>
                  <a:srgbClr val="1F497D"/>
                </a:solidFill>
              </a:rPr>
              <a:t> areas </a:t>
            </a:r>
            <a:r>
              <a:rPr lang="en-US" sz="2800" b="1" dirty="0" smtClean="0">
                <a:solidFill>
                  <a:srgbClr val="000000"/>
                </a:solidFill>
              </a:rPr>
              <a:t>in which the candidate should have </a:t>
            </a:r>
            <a:r>
              <a:rPr lang="en-US" sz="2800" b="1" dirty="0" smtClean="0">
                <a:solidFill>
                  <a:schemeClr val="tx2"/>
                </a:solidFill>
              </a:rPr>
              <a:t>learned</a:t>
            </a:r>
            <a:r>
              <a:rPr lang="en-US" sz="2800" b="1" dirty="0" smtClean="0">
                <a:solidFill>
                  <a:srgbClr val="000000"/>
                </a:solidFill>
              </a:rPr>
              <a:t> and</a:t>
            </a:r>
            <a:r>
              <a:rPr lang="en-US" sz="2800" b="1" dirty="0" smtClean="0">
                <a:solidFill>
                  <a:srgbClr val="1F497D"/>
                </a:solidFill>
              </a:rPr>
              <a:t> demonstrated </a:t>
            </a:r>
            <a:r>
              <a:rPr lang="en-US" sz="2800" b="1" i="1" dirty="0" smtClean="0">
                <a:solidFill>
                  <a:srgbClr val="1F497D"/>
                </a:solidFill>
              </a:rPr>
              <a:t>capable leadership: </a:t>
            </a:r>
            <a:endParaRPr lang="en-US" sz="2800" b="1" dirty="0" smtClean="0"/>
          </a:p>
          <a:p>
            <a:pPr marL="914400" lvl="1" indent="-457200"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US" b="1" dirty="0" smtClean="0">
                <a:solidFill>
                  <a:srgbClr val="000000"/>
                </a:solidFill>
              </a:rPr>
              <a:t>In the </a:t>
            </a:r>
            <a:r>
              <a:rPr lang="en-US" b="1" i="1" dirty="0" smtClean="0">
                <a:solidFill>
                  <a:srgbClr val="1F497D"/>
                </a:solidFill>
              </a:rPr>
              <a:t>home </a:t>
            </a:r>
            <a:r>
              <a:rPr lang="en-US" b="1" dirty="0" smtClean="0">
                <a:solidFill>
                  <a:srgbClr val="000000"/>
                </a:solidFill>
              </a:rPr>
              <a:t>with his</a:t>
            </a:r>
            <a:r>
              <a:rPr lang="en-US" b="1" dirty="0" smtClean="0">
                <a:solidFill>
                  <a:srgbClr val="1F497D"/>
                </a:solidFill>
              </a:rPr>
              <a:t> </a:t>
            </a:r>
            <a:r>
              <a:rPr lang="en-US" b="1" i="1" dirty="0" smtClean="0">
                <a:solidFill>
                  <a:srgbClr val="1F497D"/>
                </a:solidFill>
              </a:rPr>
              <a:t>family, </a:t>
            </a:r>
            <a:r>
              <a:rPr lang="en-US" b="1" u="sng" dirty="0" smtClean="0">
                <a:solidFill>
                  <a:srgbClr val="800000"/>
                </a:solidFill>
              </a:rPr>
              <a:t>1Tim.3:2,4-5</a:t>
            </a:r>
            <a:endParaRPr lang="en-US" b="1" i="1" dirty="0" smtClean="0">
              <a:solidFill>
                <a:srgbClr val="800000"/>
              </a:solidFill>
            </a:endParaRPr>
          </a:p>
          <a:p>
            <a:pPr marL="914400" lvl="1" indent="-457200"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US" b="1" dirty="0" smtClean="0">
                <a:solidFill>
                  <a:srgbClr val="000000"/>
                </a:solidFill>
              </a:rPr>
              <a:t>In the </a:t>
            </a:r>
            <a:r>
              <a:rPr lang="en-US" b="1" i="1" dirty="0" smtClean="0">
                <a:solidFill>
                  <a:srgbClr val="1F497D"/>
                </a:solidFill>
              </a:rPr>
              <a:t>congregation </a:t>
            </a:r>
            <a:r>
              <a:rPr lang="en-US" b="1" dirty="0" smtClean="0">
                <a:solidFill>
                  <a:srgbClr val="000000"/>
                </a:solidFill>
              </a:rPr>
              <a:t>with his </a:t>
            </a:r>
            <a:r>
              <a:rPr lang="en-US" b="1" i="1" dirty="0" smtClean="0">
                <a:solidFill>
                  <a:srgbClr val="1F497D"/>
                </a:solidFill>
              </a:rPr>
              <a:t>brethren, </a:t>
            </a:r>
            <a:r>
              <a:rPr lang="en-US" b="1" u="sng" dirty="0" smtClean="0">
                <a:solidFill>
                  <a:srgbClr val="800000"/>
                </a:solidFill>
              </a:rPr>
              <a:t>1Tim.3:2-3,6</a:t>
            </a:r>
            <a:endParaRPr lang="en-US" b="1" dirty="0" smtClean="0">
              <a:solidFill>
                <a:srgbClr val="800000"/>
              </a:solidFill>
            </a:endParaRPr>
          </a:p>
          <a:p>
            <a:pPr marL="914400" lvl="1" indent="-457200"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US" b="1" dirty="0" smtClean="0">
                <a:solidFill>
                  <a:srgbClr val="000000"/>
                </a:solidFill>
              </a:rPr>
              <a:t>In the </a:t>
            </a:r>
            <a:r>
              <a:rPr lang="en-US" b="1" i="1" dirty="0" smtClean="0">
                <a:solidFill>
                  <a:srgbClr val="1F497D"/>
                </a:solidFill>
              </a:rPr>
              <a:t>community </a:t>
            </a:r>
            <a:r>
              <a:rPr lang="en-US" b="1" dirty="0" smtClean="0">
                <a:solidFill>
                  <a:srgbClr val="000000"/>
                </a:solidFill>
              </a:rPr>
              <a:t>with his </a:t>
            </a:r>
            <a:r>
              <a:rPr lang="en-US" b="1" dirty="0" smtClean="0">
                <a:solidFill>
                  <a:srgbClr val="1F497D"/>
                </a:solidFill>
              </a:rPr>
              <a:t>neighbors, </a:t>
            </a:r>
            <a:r>
              <a:rPr lang="en-US" b="1" u="sng" dirty="0" smtClean="0">
                <a:solidFill>
                  <a:srgbClr val="800000"/>
                </a:solidFill>
              </a:rPr>
              <a:t>1Tim.3:7</a:t>
            </a:r>
            <a:endParaRPr lang="en-US" b="1" dirty="0" smtClean="0">
              <a:solidFill>
                <a:srgbClr val="800000"/>
              </a:solidFill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000000"/>
                </a:solidFill>
              </a:rPr>
              <a:t>These areas of </a:t>
            </a:r>
            <a:r>
              <a:rPr lang="en-US" sz="2800" b="1" i="1" dirty="0" smtClean="0">
                <a:solidFill>
                  <a:schemeClr val="tx2"/>
                </a:solidFill>
              </a:rPr>
              <a:t>home</a:t>
            </a:r>
            <a:r>
              <a:rPr lang="en-US" sz="2800" b="1" i="1" dirty="0" smtClean="0">
                <a:solidFill>
                  <a:srgbClr val="000000"/>
                </a:solidFill>
              </a:rPr>
              <a:t>, </a:t>
            </a:r>
            <a:r>
              <a:rPr lang="en-US" sz="2800" b="1" i="1" dirty="0" smtClean="0">
                <a:solidFill>
                  <a:srgbClr val="1F497D"/>
                </a:solidFill>
              </a:rPr>
              <a:t>congregation</a:t>
            </a:r>
            <a:r>
              <a:rPr lang="en-US" sz="2800" b="1" i="1" dirty="0" smtClean="0">
                <a:solidFill>
                  <a:srgbClr val="000000"/>
                </a:solidFill>
              </a:rPr>
              <a:t>, </a:t>
            </a:r>
            <a:r>
              <a:rPr lang="en-US" sz="2800" b="1" dirty="0" smtClean="0">
                <a:solidFill>
                  <a:srgbClr val="000000"/>
                </a:solidFill>
              </a:rPr>
              <a:t>and </a:t>
            </a:r>
            <a:r>
              <a:rPr lang="en-US" sz="2800" b="1" i="1" dirty="0" smtClean="0">
                <a:solidFill>
                  <a:srgbClr val="1F497D"/>
                </a:solidFill>
              </a:rPr>
              <a:t>community</a:t>
            </a:r>
            <a:r>
              <a:rPr lang="en-US" sz="2800" b="1" i="1" dirty="0" smtClean="0">
                <a:solidFill>
                  <a:srgbClr val="000000"/>
                </a:solidFill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</a:rPr>
              <a:t>not only allow a man to </a:t>
            </a:r>
            <a:r>
              <a:rPr lang="en-US" sz="2800" b="1" i="1" dirty="0" smtClean="0">
                <a:solidFill>
                  <a:schemeClr val="tx2"/>
                </a:solidFill>
              </a:rPr>
              <a:t>learn leadership</a:t>
            </a:r>
            <a:r>
              <a:rPr lang="en-US" sz="2800" b="1" dirty="0" smtClean="0">
                <a:solidFill>
                  <a:srgbClr val="000000"/>
                </a:solidFill>
              </a:rPr>
              <a:t>, they allow his brethren the opportunity to </a:t>
            </a:r>
            <a:r>
              <a:rPr lang="en-US" sz="2800" b="1" i="1" dirty="0" smtClean="0">
                <a:solidFill>
                  <a:srgbClr val="1F497D"/>
                </a:solidFill>
              </a:rPr>
              <a:t>recognize </a:t>
            </a:r>
            <a:r>
              <a:rPr lang="en-US" sz="2800" b="1" dirty="0" smtClean="0">
                <a:solidFill>
                  <a:srgbClr val="1F497D"/>
                </a:solidFill>
              </a:rPr>
              <a:t>his capabilities</a:t>
            </a:r>
            <a:r>
              <a:rPr lang="en-US" sz="2800" b="1" dirty="0" smtClean="0">
                <a:solidFill>
                  <a:srgbClr val="000000"/>
                </a:solidFill>
              </a:rPr>
              <a:t>. </a:t>
            </a:r>
            <a:endParaRPr lang="en-US" sz="2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064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041"/>
            <a:ext cx="9144000" cy="798888"/>
          </a:xfrm>
        </p:spPr>
        <p:txBody>
          <a:bodyPr>
            <a:noAutofit/>
          </a:bodyPr>
          <a:lstStyle/>
          <a:p>
            <a:pPr algn="l"/>
            <a:r>
              <a:rPr lang="en-US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Regarding the </a:t>
            </a:r>
            <a:r>
              <a:rPr lang="en-US" b="1" dirty="0" smtClean="0"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Qualifications</a:t>
            </a:r>
            <a:r>
              <a:rPr lang="mr-IN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…</a:t>
            </a:r>
            <a:endParaRPr lang="en-US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358" y="830623"/>
            <a:ext cx="8661666" cy="5821003"/>
          </a:xfrm>
          <a:solidFill>
            <a:schemeClr val="bg1">
              <a:alpha val="80000"/>
            </a:schemeClr>
          </a:solidFill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b="1" dirty="0" smtClean="0"/>
              <a:t>Therefore</a:t>
            </a:r>
            <a:r>
              <a:rPr lang="mr-IN" sz="2800" b="1" dirty="0" smtClean="0"/>
              <a:t>…</a:t>
            </a:r>
            <a:r>
              <a:rPr lang="en-US" sz="2800" b="1" dirty="0" smtClean="0"/>
              <a:t> </a:t>
            </a:r>
          </a:p>
          <a:p>
            <a:pPr marL="514350" indent="-51435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800" b="1" dirty="0" smtClean="0">
                <a:solidFill>
                  <a:srgbClr val="000000"/>
                </a:solidFill>
              </a:rPr>
              <a:t>a) Has he </a:t>
            </a:r>
            <a:r>
              <a:rPr lang="en-US" sz="2800" b="1" i="1" dirty="0" smtClean="0">
                <a:solidFill>
                  <a:srgbClr val="000000"/>
                </a:solidFill>
              </a:rPr>
              <a:t>learned </a:t>
            </a:r>
            <a:r>
              <a:rPr lang="en-US" sz="2800" b="1" dirty="0" smtClean="0">
                <a:solidFill>
                  <a:srgbClr val="000000"/>
                </a:solidFill>
              </a:rPr>
              <a:t>and </a:t>
            </a:r>
            <a:r>
              <a:rPr lang="en-US" sz="2800" b="1" i="1" dirty="0" smtClean="0">
                <a:solidFill>
                  <a:srgbClr val="000000"/>
                </a:solidFill>
              </a:rPr>
              <a:t>demonstrated </a:t>
            </a:r>
            <a:r>
              <a:rPr lang="en-US" sz="2800" b="1" dirty="0" smtClean="0">
                <a:solidFill>
                  <a:srgbClr val="000000"/>
                </a:solidFill>
              </a:rPr>
              <a:t>good leadership </a:t>
            </a:r>
            <a:r>
              <a:rPr lang="en-US" sz="2800" b="1" dirty="0" smtClean="0">
                <a:solidFill>
                  <a:schemeClr val="tx2"/>
                </a:solidFill>
              </a:rPr>
              <a:t>in the home</a:t>
            </a:r>
            <a:r>
              <a:rPr lang="en-US" sz="2800" b="1" dirty="0" smtClean="0">
                <a:solidFill>
                  <a:srgbClr val="000000"/>
                </a:solidFill>
              </a:rPr>
              <a:t> by</a:t>
            </a:r>
            <a:r>
              <a:rPr lang="en-US" sz="2800" b="1" dirty="0">
                <a:solidFill>
                  <a:srgbClr val="1F497D"/>
                </a:solidFill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</a:rPr>
              <a:t>b</a:t>
            </a:r>
            <a:r>
              <a:rPr lang="en-US" sz="2800" b="1" dirty="0" smtClean="0">
                <a:solidFill>
                  <a:srgbClr val="000000"/>
                </a:solidFill>
              </a:rPr>
              <a:t>eing </a:t>
            </a:r>
            <a:r>
              <a:rPr lang="en-US" sz="2800" b="1" i="1" dirty="0" smtClean="0">
                <a:solidFill>
                  <a:srgbClr val="1F497D"/>
                </a:solidFill>
              </a:rPr>
              <a:t>the husband of one wife</a:t>
            </a:r>
            <a:r>
              <a:rPr lang="en-US" sz="2800" b="1" i="1" dirty="0" smtClean="0">
                <a:solidFill>
                  <a:srgbClr val="000000"/>
                </a:solidFill>
              </a:rPr>
              <a:t>?</a:t>
            </a:r>
            <a:r>
              <a:rPr lang="en-US" sz="2800" b="1" i="1" dirty="0" smtClean="0">
                <a:solidFill>
                  <a:srgbClr val="1F497D"/>
                </a:solidFill>
              </a:rPr>
              <a:t>        </a:t>
            </a:r>
            <a:r>
              <a:rPr lang="en-US" sz="2800" b="1" u="sng" dirty="0" smtClean="0">
                <a:solidFill>
                  <a:srgbClr val="800000"/>
                </a:solidFill>
              </a:rPr>
              <a:t>1Tim.3:2</a:t>
            </a:r>
            <a:r>
              <a:rPr lang="en-US" sz="2800" b="1" dirty="0" smtClean="0">
                <a:solidFill>
                  <a:srgbClr val="800000"/>
                </a:solidFill>
              </a:rPr>
              <a:t>; </a:t>
            </a:r>
            <a:r>
              <a:rPr lang="en-US" sz="2800" b="1" u="sng" dirty="0" smtClean="0">
                <a:solidFill>
                  <a:srgbClr val="800000"/>
                </a:solidFill>
              </a:rPr>
              <a:t>Titus 1:6</a:t>
            </a:r>
            <a:endParaRPr lang="en-US" sz="2800" b="1" dirty="0" smtClean="0">
              <a:solidFill>
                <a:srgbClr val="800000"/>
              </a:solidFill>
            </a:endParaRP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2400" b="1" dirty="0" smtClean="0"/>
              <a:t>Did he have to </a:t>
            </a:r>
            <a:r>
              <a:rPr lang="en-US" sz="2400" b="1" dirty="0" smtClean="0">
                <a:solidFill>
                  <a:srgbClr val="1F497D"/>
                </a:solidFill>
              </a:rPr>
              <a:t>wisdom</a:t>
            </a:r>
            <a:r>
              <a:rPr lang="en-US" sz="2400" b="1" dirty="0" smtClean="0"/>
              <a:t> to </a:t>
            </a:r>
            <a:r>
              <a:rPr lang="en-US" sz="2400" b="1" dirty="0" smtClean="0">
                <a:solidFill>
                  <a:srgbClr val="1F497D"/>
                </a:solidFill>
              </a:rPr>
              <a:t>marry a </a:t>
            </a:r>
            <a:r>
              <a:rPr lang="en-US" sz="2400" b="1" i="1" dirty="0" smtClean="0">
                <a:solidFill>
                  <a:srgbClr val="1F497D"/>
                </a:solidFill>
              </a:rPr>
              <a:t>good woman</a:t>
            </a:r>
            <a:r>
              <a:rPr lang="en-US" sz="2400" b="1" i="1" dirty="0" smtClean="0"/>
              <a:t>, </a:t>
            </a:r>
            <a:r>
              <a:rPr lang="en-US" sz="2400" b="1" dirty="0" smtClean="0"/>
              <a:t>or develop the </a:t>
            </a:r>
            <a:r>
              <a:rPr lang="en-US" sz="2400" b="1" dirty="0" smtClean="0">
                <a:solidFill>
                  <a:srgbClr val="1F497D"/>
                </a:solidFill>
              </a:rPr>
              <a:t>leadership skills </a:t>
            </a:r>
            <a:r>
              <a:rPr lang="en-US" sz="2400" b="1" dirty="0" smtClean="0"/>
              <a:t>necessary to </a:t>
            </a:r>
            <a:r>
              <a:rPr lang="en-US" sz="2400" b="1" dirty="0" smtClean="0">
                <a:solidFill>
                  <a:srgbClr val="1F497D"/>
                </a:solidFill>
              </a:rPr>
              <a:t>help her </a:t>
            </a:r>
            <a:r>
              <a:rPr lang="en-US" sz="2400" b="1" i="1" dirty="0" smtClean="0">
                <a:solidFill>
                  <a:srgbClr val="1F497D"/>
                </a:solidFill>
              </a:rPr>
              <a:t>become one</a:t>
            </a:r>
            <a:r>
              <a:rPr lang="en-US" sz="2400" b="1" i="1" dirty="0" smtClean="0"/>
              <a:t>?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2400" b="1" dirty="0" smtClean="0"/>
              <a:t>A man who has never married has not had the opportunity to </a:t>
            </a:r>
            <a:r>
              <a:rPr lang="en-US" sz="2400" b="1" i="1" dirty="0" smtClean="0">
                <a:solidFill>
                  <a:srgbClr val="1F497D"/>
                </a:solidFill>
              </a:rPr>
              <a:t>learn leadership </a:t>
            </a:r>
            <a:r>
              <a:rPr lang="en-US" sz="2400" b="1" dirty="0" smtClean="0"/>
              <a:t>in this way; therefore those never married are excluded, </a:t>
            </a:r>
            <a:r>
              <a:rPr lang="en-US" sz="2400" b="1" u="sng" dirty="0" smtClean="0">
                <a:solidFill>
                  <a:srgbClr val="800000"/>
                </a:solidFill>
              </a:rPr>
              <a:t>cp. Ex.2:11 </a:t>
            </a:r>
            <a:r>
              <a:rPr lang="mr-IN" sz="2400" b="1" u="sng" dirty="0" smtClean="0">
                <a:solidFill>
                  <a:srgbClr val="800000"/>
                </a:solidFill>
              </a:rPr>
              <a:t>–</a:t>
            </a:r>
            <a:r>
              <a:rPr lang="en-US" sz="2400" b="1" u="sng" dirty="0" smtClean="0">
                <a:solidFill>
                  <a:srgbClr val="800000"/>
                </a:solidFill>
              </a:rPr>
              <a:t> 3:10</a:t>
            </a:r>
            <a:r>
              <a:rPr lang="en-US" sz="2400" b="1" dirty="0" smtClean="0">
                <a:solidFill>
                  <a:srgbClr val="800000"/>
                </a:solidFill>
              </a:rPr>
              <a:t>*</a:t>
            </a:r>
            <a:r>
              <a:rPr lang="en-US" sz="2400" b="1" dirty="0" smtClean="0"/>
              <a:t>. 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2400" b="1" dirty="0" smtClean="0"/>
              <a:t>If he is </a:t>
            </a:r>
            <a:r>
              <a:rPr lang="en-US" sz="2400" b="1" i="1" dirty="0" smtClean="0"/>
              <a:t>scripturally</a:t>
            </a:r>
            <a:r>
              <a:rPr lang="en-US" sz="2400" b="1" dirty="0" smtClean="0"/>
              <a:t> divorced and remarried, was the divorce </a:t>
            </a:r>
            <a:r>
              <a:rPr lang="en-US" sz="2400" b="1" i="1" dirty="0" smtClean="0">
                <a:solidFill>
                  <a:schemeClr val="tx2"/>
                </a:solidFill>
              </a:rPr>
              <a:t>because of </a:t>
            </a:r>
            <a:r>
              <a:rPr lang="en-US" sz="2400" b="1" dirty="0" smtClean="0"/>
              <a:t>or </a:t>
            </a:r>
            <a:r>
              <a:rPr lang="en-US" sz="2400" b="1" i="1" dirty="0" smtClean="0">
                <a:solidFill>
                  <a:srgbClr val="1F497D"/>
                </a:solidFill>
              </a:rPr>
              <a:t>in spite of </a:t>
            </a:r>
            <a:r>
              <a:rPr lang="en-US" sz="2400" b="1" dirty="0" smtClean="0"/>
              <a:t>his leadership? </a:t>
            </a:r>
            <a:endParaRPr lang="en-US" sz="2400" b="1" dirty="0" smtClean="0"/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  <a:buFont typeface="Arial"/>
              <a:buChar char="•"/>
            </a:pPr>
            <a:r>
              <a:rPr lang="en-US" sz="2400" b="1" dirty="0" smtClean="0"/>
              <a:t>Likewise, if he </a:t>
            </a:r>
            <a:r>
              <a:rPr lang="en-US" sz="2400" b="1" u="sng" dirty="0" smtClean="0"/>
              <a:t>is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1F497D"/>
                </a:solidFill>
              </a:rPr>
              <a:t>“married” </a:t>
            </a:r>
            <a:r>
              <a:rPr lang="en-US" sz="2400" b="1" dirty="0" smtClean="0"/>
              <a:t>to more than one woman, he has neither learned nor demonstrated leadership in this area**.  If his wife died and he married again, he is the </a:t>
            </a:r>
            <a:r>
              <a:rPr lang="en-US" sz="2400" b="1" dirty="0" smtClean="0">
                <a:solidFill>
                  <a:srgbClr val="1F497D"/>
                </a:solidFill>
              </a:rPr>
              <a:t>“husband” </a:t>
            </a:r>
            <a:r>
              <a:rPr lang="en-US" sz="2400" b="1" dirty="0" smtClean="0"/>
              <a:t>of </a:t>
            </a:r>
            <a:r>
              <a:rPr lang="en-US" sz="2400" b="1" i="1" dirty="0" smtClean="0">
                <a:solidFill>
                  <a:schemeClr val="tx2"/>
                </a:solidFill>
              </a:rPr>
              <a:t>one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i="1" dirty="0" smtClean="0">
                <a:solidFill>
                  <a:schemeClr val="tx2"/>
                </a:solidFill>
              </a:rPr>
              <a:t>wife </a:t>
            </a:r>
            <a:r>
              <a:rPr lang="en-US" sz="2400" b="1" dirty="0" smtClean="0"/>
              <a:t>(</a:t>
            </a:r>
            <a:r>
              <a:rPr lang="en-US" sz="2400" b="1" u="sng" dirty="0" smtClean="0">
                <a:solidFill>
                  <a:srgbClr val="800000"/>
                </a:solidFill>
              </a:rPr>
              <a:t>cf. Rom.7:1-3</a:t>
            </a:r>
            <a:r>
              <a:rPr lang="en-US" sz="2400" b="1" dirty="0" smtClean="0"/>
              <a:t>), but the more important question is: “Has he learned and demonstrated </a:t>
            </a:r>
            <a:r>
              <a:rPr lang="en-US" sz="2400" b="1" i="1" dirty="0" smtClean="0">
                <a:solidFill>
                  <a:srgbClr val="1F497D"/>
                </a:solidFill>
              </a:rPr>
              <a:t>leadership </a:t>
            </a:r>
            <a:r>
              <a:rPr lang="en-US" sz="2400" b="1" dirty="0" smtClean="0">
                <a:solidFill>
                  <a:srgbClr val="1F497D"/>
                </a:solidFill>
              </a:rPr>
              <a:t>in marriage</a:t>
            </a:r>
            <a:r>
              <a:rPr lang="en-US" sz="2400" b="1" dirty="0" smtClean="0"/>
              <a:t>?”  </a:t>
            </a:r>
          </a:p>
        </p:txBody>
      </p:sp>
    </p:spTree>
    <p:extLst>
      <p:ext uri="{BB962C8B-B14F-4D97-AF65-F5344CB8AC3E}">
        <p14:creationId xmlns:p14="http://schemas.microsoft.com/office/powerpoint/2010/main" val="972470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041"/>
            <a:ext cx="9144000" cy="798888"/>
          </a:xfrm>
        </p:spPr>
        <p:txBody>
          <a:bodyPr>
            <a:noAutofit/>
          </a:bodyPr>
          <a:lstStyle/>
          <a:p>
            <a:pPr algn="l"/>
            <a:r>
              <a:rPr lang="en-US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Regarding the </a:t>
            </a:r>
            <a:r>
              <a:rPr lang="en-US" b="1" dirty="0" smtClean="0"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Qualifications</a:t>
            </a:r>
            <a:r>
              <a:rPr lang="mr-IN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…</a:t>
            </a:r>
            <a:endParaRPr lang="en-US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358" y="1223141"/>
            <a:ext cx="8661666" cy="5430037"/>
          </a:xfrm>
          <a:solidFill>
            <a:schemeClr val="bg1">
              <a:alpha val="80000"/>
            </a:schemeClr>
          </a:solidFill>
        </p:spPr>
        <p:txBody>
          <a:bodyPr>
            <a:noAutofit/>
          </a:bodyPr>
          <a:lstStyle/>
          <a:p>
            <a:pPr marL="514350" indent="-51435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800" b="1" dirty="0" smtClean="0"/>
              <a:t>b) Has he </a:t>
            </a:r>
            <a:r>
              <a:rPr lang="en-US" sz="2800" b="1" i="1" dirty="0" smtClean="0"/>
              <a:t>learned </a:t>
            </a:r>
            <a:r>
              <a:rPr lang="en-US" sz="2800" b="1" dirty="0" smtClean="0"/>
              <a:t>and </a:t>
            </a:r>
            <a:r>
              <a:rPr lang="en-US" sz="2800" b="1" i="1" dirty="0" smtClean="0"/>
              <a:t>demonstrated </a:t>
            </a:r>
            <a:r>
              <a:rPr lang="en-US" sz="2800" b="1" dirty="0" smtClean="0"/>
              <a:t>good leadership </a:t>
            </a:r>
            <a:r>
              <a:rPr lang="en-US" sz="2800" b="1" dirty="0" smtClean="0">
                <a:solidFill>
                  <a:srgbClr val="1F497D"/>
                </a:solidFill>
              </a:rPr>
              <a:t>in the home </a:t>
            </a:r>
            <a:r>
              <a:rPr lang="en-US" sz="2800" b="1" dirty="0" smtClean="0"/>
              <a:t>by </a:t>
            </a:r>
            <a:r>
              <a:rPr lang="en-US" sz="2800" b="1" i="1" dirty="0" smtClean="0">
                <a:solidFill>
                  <a:schemeClr val="tx2"/>
                </a:solidFill>
              </a:rPr>
              <a:t>“managing his household well” </a:t>
            </a:r>
            <a:r>
              <a:rPr lang="en-US" sz="2800" b="1" dirty="0" smtClean="0"/>
              <a:t>with regard to </a:t>
            </a:r>
            <a:r>
              <a:rPr lang="en-US" sz="2800" b="1" i="1" dirty="0" smtClean="0">
                <a:solidFill>
                  <a:srgbClr val="1F497D"/>
                </a:solidFill>
              </a:rPr>
              <a:t>his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i="1" dirty="0" smtClean="0">
                <a:solidFill>
                  <a:schemeClr val="tx2"/>
                </a:solidFill>
              </a:rPr>
              <a:t>children?</a:t>
            </a:r>
            <a:endParaRPr lang="en-US" sz="2800" b="1" dirty="0" smtClean="0">
              <a:solidFill>
                <a:schemeClr val="tx2"/>
              </a:solidFill>
            </a:endParaRP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2400" b="1" dirty="0" smtClean="0">
                <a:solidFill>
                  <a:srgbClr val="000000"/>
                </a:solidFill>
              </a:rPr>
              <a:t>“Yes,” </a:t>
            </a:r>
            <a:r>
              <a:rPr lang="en-US" sz="2400" b="1" i="1" dirty="0" smtClean="0">
                <a:solidFill>
                  <a:srgbClr val="1F497D"/>
                </a:solidFill>
              </a:rPr>
              <a:t>one</a:t>
            </a:r>
            <a:r>
              <a:rPr lang="en-US" sz="2400" b="1" dirty="0" smtClean="0">
                <a:solidFill>
                  <a:srgbClr val="1F497D"/>
                </a:solidFill>
              </a:rPr>
              <a:t> child </a:t>
            </a:r>
            <a:r>
              <a:rPr lang="en-US" sz="2400" b="1" dirty="0" smtClean="0">
                <a:solidFill>
                  <a:srgbClr val="000000"/>
                </a:solidFill>
              </a:rPr>
              <a:t>qualifies as </a:t>
            </a:r>
            <a:r>
              <a:rPr lang="en-US" sz="2400" b="1" i="1" dirty="0" smtClean="0">
                <a:solidFill>
                  <a:schemeClr val="tx2"/>
                </a:solidFill>
              </a:rPr>
              <a:t>“children,” </a:t>
            </a:r>
            <a:r>
              <a:rPr lang="en-US" sz="2400" b="1" u="sng" dirty="0" smtClean="0">
                <a:solidFill>
                  <a:srgbClr val="800000"/>
                </a:solidFill>
              </a:rPr>
              <a:t>cf. Gen.21:7</a:t>
            </a:r>
            <a:r>
              <a:rPr lang="en-US" sz="2400" b="1" dirty="0" smtClean="0"/>
              <a:t>;</a:t>
            </a:r>
            <a:r>
              <a:rPr lang="en-US" sz="2400" b="1" dirty="0" smtClean="0">
                <a:solidFill>
                  <a:srgbClr val="800000"/>
                </a:solidFill>
              </a:rPr>
              <a:t> </a:t>
            </a:r>
            <a:r>
              <a:rPr lang="en-US" sz="2400" b="1" u="sng" dirty="0" smtClean="0">
                <a:solidFill>
                  <a:srgbClr val="800000"/>
                </a:solidFill>
              </a:rPr>
              <a:t>Eph.6:4</a:t>
            </a:r>
            <a:r>
              <a:rPr lang="en-US" sz="2400" b="1" dirty="0" smtClean="0">
                <a:solidFill>
                  <a:srgbClr val="000000"/>
                </a:solidFill>
              </a:rPr>
              <a:t>;</a:t>
            </a:r>
            <a:r>
              <a:rPr lang="en-US" sz="2400" b="1" dirty="0" smtClean="0">
                <a:solidFill>
                  <a:srgbClr val="800000"/>
                </a:solidFill>
              </a:rPr>
              <a:t> </a:t>
            </a:r>
            <a:r>
              <a:rPr lang="en-US" sz="2400" b="1" u="sng" dirty="0" smtClean="0">
                <a:solidFill>
                  <a:srgbClr val="800000"/>
                </a:solidFill>
              </a:rPr>
              <a:t>1Tim.5:10</a:t>
            </a:r>
            <a:r>
              <a:rPr lang="en-US" sz="2400" b="1" dirty="0" smtClean="0">
                <a:solidFill>
                  <a:srgbClr val="800000"/>
                </a:solidFill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</a:rPr>
              <a:t>(</a:t>
            </a:r>
            <a:r>
              <a:rPr lang="en-US" sz="2400" b="1" i="1" dirty="0" smtClean="0">
                <a:solidFill>
                  <a:schemeClr val="tx2"/>
                </a:solidFill>
              </a:rPr>
              <a:t>biological</a:t>
            </a:r>
            <a:r>
              <a:rPr lang="en-US" sz="2400" b="1" i="1" dirty="0" smtClean="0">
                <a:solidFill>
                  <a:srgbClr val="800000"/>
                </a:solidFill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</a:rPr>
              <a:t>or</a:t>
            </a:r>
            <a:r>
              <a:rPr lang="en-US" sz="2400" b="1" dirty="0" smtClean="0">
                <a:solidFill>
                  <a:srgbClr val="800000"/>
                </a:solidFill>
              </a:rPr>
              <a:t> </a:t>
            </a:r>
            <a:r>
              <a:rPr lang="en-US" sz="2400" b="1" i="1" dirty="0" smtClean="0">
                <a:solidFill>
                  <a:srgbClr val="1F497D"/>
                </a:solidFill>
              </a:rPr>
              <a:t>adopted</a:t>
            </a:r>
            <a:r>
              <a:rPr lang="en-US" sz="2400" b="1" i="1" dirty="0" smtClean="0">
                <a:solidFill>
                  <a:srgbClr val="000000"/>
                </a:solidFill>
              </a:rPr>
              <a:t>,</a:t>
            </a:r>
            <a:r>
              <a:rPr lang="en-US" sz="2400" b="1" i="1" dirty="0" smtClean="0">
                <a:solidFill>
                  <a:srgbClr val="800000"/>
                </a:solidFill>
              </a:rPr>
              <a:t> </a:t>
            </a:r>
            <a:r>
              <a:rPr lang="en-US" sz="2400" b="1" u="sng" dirty="0" smtClean="0">
                <a:solidFill>
                  <a:srgbClr val="800000"/>
                </a:solidFill>
              </a:rPr>
              <a:t>cf. Eph.1:5</a:t>
            </a:r>
            <a:r>
              <a:rPr lang="en-US" sz="2400" b="1" dirty="0" smtClean="0">
                <a:solidFill>
                  <a:srgbClr val="000000"/>
                </a:solidFill>
              </a:rPr>
              <a:t>);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2400" b="1" dirty="0" smtClean="0">
                <a:solidFill>
                  <a:srgbClr val="000000"/>
                </a:solidFill>
              </a:rPr>
              <a:t>And </a:t>
            </a:r>
            <a:r>
              <a:rPr lang="en-US" sz="2400" b="1" i="1" dirty="0" smtClean="0">
                <a:solidFill>
                  <a:srgbClr val="1F497D"/>
                </a:solidFill>
              </a:rPr>
              <a:t>“faithful” </a:t>
            </a:r>
            <a:r>
              <a:rPr lang="en-US" sz="2400" b="1" dirty="0" smtClean="0">
                <a:solidFill>
                  <a:srgbClr val="000000"/>
                </a:solidFill>
              </a:rPr>
              <a:t>or </a:t>
            </a:r>
            <a:r>
              <a:rPr lang="en-US" sz="2400" b="1" i="1" dirty="0" smtClean="0">
                <a:solidFill>
                  <a:srgbClr val="1F497D"/>
                </a:solidFill>
              </a:rPr>
              <a:t>“believing” </a:t>
            </a:r>
            <a:r>
              <a:rPr lang="en-US" sz="2400" b="1" dirty="0" smtClean="0">
                <a:solidFill>
                  <a:srgbClr val="800000"/>
                </a:solidFill>
              </a:rPr>
              <a:t>(</a:t>
            </a:r>
            <a:r>
              <a:rPr lang="en-US" sz="2400" b="1" u="sng" dirty="0" smtClean="0">
                <a:solidFill>
                  <a:srgbClr val="800000"/>
                </a:solidFill>
              </a:rPr>
              <a:t>Titus 1:6</a:t>
            </a:r>
            <a:r>
              <a:rPr lang="en-US" sz="2400" b="1" dirty="0" smtClean="0">
                <a:solidFill>
                  <a:srgbClr val="800000"/>
                </a:solidFill>
              </a:rPr>
              <a:t>) </a:t>
            </a:r>
            <a:r>
              <a:rPr lang="en-US" sz="2400" b="1" dirty="0" smtClean="0">
                <a:solidFill>
                  <a:srgbClr val="000000"/>
                </a:solidFill>
              </a:rPr>
              <a:t>is translated from </a:t>
            </a:r>
            <a:r>
              <a:rPr lang="en-US" sz="2400" b="1" i="1" dirty="0" err="1" smtClean="0">
                <a:solidFill>
                  <a:srgbClr val="1F497D"/>
                </a:solidFill>
              </a:rPr>
              <a:t>pistos</a:t>
            </a:r>
            <a:r>
              <a:rPr lang="en-US" sz="2400" b="1" i="1" dirty="0" smtClean="0">
                <a:solidFill>
                  <a:srgbClr val="1F497D"/>
                </a:solidFill>
              </a:rPr>
              <a:t>*</a:t>
            </a:r>
            <a:r>
              <a:rPr lang="en-US" sz="2400" b="1" i="1" dirty="0" smtClean="0">
                <a:solidFill>
                  <a:srgbClr val="000000"/>
                </a:solidFill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</a:rPr>
              <a:t>which</a:t>
            </a:r>
            <a:r>
              <a:rPr lang="en-US" sz="2400" b="1" i="1" dirty="0" smtClean="0">
                <a:solidFill>
                  <a:srgbClr val="000000"/>
                </a:solidFill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</a:rPr>
              <a:t>can be accurately translated as such, but can also mean </a:t>
            </a:r>
            <a:r>
              <a:rPr lang="en-US" sz="2400" b="1" i="1" dirty="0" smtClean="0">
                <a:solidFill>
                  <a:srgbClr val="1F497D"/>
                </a:solidFill>
              </a:rPr>
              <a:t>faithful</a:t>
            </a:r>
            <a:r>
              <a:rPr lang="en-US" sz="2400" b="1" i="1" dirty="0" smtClean="0">
                <a:solidFill>
                  <a:srgbClr val="000000"/>
                </a:solidFill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</a:rPr>
              <a:t>or </a:t>
            </a:r>
            <a:r>
              <a:rPr lang="en-US" sz="2400" b="1" i="1" dirty="0" smtClean="0">
                <a:solidFill>
                  <a:srgbClr val="1F497D"/>
                </a:solidFill>
              </a:rPr>
              <a:t>trustworthy </a:t>
            </a:r>
            <a:r>
              <a:rPr lang="en-US" sz="2400" b="1" dirty="0" smtClean="0">
                <a:solidFill>
                  <a:srgbClr val="1F497D"/>
                </a:solidFill>
              </a:rPr>
              <a:t>to</a:t>
            </a:r>
            <a:r>
              <a:rPr lang="en-US" sz="2400" b="1" i="1" dirty="0" smtClean="0">
                <a:solidFill>
                  <a:srgbClr val="1F497D"/>
                </a:solidFill>
              </a:rPr>
              <a:t> one over them</a:t>
            </a:r>
            <a:r>
              <a:rPr lang="en-US" sz="2400" b="1" i="1" dirty="0" smtClean="0">
                <a:solidFill>
                  <a:srgbClr val="000000"/>
                </a:solidFill>
              </a:rPr>
              <a:t>, </a:t>
            </a:r>
            <a:r>
              <a:rPr lang="en-US" sz="2400" b="1" u="sng" dirty="0" smtClean="0">
                <a:solidFill>
                  <a:srgbClr val="800000"/>
                </a:solidFill>
              </a:rPr>
              <a:t>Matt.24:45</a:t>
            </a:r>
            <a:r>
              <a:rPr lang="en-US" sz="2400" b="1" dirty="0" smtClean="0">
                <a:solidFill>
                  <a:srgbClr val="000000"/>
                </a:solidFill>
              </a:rPr>
              <a:t>; </a:t>
            </a:r>
            <a:r>
              <a:rPr lang="en-US" sz="2400" b="1" u="sng" dirty="0" smtClean="0">
                <a:solidFill>
                  <a:srgbClr val="800000"/>
                </a:solidFill>
              </a:rPr>
              <a:t>1Cor.4:2</a:t>
            </a:r>
            <a:r>
              <a:rPr lang="en-US" sz="2400" b="1" dirty="0" smtClean="0">
                <a:solidFill>
                  <a:srgbClr val="000000"/>
                </a:solidFill>
              </a:rPr>
              <a:t>; </a:t>
            </a:r>
            <a:r>
              <a:rPr lang="en-US" sz="2400" b="1" u="sng" dirty="0" smtClean="0">
                <a:solidFill>
                  <a:srgbClr val="800000"/>
                </a:solidFill>
              </a:rPr>
              <a:t>1Tim.3:1,11; 4:9</a:t>
            </a:r>
            <a:r>
              <a:rPr lang="en-US" sz="2400" b="1" dirty="0" smtClean="0">
                <a:solidFill>
                  <a:srgbClr val="000000"/>
                </a:solidFill>
              </a:rPr>
              <a:t>; </a:t>
            </a:r>
            <a:r>
              <a:rPr lang="en-US" sz="2400" b="1" u="sng" dirty="0" smtClean="0">
                <a:solidFill>
                  <a:srgbClr val="800000"/>
                </a:solidFill>
              </a:rPr>
              <a:t>2Tim.2:11</a:t>
            </a:r>
            <a:r>
              <a:rPr lang="en-US" sz="2400" b="1" dirty="0" smtClean="0"/>
              <a:t>;</a:t>
            </a:r>
            <a:r>
              <a:rPr lang="en-US" sz="2400" b="1" dirty="0" smtClean="0">
                <a:solidFill>
                  <a:srgbClr val="800000"/>
                </a:solidFill>
              </a:rPr>
              <a:t> </a:t>
            </a:r>
            <a:r>
              <a:rPr lang="en-US" sz="2400" b="1" u="sng" dirty="0" smtClean="0">
                <a:solidFill>
                  <a:srgbClr val="800000"/>
                </a:solidFill>
              </a:rPr>
              <a:t>Titus 1:9; 3:8</a:t>
            </a:r>
            <a:r>
              <a:rPr lang="en-US" sz="2400" b="1" dirty="0" smtClean="0">
                <a:solidFill>
                  <a:srgbClr val="000000"/>
                </a:solidFill>
              </a:rPr>
              <a:t>.  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  <a:buFont typeface="Arial"/>
              <a:buChar char="•"/>
            </a:pPr>
            <a:r>
              <a:rPr lang="en-US" sz="2400" b="1" dirty="0" smtClean="0">
                <a:solidFill>
                  <a:srgbClr val="000000"/>
                </a:solidFill>
              </a:rPr>
              <a:t>Thus the question regarding </a:t>
            </a:r>
            <a:r>
              <a:rPr lang="en-US" sz="2400" b="1" i="1" dirty="0" smtClean="0">
                <a:solidFill>
                  <a:schemeClr val="tx2"/>
                </a:solidFill>
              </a:rPr>
              <a:t>“faithful” </a:t>
            </a:r>
            <a:r>
              <a:rPr lang="en-US" sz="2400" b="1" dirty="0" smtClean="0">
                <a:solidFill>
                  <a:srgbClr val="000000"/>
                </a:solidFill>
              </a:rPr>
              <a:t>is </a:t>
            </a:r>
            <a:r>
              <a:rPr lang="en-US" sz="2400" b="1" dirty="0" smtClean="0">
                <a:solidFill>
                  <a:srgbClr val="1F497D"/>
                </a:solidFill>
              </a:rPr>
              <a:t>“to whom- God, or his/her father?”</a:t>
            </a:r>
            <a:r>
              <a:rPr lang="en-US" sz="2400" b="1" dirty="0" smtClean="0">
                <a:solidFill>
                  <a:srgbClr val="000000"/>
                </a:solidFill>
              </a:rPr>
              <a:t>  Opinions surely vary, but </a:t>
            </a:r>
            <a:r>
              <a:rPr lang="en-US" sz="2400" b="1" dirty="0" smtClean="0">
                <a:solidFill>
                  <a:srgbClr val="1F497D"/>
                </a:solidFill>
              </a:rPr>
              <a:t>“to his/her father” </a:t>
            </a:r>
            <a:r>
              <a:rPr lang="en-US" sz="2400" b="1" dirty="0" smtClean="0">
                <a:solidFill>
                  <a:srgbClr val="000000"/>
                </a:solidFill>
              </a:rPr>
              <a:t>fits the context better, </a:t>
            </a:r>
            <a:r>
              <a:rPr lang="en-US" sz="2400" b="1" u="sng" dirty="0" smtClean="0">
                <a:solidFill>
                  <a:srgbClr val="800000"/>
                </a:solidFill>
              </a:rPr>
              <a:t>cf. Titus 1:6b</a:t>
            </a:r>
            <a:r>
              <a:rPr lang="en-US" sz="2400" b="1" dirty="0" smtClean="0">
                <a:solidFill>
                  <a:srgbClr val="000000"/>
                </a:solidFill>
              </a:rPr>
              <a:t>.  </a:t>
            </a:r>
            <a:r>
              <a:rPr lang="en-US" sz="2400" b="1" dirty="0">
                <a:solidFill>
                  <a:srgbClr val="000000"/>
                </a:solidFill>
              </a:rPr>
              <a:t>W</a:t>
            </a:r>
            <a:r>
              <a:rPr lang="en-US" sz="2400" b="1" dirty="0" smtClean="0">
                <a:solidFill>
                  <a:srgbClr val="000000"/>
                </a:solidFill>
              </a:rPr>
              <a:t>ouldn’t </a:t>
            </a:r>
            <a:r>
              <a:rPr lang="en-US" sz="2400" b="1" i="1" dirty="0" smtClean="0">
                <a:solidFill>
                  <a:schemeClr val="tx2"/>
                </a:solidFill>
              </a:rPr>
              <a:t>“faithful” to God </a:t>
            </a:r>
            <a:r>
              <a:rPr lang="en-US" sz="2400" b="1" dirty="0" smtClean="0">
                <a:solidFill>
                  <a:srgbClr val="000000"/>
                </a:solidFill>
              </a:rPr>
              <a:t>preclude the need of </a:t>
            </a:r>
            <a:r>
              <a:rPr lang="en-US" sz="2400" b="1" i="1" dirty="0" smtClean="0">
                <a:solidFill>
                  <a:srgbClr val="1F497D"/>
                </a:solidFill>
              </a:rPr>
              <a:t>“not accused of dissipation or rebellion”</a:t>
            </a:r>
            <a:r>
              <a:rPr lang="en-US" sz="2400" b="1" i="1" dirty="0" smtClean="0">
                <a:solidFill>
                  <a:srgbClr val="000000"/>
                </a:solidFill>
              </a:rPr>
              <a:t>?  </a:t>
            </a:r>
            <a:r>
              <a:rPr lang="en-US" sz="2400" b="1" dirty="0" smtClean="0">
                <a:solidFill>
                  <a:srgbClr val="000000"/>
                </a:solidFill>
              </a:rPr>
              <a:t>But it fits if we’re talking about </a:t>
            </a:r>
            <a:r>
              <a:rPr lang="en-US" sz="2400" b="1" i="1" dirty="0" smtClean="0">
                <a:solidFill>
                  <a:srgbClr val="1F497D"/>
                </a:solidFill>
              </a:rPr>
              <a:t>faithfulness </a:t>
            </a:r>
            <a:r>
              <a:rPr lang="en-US" sz="2400" b="1" dirty="0" smtClean="0">
                <a:solidFill>
                  <a:srgbClr val="1F497D"/>
                </a:solidFill>
              </a:rPr>
              <a:t>to their father </a:t>
            </a:r>
            <a:r>
              <a:rPr lang="en-US" sz="2400" b="1" dirty="0" smtClean="0">
                <a:solidFill>
                  <a:srgbClr val="000000"/>
                </a:solidFill>
              </a:rPr>
              <a:t>with regard to his qualification to lead a congregation of the Lord’s people! </a:t>
            </a:r>
            <a:r>
              <a:rPr lang="en-US" sz="2400" b="1" dirty="0">
                <a:solidFill>
                  <a:srgbClr val="000000"/>
                </a:solidFill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</a:rPr>
              <a:t>Additionally</a:t>
            </a:r>
            <a:r>
              <a:rPr lang="mr-IN" sz="2400" b="1" dirty="0" smtClean="0">
                <a:solidFill>
                  <a:srgbClr val="000000"/>
                </a:solidFill>
              </a:rPr>
              <a:t>…</a:t>
            </a:r>
            <a:endParaRPr lang="en-US" sz="24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093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041"/>
            <a:ext cx="9144000" cy="798888"/>
          </a:xfrm>
        </p:spPr>
        <p:txBody>
          <a:bodyPr>
            <a:noAutofit/>
          </a:bodyPr>
          <a:lstStyle/>
          <a:p>
            <a:pPr algn="l"/>
            <a:r>
              <a:rPr lang="en-US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Regarding the </a:t>
            </a:r>
            <a:r>
              <a:rPr lang="en-US" b="1" dirty="0" smtClean="0"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Qualifications</a:t>
            </a:r>
            <a:r>
              <a:rPr lang="mr-IN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…</a:t>
            </a:r>
            <a:endParaRPr lang="en-US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358" y="1223142"/>
            <a:ext cx="8661666" cy="5495584"/>
          </a:xfrm>
          <a:solidFill>
            <a:schemeClr val="bg1">
              <a:alpha val="80000"/>
            </a:schemeClr>
          </a:solidFill>
        </p:spPr>
        <p:txBody>
          <a:bodyPr>
            <a:noAutofit/>
          </a:bodyPr>
          <a:lstStyle/>
          <a:p>
            <a:pPr marL="514350" indent="-51435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800" b="1" dirty="0" smtClean="0"/>
              <a:t>b) Has he </a:t>
            </a:r>
            <a:r>
              <a:rPr lang="en-US" sz="2800" b="1" i="1" dirty="0" smtClean="0"/>
              <a:t>learned </a:t>
            </a:r>
            <a:r>
              <a:rPr lang="en-US" sz="2800" b="1" dirty="0" smtClean="0"/>
              <a:t>and </a:t>
            </a:r>
            <a:r>
              <a:rPr lang="en-US" sz="2800" b="1" i="1" dirty="0" smtClean="0"/>
              <a:t>demonstrated </a:t>
            </a:r>
            <a:r>
              <a:rPr lang="en-US" sz="2800" b="1" dirty="0" smtClean="0"/>
              <a:t>good leadership in the home by </a:t>
            </a:r>
            <a:r>
              <a:rPr lang="en-US" sz="2800" b="1" i="1" dirty="0" smtClean="0">
                <a:solidFill>
                  <a:schemeClr val="tx2"/>
                </a:solidFill>
              </a:rPr>
              <a:t>“managing his household well” </a:t>
            </a:r>
            <a:r>
              <a:rPr lang="en-US" sz="2800" b="1" dirty="0" smtClean="0"/>
              <a:t>with regard to </a:t>
            </a:r>
            <a:r>
              <a:rPr lang="en-US" sz="2800" b="1" i="1" dirty="0" smtClean="0">
                <a:solidFill>
                  <a:srgbClr val="1F497D"/>
                </a:solidFill>
              </a:rPr>
              <a:t>his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i="1" dirty="0" smtClean="0">
                <a:solidFill>
                  <a:schemeClr val="tx2"/>
                </a:solidFill>
              </a:rPr>
              <a:t>children?  </a:t>
            </a:r>
            <a:r>
              <a:rPr lang="en-US" sz="2800" b="1" dirty="0" smtClean="0">
                <a:solidFill>
                  <a:schemeClr val="tx2"/>
                </a:solidFill>
              </a:rPr>
              <a:t>(continued)</a:t>
            </a:r>
            <a:endParaRPr lang="en-US" sz="2800" b="1" dirty="0" smtClean="0">
              <a:solidFill>
                <a:schemeClr val="tx2"/>
              </a:solidFill>
            </a:endParaRP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2400" b="1" dirty="0" smtClean="0">
                <a:solidFill>
                  <a:srgbClr val="000000"/>
                </a:solidFill>
              </a:rPr>
              <a:t>Also think about this:  </a:t>
            </a:r>
            <a:r>
              <a:rPr lang="en-US" sz="2400" b="1" dirty="0" smtClean="0">
                <a:solidFill>
                  <a:schemeClr val="tx2"/>
                </a:solidFill>
              </a:rPr>
              <a:t>Was it easier to become an elder in </a:t>
            </a:r>
            <a:r>
              <a:rPr lang="en-US" sz="2400" b="1" i="1" dirty="0" smtClean="0">
                <a:solidFill>
                  <a:schemeClr val="tx2"/>
                </a:solidFill>
              </a:rPr>
              <a:t>Ephesus</a:t>
            </a:r>
            <a:r>
              <a:rPr lang="en-US" sz="2400" b="1" dirty="0" smtClean="0">
                <a:solidFill>
                  <a:schemeClr val="tx2"/>
                </a:solidFill>
              </a:rPr>
              <a:t> than </a:t>
            </a:r>
            <a:r>
              <a:rPr lang="en-US" sz="2400" b="1" i="1" dirty="0" smtClean="0">
                <a:solidFill>
                  <a:schemeClr val="tx2"/>
                </a:solidFill>
              </a:rPr>
              <a:t>Crete</a:t>
            </a:r>
            <a:r>
              <a:rPr lang="en-US" sz="2400" b="1" dirty="0" smtClean="0">
                <a:solidFill>
                  <a:schemeClr val="tx2"/>
                </a:solidFill>
              </a:rPr>
              <a:t> (if </a:t>
            </a:r>
            <a:r>
              <a:rPr lang="en-US" sz="2400" b="1" i="1" dirty="0" smtClean="0">
                <a:solidFill>
                  <a:schemeClr val="tx2"/>
                </a:solidFill>
              </a:rPr>
              <a:t>“faithful children” </a:t>
            </a:r>
            <a:r>
              <a:rPr lang="en-US" sz="2400" b="1" dirty="0" smtClean="0">
                <a:solidFill>
                  <a:schemeClr val="tx2"/>
                </a:solidFill>
              </a:rPr>
              <a:t>refers </a:t>
            </a:r>
            <a:r>
              <a:rPr lang="en-US" sz="2400" b="1" i="1" dirty="0" smtClean="0">
                <a:solidFill>
                  <a:schemeClr val="tx2"/>
                </a:solidFill>
              </a:rPr>
              <a:t>to God </a:t>
            </a:r>
            <a:r>
              <a:rPr lang="en-US" sz="2400" b="1" dirty="0" smtClean="0">
                <a:solidFill>
                  <a:schemeClr val="tx2"/>
                </a:solidFill>
              </a:rPr>
              <a:t>rather than </a:t>
            </a:r>
            <a:r>
              <a:rPr lang="en-US" sz="2400" b="1" i="1" dirty="0" smtClean="0">
                <a:solidFill>
                  <a:schemeClr val="tx2"/>
                </a:solidFill>
              </a:rPr>
              <a:t>their father, </a:t>
            </a:r>
            <a:r>
              <a:rPr lang="en-US" sz="2400" b="1" dirty="0" smtClean="0">
                <a:solidFill>
                  <a:schemeClr val="tx2"/>
                </a:solidFill>
              </a:rPr>
              <a:t>since</a:t>
            </a:r>
            <a:r>
              <a:rPr lang="en-US" sz="2400" b="1" dirty="0" smtClean="0">
                <a:solidFill>
                  <a:srgbClr val="000000"/>
                </a:solidFill>
              </a:rPr>
              <a:t> </a:t>
            </a:r>
            <a:r>
              <a:rPr lang="en-US" sz="2400" b="1" u="sng" dirty="0" smtClean="0">
                <a:solidFill>
                  <a:srgbClr val="800000"/>
                </a:solidFill>
              </a:rPr>
              <a:t>1Tim.3</a:t>
            </a:r>
            <a:r>
              <a:rPr lang="en-US" sz="2400" b="1" dirty="0" smtClean="0">
                <a:solidFill>
                  <a:srgbClr val="000000"/>
                </a:solidFill>
              </a:rPr>
              <a:t> </a:t>
            </a:r>
            <a:r>
              <a:rPr lang="en-US" sz="2400" b="1" dirty="0" smtClean="0">
                <a:solidFill>
                  <a:srgbClr val="1F497D"/>
                </a:solidFill>
              </a:rPr>
              <a:t>does not include that particular qualification)?</a:t>
            </a:r>
            <a:r>
              <a:rPr lang="en-US" sz="2400" b="1" dirty="0" smtClean="0">
                <a:solidFill>
                  <a:srgbClr val="000000"/>
                </a:solidFill>
              </a:rPr>
              <a:t>  There is no geographical or logical explanation for the omission IF such is the intended meaning. 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2400" b="1" dirty="0" smtClean="0">
                <a:solidFill>
                  <a:srgbClr val="000000"/>
                </a:solidFill>
              </a:rPr>
              <a:t>Furthermore, note that </a:t>
            </a:r>
            <a:r>
              <a:rPr lang="en-US" sz="2400" b="1" u="sng" dirty="0" smtClean="0">
                <a:solidFill>
                  <a:srgbClr val="800000"/>
                </a:solidFill>
              </a:rPr>
              <a:t>1Tim.3:4-5</a:t>
            </a:r>
            <a:r>
              <a:rPr lang="en-US" sz="2400" b="1" dirty="0"/>
              <a:t> </a:t>
            </a:r>
            <a:r>
              <a:rPr lang="en-US" sz="2400" b="1" dirty="0" smtClean="0"/>
              <a:t>specifies </a:t>
            </a:r>
            <a:r>
              <a:rPr lang="en-US" sz="2400" b="1" i="1" dirty="0" smtClean="0">
                <a:solidFill>
                  <a:schemeClr val="tx2"/>
                </a:solidFill>
              </a:rPr>
              <a:t>“household”</a:t>
            </a:r>
            <a:r>
              <a:rPr lang="en-US" sz="2400" b="1" i="1" dirty="0" smtClean="0"/>
              <a:t>- </a:t>
            </a:r>
            <a:r>
              <a:rPr lang="en-US" sz="2400" b="1" dirty="0" smtClean="0">
                <a:solidFill>
                  <a:srgbClr val="000000"/>
                </a:solidFill>
              </a:rPr>
              <a:t>which is translated from </a:t>
            </a:r>
            <a:r>
              <a:rPr lang="en-US" sz="2400" b="1" i="1" dirty="0" err="1" smtClean="0">
                <a:solidFill>
                  <a:srgbClr val="1F497D"/>
                </a:solidFill>
              </a:rPr>
              <a:t>oiko</a:t>
            </a:r>
            <a:r>
              <a:rPr lang="en-US" sz="2400" b="1" i="1" dirty="0" err="1" smtClean="0">
                <a:solidFill>
                  <a:srgbClr val="000000"/>
                </a:solidFill>
              </a:rPr>
              <a:t>s</a:t>
            </a:r>
            <a:r>
              <a:rPr lang="en-US" sz="2400" b="1" dirty="0" smtClean="0">
                <a:solidFill>
                  <a:srgbClr val="000000"/>
                </a:solidFill>
              </a:rPr>
              <a:t>, and means </a:t>
            </a:r>
            <a:r>
              <a:rPr lang="en-US" sz="2400" b="1" i="1" dirty="0" smtClean="0">
                <a:solidFill>
                  <a:srgbClr val="1F497D"/>
                </a:solidFill>
              </a:rPr>
              <a:t>house</a:t>
            </a:r>
            <a:r>
              <a:rPr lang="en-US" sz="2400" b="1" i="1" dirty="0" smtClean="0">
                <a:solidFill>
                  <a:srgbClr val="000000"/>
                </a:solidFill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</a:rPr>
              <a:t>or </a:t>
            </a:r>
            <a:r>
              <a:rPr lang="en-US" sz="2400" b="1" i="1" dirty="0" smtClean="0">
                <a:solidFill>
                  <a:srgbClr val="1F497D"/>
                </a:solidFill>
              </a:rPr>
              <a:t>an inhabited home</a:t>
            </a:r>
            <a:r>
              <a:rPr lang="en-US" sz="2400" b="1" i="1" dirty="0" smtClean="0">
                <a:solidFill>
                  <a:srgbClr val="000000"/>
                </a:solidFill>
              </a:rPr>
              <a:t>. </a:t>
            </a:r>
            <a:r>
              <a:rPr lang="en-US" sz="2400" b="1" dirty="0" smtClean="0">
                <a:solidFill>
                  <a:srgbClr val="000000"/>
                </a:solidFill>
              </a:rPr>
              <a:t>The candidate’s adult children living independently from him are no longer part of his </a:t>
            </a:r>
            <a:r>
              <a:rPr lang="en-US" sz="2400" b="1" i="1" dirty="0" smtClean="0">
                <a:solidFill>
                  <a:srgbClr val="1F497D"/>
                </a:solidFill>
              </a:rPr>
              <a:t>household</a:t>
            </a:r>
            <a:r>
              <a:rPr lang="en-US" sz="2400" b="1" i="1" dirty="0" smtClean="0">
                <a:solidFill>
                  <a:srgbClr val="000000"/>
                </a:solidFill>
              </a:rPr>
              <a:t>, </a:t>
            </a:r>
            <a:r>
              <a:rPr lang="en-US" sz="2400" b="1" dirty="0" smtClean="0">
                <a:solidFill>
                  <a:srgbClr val="000000"/>
                </a:solidFill>
              </a:rPr>
              <a:t>and therefore not </a:t>
            </a:r>
            <a:r>
              <a:rPr lang="en-US" sz="2400" b="1" i="1" dirty="0" smtClean="0">
                <a:solidFill>
                  <a:srgbClr val="1F497D"/>
                </a:solidFill>
              </a:rPr>
              <a:t>under</a:t>
            </a:r>
            <a:r>
              <a:rPr lang="en-US" sz="2400" b="1" i="1" dirty="0" smtClean="0">
                <a:solidFill>
                  <a:srgbClr val="000000"/>
                </a:solidFill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</a:rPr>
              <a:t>his </a:t>
            </a:r>
            <a:r>
              <a:rPr lang="en-US" sz="2400" b="1" i="1" dirty="0" smtClean="0">
                <a:solidFill>
                  <a:srgbClr val="1F497D"/>
                </a:solidFill>
              </a:rPr>
              <a:t>management</a:t>
            </a:r>
            <a:r>
              <a:rPr lang="en-US" sz="2400" b="1" i="1" dirty="0" smtClean="0">
                <a:solidFill>
                  <a:srgbClr val="000000"/>
                </a:solidFill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</a:rPr>
              <a:t>or </a:t>
            </a:r>
            <a:r>
              <a:rPr lang="en-US" sz="2400" b="1" i="1" dirty="0" smtClean="0">
                <a:solidFill>
                  <a:srgbClr val="1F497D"/>
                </a:solidFill>
              </a:rPr>
              <a:t>control</a:t>
            </a:r>
            <a:r>
              <a:rPr lang="en-US" sz="2400" b="1" i="1" dirty="0" smtClean="0">
                <a:solidFill>
                  <a:srgbClr val="000000"/>
                </a:solidFill>
              </a:rPr>
              <a:t>. 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  <a:buFont typeface="Arial"/>
              <a:buChar char="•"/>
            </a:pPr>
            <a:r>
              <a:rPr lang="en-US" sz="2400" b="1" dirty="0" smtClean="0">
                <a:solidFill>
                  <a:srgbClr val="000000"/>
                </a:solidFill>
              </a:rPr>
              <a:t>“But what about </a:t>
            </a:r>
            <a:r>
              <a:rPr lang="en-US" sz="2400" b="1" u="sng" dirty="0" smtClean="0">
                <a:solidFill>
                  <a:srgbClr val="800000"/>
                </a:solidFill>
              </a:rPr>
              <a:t>Prov.22:6</a:t>
            </a:r>
            <a:r>
              <a:rPr lang="en-US" sz="2400" b="1" dirty="0" smtClean="0">
                <a:solidFill>
                  <a:srgbClr val="000000"/>
                </a:solidFill>
              </a:rPr>
              <a:t>?” </a:t>
            </a:r>
            <a:r>
              <a:rPr lang="en-US" sz="2400" b="1" i="1" dirty="0" smtClean="0">
                <a:solidFill>
                  <a:srgbClr val="000000"/>
                </a:solidFill>
              </a:rPr>
              <a:t>Proverbs </a:t>
            </a:r>
            <a:r>
              <a:rPr lang="en-US" sz="2400" b="1" dirty="0" smtClean="0">
                <a:solidFill>
                  <a:srgbClr val="000000"/>
                </a:solidFill>
              </a:rPr>
              <a:t>are </a:t>
            </a:r>
            <a:r>
              <a:rPr lang="en-US" sz="2400" b="1" i="1" dirty="0" smtClean="0">
                <a:solidFill>
                  <a:schemeClr val="tx2"/>
                </a:solidFill>
              </a:rPr>
              <a:t>divine general truths</a:t>
            </a:r>
            <a:r>
              <a:rPr lang="en-US" sz="2400" b="1" dirty="0" smtClean="0">
                <a:solidFill>
                  <a:srgbClr val="000000"/>
                </a:solidFill>
              </a:rPr>
              <a:t>, but are </a:t>
            </a:r>
            <a:r>
              <a:rPr lang="en-US" sz="2400" b="1" i="1" dirty="0" smtClean="0">
                <a:solidFill>
                  <a:srgbClr val="1F497D"/>
                </a:solidFill>
              </a:rPr>
              <a:t>not absolute truths</a:t>
            </a:r>
            <a:r>
              <a:rPr lang="en-US" sz="2400" b="1" dirty="0" smtClean="0">
                <a:solidFill>
                  <a:srgbClr val="000000"/>
                </a:solidFill>
              </a:rPr>
              <a:t>, </a:t>
            </a:r>
            <a:r>
              <a:rPr lang="en-US" sz="2400" b="1" u="sng" dirty="0" smtClean="0">
                <a:solidFill>
                  <a:srgbClr val="800000"/>
                </a:solidFill>
              </a:rPr>
              <a:t>cp.16:13</a:t>
            </a:r>
            <a:r>
              <a:rPr lang="en-US" sz="2400" b="1" dirty="0" smtClean="0">
                <a:solidFill>
                  <a:srgbClr val="800000"/>
                </a:solidFill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</a:rPr>
              <a:t>&amp; </a:t>
            </a:r>
            <a:r>
              <a:rPr lang="en-US" sz="2400" b="1" u="sng" dirty="0" smtClean="0">
                <a:solidFill>
                  <a:srgbClr val="800000"/>
                </a:solidFill>
              </a:rPr>
              <a:t>Matt.14:1-10</a:t>
            </a:r>
            <a:r>
              <a:rPr lang="en-US" sz="2400" b="1" dirty="0" smtClean="0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99109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041"/>
            <a:ext cx="9144000" cy="798888"/>
          </a:xfrm>
        </p:spPr>
        <p:txBody>
          <a:bodyPr>
            <a:noAutofit/>
          </a:bodyPr>
          <a:lstStyle/>
          <a:p>
            <a:pPr algn="l"/>
            <a:r>
              <a:rPr lang="en-US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Regarding the </a:t>
            </a:r>
            <a:r>
              <a:rPr lang="en-US" b="1" dirty="0" smtClean="0"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Qualifications</a:t>
            </a:r>
            <a:r>
              <a:rPr lang="mr-IN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…</a:t>
            </a:r>
            <a:endParaRPr lang="en-US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358" y="1223142"/>
            <a:ext cx="8661666" cy="5372664"/>
          </a:xfrm>
          <a:solidFill>
            <a:schemeClr val="bg1">
              <a:alpha val="80000"/>
            </a:schemeClr>
          </a:solidFill>
        </p:spPr>
        <p:txBody>
          <a:bodyPr>
            <a:noAutofit/>
          </a:bodyPr>
          <a:lstStyle/>
          <a:p>
            <a:pPr marL="57150" indent="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b="1" dirty="0" smtClean="0">
                <a:solidFill>
                  <a:srgbClr val="000000"/>
                </a:solidFill>
              </a:rPr>
              <a:t>So, there are questions that need to be asked and answered with regard the candidate’s qualifications in this area of </a:t>
            </a:r>
            <a:r>
              <a:rPr lang="en-US" sz="2800" b="1" i="1" dirty="0" smtClean="0">
                <a:solidFill>
                  <a:srgbClr val="1F497D"/>
                </a:solidFill>
              </a:rPr>
              <a:t>the home</a:t>
            </a:r>
            <a:r>
              <a:rPr lang="en-US" sz="2800" b="1" i="1" dirty="0" smtClean="0">
                <a:solidFill>
                  <a:srgbClr val="000000"/>
                </a:solidFill>
              </a:rPr>
              <a:t>: </a:t>
            </a:r>
          </a:p>
          <a:p>
            <a:pPr marL="571500" indent="-51435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lphaLcPeriod"/>
            </a:pPr>
            <a:r>
              <a:rPr lang="en-US" sz="2800" b="1" dirty="0" smtClean="0">
                <a:solidFill>
                  <a:srgbClr val="000000"/>
                </a:solidFill>
              </a:rPr>
              <a:t>Has he </a:t>
            </a:r>
            <a:r>
              <a:rPr lang="en-US" sz="2800" b="1" i="1" dirty="0" smtClean="0">
                <a:solidFill>
                  <a:srgbClr val="1F497D"/>
                </a:solidFill>
              </a:rPr>
              <a:t>learned</a:t>
            </a:r>
            <a:r>
              <a:rPr lang="en-US" sz="2800" b="1" i="1" dirty="0" smtClean="0">
                <a:solidFill>
                  <a:srgbClr val="000000"/>
                </a:solidFill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</a:rPr>
              <a:t>and </a:t>
            </a:r>
            <a:r>
              <a:rPr lang="en-US" sz="2800" b="1" i="1" dirty="0" smtClean="0">
                <a:solidFill>
                  <a:srgbClr val="1F497D"/>
                </a:solidFill>
              </a:rPr>
              <a:t>demonstrated</a:t>
            </a:r>
            <a:r>
              <a:rPr lang="en-US" sz="2800" b="1" i="1" dirty="0" smtClean="0">
                <a:solidFill>
                  <a:srgbClr val="000000"/>
                </a:solidFill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</a:rPr>
              <a:t>capable leadership </a:t>
            </a:r>
            <a:r>
              <a:rPr lang="en-US" sz="2800" b="1" i="1" dirty="0" smtClean="0">
                <a:solidFill>
                  <a:srgbClr val="1F497D"/>
                </a:solidFill>
              </a:rPr>
              <a:t>in the home </a:t>
            </a:r>
            <a:r>
              <a:rPr lang="en-US" sz="2800" b="1" dirty="0" smtClean="0"/>
              <a:t>with regard to </a:t>
            </a:r>
            <a:r>
              <a:rPr lang="en-US" sz="2800" b="1" i="1" dirty="0" smtClean="0">
                <a:solidFill>
                  <a:srgbClr val="1F497D"/>
                </a:solidFill>
              </a:rPr>
              <a:t>his</a:t>
            </a:r>
            <a:r>
              <a:rPr lang="en-US" sz="2800" b="1" dirty="0" smtClean="0"/>
              <a:t> </a:t>
            </a:r>
            <a:r>
              <a:rPr lang="en-US" sz="2800" b="1" i="1" dirty="0" smtClean="0">
                <a:solidFill>
                  <a:srgbClr val="1F497D"/>
                </a:solidFill>
              </a:rPr>
              <a:t>wife </a:t>
            </a:r>
            <a:r>
              <a:rPr lang="en-US" sz="2800" b="1" dirty="0" smtClean="0">
                <a:solidFill>
                  <a:srgbClr val="000000"/>
                </a:solidFill>
              </a:rPr>
              <a:t>and</a:t>
            </a:r>
            <a:r>
              <a:rPr lang="en-US" sz="2800" b="1" dirty="0" smtClean="0">
                <a:solidFill>
                  <a:srgbClr val="1F497D"/>
                </a:solidFill>
              </a:rPr>
              <a:t> </a:t>
            </a:r>
            <a:r>
              <a:rPr lang="en-US" sz="2800" b="1" i="1" dirty="0" smtClean="0">
                <a:solidFill>
                  <a:srgbClr val="1F497D"/>
                </a:solidFill>
              </a:rPr>
              <a:t>children</a:t>
            </a:r>
            <a:r>
              <a:rPr lang="en-US" sz="2800" b="1" i="1" dirty="0" smtClean="0">
                <a:solidFill>
                  <a:srgbClr val="000000"/>
                </a:solidFill>
              </a:rPr>
              <a:t>? </a:t>
            </a:r>
            <a:r>
              <a:rPr lang="en-US" sz="2800" b="1" u="sng" dirty="0" smtClean="0">
                <a:solidFill>
                  <a:srgbClr val="800000"/>
                </a:solidFill>
              </a:rPr>
              <a:t>1Tim.3:5</a:t>
            </a:r>
            <a:r>
              <a:rPr lang="en-US" sz="2800" b="1" dirty="0" smtClean="0">
                <a:solidFill>
                  <a:srgbClr val="800000"/>
                </a:solidFill>
              </a:rPr>
              <a:t>; </a:t>
            </a:r>
            <a:r>
              <a:rPr lang="en-US" sz="2800" b="1" u="sng" dirty="0" smtClean="0">
                <a:solidFill>
                  <a:srgbClr val="800000"/>
                </a:solidFill>
              </a:rPr>
              <a:t>Titus 1:6</a:t>
            </a:r>
            <a:endParaRPr lang="en-US" sz="2800" b="1" dirty="0" smtClean="0">
              <a:solidFill>
                <a:srgbClr val="800000"/>
              </a:solidFill>
            </a:endParaRPr>
          </a:p>
          <a:p>
            <a:pPr marL="571500" indent="-51435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lphaLcPeriod"/>
            </a:pPr>
            <a:r>
              <a:rPr lang="en-US" sz="2800" b="1" dirty="0" smtClean="0">
                <a:solidFill>
                  <a:srgbClr val="000000"/>
                </a:solidFill>
              </a:rPr>
              <a:t>Are the successes and/or any failures in this area </a:t>
            </a:r>
            <a:r>
              <a:rPr lang="en-US" sz="2800" b="1" i="1" dirty="0" smtClean="0">
                <a:solidFill>
                  <a:schemeClr val="tx2"/>
                </a:solidFill>
              </a:rPr>
              <a:t>because of </a:t>
            </a:r>
            <a:r>
              <a:rPr lang="en-US" sz="2800" b="1" dirty="0" smtClean="0">
                <a:solidFill>
                  <a:srgbClr val="000000"/>
                </a:solidFill>
              </a:rPr>
              <a:t>or </a:t>
            </a:r>
            <a:r>
              <a:rPr lang="en-US" sz="2800" b="1" i="1" dirty="0" smtClean="0">
                <a:solidFill>
                  <a:srgbClr val="1F497D"/>
                </a:solidFill>
              </a:rPr>
              <a:t>in spite of </a:t>
            </a:r>
            <a:r>
              <a:rPr lang="en-US" sz="2800" b="1" dirty="0" smtClean="0">
                <a:solidFill>
                  <a:srgbClr val="000000"/>
                </a:solidFill>
              </a:rPr>
              <a:t>his leadership? </a:t>
            </a:r>
            <a:r>
              <a:rPr lang="en-US" sz="2800" b="1" dirty="0">
                <a:solidFill>
                  <a:srgbClr val="000000"/>
                </a:solidFill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</a:rPr>
              <a:t>			     </a:t>
            </a:r>
            <a:r>
              <a:rPr lang="en-US" sz="2800" b="1" u="sng" dirty="0" smtClean="0">
                <a:solidFill>
                  <a:srgbClr val="800000"/>
                </a:solidFill>
              </a:rPr>
              <a:t>cf. Hos.7:13a,15</a:t>
            </a:r>
            <a:r>
              <a:rPr lang="en-US" sz="2800" b="1" dirty="0" smtClean="0">
                <a:solidFill>
                  <a:srgbClr val="000000"/>
                </a:solidFill>
              </a:rPr>
              <a:t>; </a:t>
            </a:r>
            <a:r>
              <a:rPr lang="en-US" sz="2800" b="1" u="sng" dirty="0" smtClean="0">
                <a:solidFill>
                  <a:srgbClr val="800000"/>
                </a:solidFill>
              </a:rPr>
              <a:t>Ezk.18:20</a:t>
            </a:r>
            <a:endParaRPr lang="en-US" sz="2800" b="1" dirty="0" smtClean="0">
              <a:solidFill>
                <a:srgbClr val="800000"/>
              </a:solidFill>
            </a:endParaRPr>
          </a:p>
          <a:p>
            <a:pPr marL="57150" indent="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b="1" dirty="0" smtClean="0">
                <a:solidFill>
                  <a:srgbClr val="000000"/>
                </a:solidFill>
              </a:rPr>
              <a:t>If you still have questions about the candidate’s qualifications regarding his leadership </a:t>
            </a:r>
            <a:r>
              <a:rPr lang="en-US" sz="2800" b="1" i="1" dirty="0" smtClean="0">
                <a:solidFill>
                  <a:schemeClr val="tx2"/>
                </a:solidFill>
              </a:rPr>
              <a:t>in the home, </a:t>
            </a:r>
            <a:r>
              <a:rPr lang="en-US" sz="2800" b="1" dirty="0" smtClean="0">
                <a:solidFill>
                  <a:srgbClr val="000000"/>
                </a:solidFill>
              </a:rPr>
              <a:t>either ask me afterwards, or consult the additional study materials provided.  Now let’s move on to the next </a:t>
            </a:r>
            <a:r>
              <a:rPr lang="en-US" sz="2800" b="1" i="1" dirty="0" smtClean="0">
                <a:solidFill>
                  <a:srgbClr val="1F497D"/>
                </a:solidFill>
              </a:rPr>
              <a:t>area</a:t>
            </a:r>
            <a:r>
              <a:rPr lang="en-US" sz="2800" b="1" i="1" dirty="0" smtClean="0">
                <a:solidFill>
                  <a:srgbClr val="000000"/>
                </a:solidFill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</a:rPr>
              <a:t>of consideration</a:t>
            </a:r>
            <a:r>
              <a:rPr lang="mr-IN" sz="2800" b="1" dirty="0" smtClean="0">
                <a:solidFill>
                  <a:srgbClr val="000000"/>
                </a:solidFill>
              </a:rPr>
              <a:t>…</a:t>
            </a:r>
            <a:endParaRPr lang="en-US" sz="28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331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041"/>
            <a:ext cx="9144000" cy="798888"/>
          </a:xfrm>
        </p:spPr>
        <p:txBody>
          <a:bodyPr>
            <a:noAutofit/>
          </a:bodyPr>
          <a:lstStyle/>
          <a:p>
            <a:pPr algn="l"/>
            <a:r>
              <a:rPr lang="en-US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Regarding the </a:t>
            </a:r>
            <a:r>
              <a:rPr lang="en-US" b="1" dirty="0" smtClean="0"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Qualifications</a:t>
            </a:r>
            <a:r>
              <a:rPr lang="mr-IN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…</a:t>
            </a:r>
            <a:endParaRPr lang="en-US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358" y="797846"/>
            <a:ext cx="8661666" cy="5994605"/>
          </a:xfrm>
          <a:solidFill>
            <a:schemeClr val="bg1">
              <a:alpha val="80000"/>
            </a:schemeClr>
          </a:solidFill>
        </p:spPr>
        <p:txBody>
          <a:bodyPr>
            <a:noAutofit/>
          </a:bodyPr>
          <a:lstStyle/>
          <a:p>
            <a:pPr marL="571500" indent="-51435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lang="en-US" sz="2800" b="1" dirty="0" smtClean="0">
                <a:solidFill>
                  <a:srgbClr val="000000"/>
                </a:solidFill>
              </a:rPr>
              <a:t>Has he </a:t>
            </a:r>
            <a:r>
              <a:rPr lang="en-US" sz="2800" b="1" i="1" dirty="0" smtClean="0">
                <a:solidFill>
                  <a:srgbClr val="000000"/>
                </a:solidFill>
              </a:rPr>
              <a:t>learned </a:t>
            </a:r>
            <a:r>
              <a:rPr lang="en-US" sz="2800" b="1" dirty="0" smtClean="0">
                <a:solidFill>
                  <a:srgbClr val="000000"/>
                </a:solidFill>
              </a:rPr>
              <a:t>and </a:t>
            </a:r>
            <a:r>
              <a:rPr lang="en-US" sz="2800" b="1" i="1" dirty="0" smtClean="0">
                <a:solidFill>
                  <a:srgbClr val="000000"/>
                </a:solidFill>
              </a:rPr>
              <a:t>demonstrated </a:t>
            </a:r>
            <a:r>
              <a:rPr lang="en-US" sz="2800" b="1" dirty="0" smtClean="0">
                <a:solidFill>
                  <a:srgbClr val="000000"/>
                </a:solidFill>
              </a:rPr>
              <a:t>good leadership </a:t>
            </a:r>
            <a:r>
              <a:rPr lang="en-US" sz="2800" b="1" dirty="0" smtClean="0">
                <a:solidFill>
                  <a:schemeClr val="tx2"/>
                </a:solidFill>
              </a:rPr>
              <a:t>in the congregation </a:t>
            </a:r>
            <a:r>
              <a:rPr lang="en-US" sz="2800" b="1" i="1" dirty="0" smtClean="0">
                <a:solidFill>
                  <a:schemeClr val="tx2"/>
                </a:solidFill>
              </a:rPr>
              <a:t>with/to his brethren?</a:t>
            </a:r>
            <a:r>
              <a:rPr lang="en-US" sz="2800" b="1" dirty="0" smtClean="0">
                <a:solidFill>
                  <a:srgbClr val="000000"/>
                </a:solidFill>
              </a:rPr>
              <a:t> </a:t>
            </a:r>
            <a:r>
              <a:rPr lang="en-US" sz="2800" b="1" u="sng" dirty="0" smtClean="0">
                <a:solidFill>
                  <a:srgbClr val="800000"/>
                </a:solidFill>
              </a:rPr>
              <a:t>1Tim.3:2-3,6</a:t>
            </a:r>
            <a:r>
              <a:rPr lang="en-US" sz="2800" b="1" dirty="0" smtClean="0">
                <a:solidFill>
                  <a:srgbClr val="800000"/>
                </a:solidFill>
              </a:rPr>
              <a:t>*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400" b="1" dirty="0" smtClean="0">
                <a:solidFill>
                  <a:srgbClr val="000000"/>
                </a:solidFill>
              </a:rPr>
              <a:t>Is he </a:t>
            </a:r>
            <a:r>
              <a:rPr lang="en-US" sz="2400" b="1" i="1" dirty="0" smtClean="0">
                <a:solidFill>
                  <a:srgbClr val="1F497D"/>
                </a:solidFill>
              </a:rPr>
              <a:t>“above reproach” </a:t>
            </a:r>
            <a:r>
              <a:rPr lang="en-US" sz="2400" dirty="0" smtClean="0">
                <a:solidFill>
                  <a:srgbClr val="000000"/>
                </a:solidFill>
              </a:rPr>
              <a:t>(unrebukeable, irreproachable)</a:t>
            </a:r>
            <a:r>
              <a:rPr lang="en-US" sz="2400" b="1" dirty="0" smtClean="0">
                <a:solidFill>
                  <a:srgbClr val="000000"/>
                </a:solidFill>
              </a:rPr>
              <a:t>?  Not that he’s never done anything wrong (</a:t>
            </a:r>
            <a:r>
              <a:rPr lang="en-US" sz="2400" b="1" u="sng" dirty="0" smtClean="0">
                <a:solidFill>
                  <a:srgbClr val="800000"/>
                </a:solidFill>
              </a:rPr>
              <a:t>Rom.3:23</a:t>
            </a:r>
            <a:r>
              <a:rPr lang="en-US" sz="2400" b="1" dirty="0" smtClean="0">
                <a:solidFill>
                  <a:srgbClr val="000000"/>
                </a:solidFill>
              </a:rPr>
              <a:t>), but that there is </a:t>
            </a:r>
            <a:r>
              <a:rPr lang="en-US" sz="2400" b="1" i="1" dirty="0" smtClean="0">
                <a:solidFill>
                  <a:srgbClr val="000000"/>
                </a:solidFill>
              </a:rPr>
              <a:t>nothing left uncorrected;</a:t>
            </a:r>
            <a:r>
              <a:rPr lang="en-US" sz="2400" b="1" dirty="0" smtClean="0">
                <a:solidFill>
                  <a:srgbClr val="000000"/>
                </a:solidFill>
              </a:rPr>
              <a:t> </a:t>
            </a:r>
            <a:r>
              <a:rPr lang="en-US" sz="2400" b="1" i="1" dirty="0" smtClean="0">
                <a:solidFill>
                  <a:srgbClr val="000000"/>
                </a:solidFill>
              </a:rPr>
              <a:t>no current </a:t>
            </a:r>
            <a:r>
              <a:rPr lang="en-US" sz="2400" b="1" dirty="0" smtClean="0">
                <a:solidFill>
                  <a:srgbClr val="000000"/>
                </a:solidFill>
              </a:rPr>
              <a:t>or </a:t>
            </a:r>
            <a:r>
              <a:rPr lang="en-US" sz="2400" b="1" i="1" dirty="0" smtClean="0">
                <a:solidFill>
                  <a:srgbClr val="000000"/>
                </a:solidFill>
              </a:rPr>
              <a:t>on-going basis of reproach</a:t>
            </a:r>
            <a:r>
              <a:rPr lang="en-US" sz="2400" b="1" dirty="0" smtClean="0">
                <a:solidFill>
                  <a:srgbClr val="000000"/>
                </a:solidFill>
              </a:rPr>
              <a:t>. 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Font typeface="Arial"/>
              <a:buChar char="•"/>
            </a:pPr>
            <a:r>
              <a:rPr lang="en-US" sz="2400" b="1" dirty="0" smtClean="0">
                <a:solidFill>
                  <a:srgbClr val="000000"/>
                </a:solidFill>
              </a:rPr>
              <a:t>Has the candidate learned and demonstrated himself to be: </a:t>
            </a:r>
          </a:p>
          <a:p>
            <a:pPr marL="1200150" lvl="2" indent="-342900">
              <a:lnSpc>
                <a:spcPct val="80000"/>
              </a:lnSpc>
              <a:spcBef>
                <a:spcPts val="0"/>
              </a:spcBef>
              <a:buFont typeface="Wingdings" charset="2"/>
              <a:buChar char="Ø"/>
            </a:pPr>
            <a:r>
              <a:rPr lang="en-US" sz="2200" b="1" i="1" dirty="0" smtClean="0">
                <a:solidFill>
                  <a:srgbClr val="1F497D"/>
                </a:solidFill>
              </a:rPr>
              <a:t>temperate</a:t>
            </a:r>
            <a:r>
              <a:rPr lang="en-US" sz="2200" b="1" i="1" dirty="0" smtClean="0">
                <a:solidFill>
                  <a:srgbClr val="000000"/>
                </a:solidFill>
              </a:rPr>
              <a:t> </a:t>
            </a:r>
            <a:r>
              <a:rPr lang="en-US" sz="2200" dirty="0" smtClean="0">
                <a:solidFill>
                  <a:srgbClr val="000000"/>
                </a:solidFill>
              </a:rPr>
              <a:t>(sober, restrained, self-controlled)</a:t>
            </a:r>
            <a:r>
              <a:rPr lang="en-US" sz="2200" b="1" dirty="0" smtClean="0">
                <a:solidFill>
                  <a:srgbClr val="000000"/>
                </a:solidFill>
              </a:rPr>
              <a:t>, </a:t>
            </a:r>
          </a:p>
          <a:p>
            <a:pPr marL="1200150" lvl="2" indent="-342900">
              <a:lnSpc>
                <a:spcPct val="80000"/>
              </a:lnSpc>
              <a:spcBef>
                <a:spcPts val="0"/>
              </a:spcBef>
              <a:buFont typeface="Wingdings" charset="2"/>
              <a:buChar char="Ø"/>
            </a:pPr>
            <a:r>
              <a:rPr lang="en-US" sz="2200" b="1" i="1" dirty="0" smtClean="0">
                <a:solidFill>
                  <a:srgbClr val="1F497D"/>
                </a:solidFill>
              </a:rPr>
              <a:t>prudent</a:t>
            </a:r>
            <a:r>
              <a:rPr lang="en-US" sz="2200" b="1" i="1" dirty="0" smtClean="0">
                <a:solidFill>
                  <a:srgbClr val="000000"/>
                </a:solidFill>
              </a:rPr>
              <a:t> </a:t>
            </a:r>
            <a:r>
              <a:rPr lang="en-US" sz="2200" dirty="0" smtClean="0">
                <a:solidFill>
                  <a:srgbClr val="000000"/>
                </a:solidFill>
              </a:rPr>
              <a:t>(sound of mind, sane, a clear thinker)</a:t>
            </a:r>
            <a:r>
              <a:rPr lang="en-US" sz="2200" b="1" dirty="0">
                <a:solidFill>
                  <a:srgbClr val="000000"/>
                </a:solidFill>
              </a:rPr>
              <a:t>,</a:t>
            </a:r>
            <a:endParaRPr lang="en-US" sz="2200" b="1" dirty="0" smtClean="0">
              <a:solidFill>
                <a:srgbClr val="000000"/>
              </a:solidFill>
            </a:endParaRPr>
          </a:p>
          <a:p>
            <a:pPr marL="1200150" lvl="2" indent="-342900">
              <a:lnSpc>
                <a:spcPct val="80000"/>
              </a:lnSpc>
              <a:spcBef>
                <a:spcPts val="0"/>
              </a:spcBef>
              <a:buFont typeface="Wingdings" charset="2"/>
              <a:buChar char="Ø"/>
            </a:pPr>
            <a:r>
              <a:rPr lang="en-US" sz="2200" b="1" i="1" dirty="0" smtClean="0">
                <a:solidFill>
                  <a:srgbClr val="1F497D"/>
                </a:solidFill>
              </a:rPr>
              <a:t>respectable</a:t>
            </a:r>
            <a:r>
              <a:rPr lang="en-US" sz="2200" b="1" i="1" dirty="0" smtClean="0">
                <a:solidFill>
                  <a:srgbClr val="000000"/>
                </a:solidFill>
              </a:rPr>
              <a:t> </a:t>
            </a:r>
            <a:r>
              <a:rPr lang="en-US" sz="2200" dirty="0" smtClean="0">
                <a:solidFill>
                  <a:srgbClr val="000000"/>
                </a:solidFill>
              </a:rPr>
              <a:t>(well ordered/arranged)</a:t>
            </a:r>
            <a:r>
              <a:rPr lang="en-US" sz="2200" b="1" dirty="0" smtClean="0">
                <a:solidFill>
                  <a:srgbClr val="000000"/>
                </a:solidFill>
              </a:rPr>
              <a:t>, </a:t>
            </a:r>
          </a:p>
          <a:p>
            <a:pPr marL="1200150" lvl="2" indent="-342900">
              <a:lnSpc>
                <a:spcPct val="80000"/>
              </a:lnSpc>
              <a:spcBef>
                <a:spcPts val="0"/>
              </a:spcBef>
              <a:buFont typeface="Wingdings" charset="2"/>
              <a:buChar char="Ø"/>
            </a:pPr>
            <a:r>
              <a:rPr lang="en-US" sz="2200" b="1" i="1" dirty="0" smtClean="0">
                <a:solidFill>
                  <a:srgbClr val="1F497D"/>
                </a:solidFill>
              </a:rPr>
              <a:t>hospitable</a:t>
            </a:r>
            <a:r>
              <a:rPr lang="en-US" sz="2200" b="1" i="1" dirty="0" smtClean="0">
                <a:solidFill>
                  <a:srgbClr val="000000"/>
                </a:solidFill>
              </a:rPr>
              <a:t> </a:t>
            </a:r>
            <a:r>
              <a:rPr lang="en-US" sz="2200" dirty="0" smtClean="0">
                <a:solidFill>
                  <a:srgbClr val="000000"/>
                </a:solidFill>
              </a:rPr>
              <a:t>(love of and generous to strangers/people)</a:t>
            </a:r>
            <a:r>
              <a:rPr lang="en-US" sz="2200" b="1" dirty="0" smtClean="0">
                <a:solidFill>
                  <a:srgbClr val="000000"/>
                </a:solidFill>
              </a:rPr>
              <a:t>,</a:t>
            </a:r>
            <a:r>
              <a:rPr lang="en-US" sz="2200" b="1" dirty="0" smtClean="0">
                <a:solidFill>
                  <a:srgbClr val="1F497D"/>
                </a:solidFill>
              </a:rPr>
              <a:t> </a:t>
            </a:r>
          </a:p>
          <a:p>
            <a:pPr marL="1200150" lvl="2" indent="-342900">
              <a:lnSpc>
                <a:spcPct val="80000"/>
              </a:lnSpc>
              <a:spcBef>
                <a:spcPts val="0"/>
              </a:spcBef>
              <a:buFont typeface="Wingdings" charset="2"/>
              <a:buChar char="Ø"/>
            </a:pPr>
            <a:r>
              <a:rPr lang="en-US" sz="2200" b="1" i="1" dirty="0" smtClean="0">
                <a:solidFill>
                  <a:srgbClr val="1F497D"/>
                </a:solidFill>
              </a:rPr>
              <a:t>able to teach</a:t>
            </a:r>
            <a:r>
              <a:rPr lang="en-US" sz="2200" b="1" i="1" dirty="0" smtClean="0">
                <a:solidFill>
                  <a:srgbClr val="000000"/>
                </a:solidFill>
              </a:rPr>
              <a:t> </a:t>
            </a:r>
            <a:r>
              <a:rPr lang="en-US" sz="2200" dirty="0" smtClean="0">
                <a:solidFill>
                  <a:srgbClr val="000000"/>
                </a:solidFill>
              </a:rPr>
              <a:t>(capable of instructing)</a:t>
            </a:r>
            <a:r>
              <a:rPr lang="en-US" sz="2200" b="1" dirty="0">
                <a:solidFill>
                  <a:srgbClr val="000000"/>
                </a:solidFill>
              </a:rPr>
              <a:t>,</a:t>
            </a:r>
            <a:endParaRPr lang="en-US" sz="2200" b="1" dirty="0" smtClean="0">
              <a:solidFill>
                <a:srgbClr val="000000"/>
              </a:solidFill>
            </a:endParaRPr>
          </a:p>
          <a:p>
            <a:pPr marL="1200150" lvl="2" indent="-342900">
              <a:lnSpc>
                <a:spcPct val="80000"/>
              </a:lnSpc>
              <a:spcBef>
                <a:spcPts val="0"/>
              </a:spcBef>
              <a:buFont typeface="Wingdings" charset="2"/>
              <a:buChar char="Ø"/>
            </a:pPr>
            <a:r>
              <a:rPr lang="en-US" sz="2200" b="1" i="1" dirty="0" smtClean="0">
                <a:solidFill>
                  <a:schemeClr val="tx2"/>
                </a:solidFill>
              </a:rPr>
              <a:t>not addicted to wine </a:t>
            </a:r>
            <a:r>
              <a:rPr lang="en-US" sz="2200" dirty="0" smtClean="0">
                <a:solidFill>
                  <a:srgbClr val="000000"/>
                </a:solidFill>
              </a:rPr>
              <a:t>(given to wine, a drunkard)</a:t>
            </a:r>
            <a:r>
              <a:rPr lang="en-US" sz="2200" b="1" dirty="0">
                <a:solidFill>
                  <a:srgbClr val="000000"/>
                </a:solidFill>
              </a:rPr>
              <a:t>,</a:t>
            </a:r>
            <a:endParaRPr lang="en-US" sz="2200" b="1" i="1" dirty="0" smtClean="0">
              <a:solidFill>
                <a:srgbClr val="000000"/>
              </a:solidFill>
            </a:endParaRPr>
          </a:p>
          <a:p>
            <a:pPr marL="1200150" lvl="2" indent="-342900">
              <a:lnSpc>
                <a:spcPct val="80000"/>
              </a:lnSpc>
              <a:spcBef>
                <a:spcPts val="0"/>
              </a:spcBef>
              <a:buFont typeface="Wingdings" charset="2"/>
              <a:buChar char="Ø"/>
            </a:pPr>
            <a:r>
              <a:rPr lang="en-US" sz="2200" b="1" i="1" dirty="0" smtClean="0">
                <a:solidFill>
                  <a:srgbClr val="1F497D"/>
                </a:solidFill>
              </a:rPr>
              <a:t>not pugnacious</a:t>
            </a:r>
            <a:r>
              <a:rPr lang="en-US" sz="2200" b="1" i="1" dirty="0" smtClean="0">
                <a:solidFill>
                  <a:srgbClr val="000000"/>
                </a:solidFill>
              </a:rPr>
              <a:t> </a:t>
            </a:r>
            <a:r>
              <a:rPr lang="en-US" sz="2200" dirty="0" smtClean="0">
                <a:solidFill>
                  <a:srgbClr val="000000"/>
                </a:solidFill>
              </a:rPr>
              <a:t>(contentious, quarrelsome)</a:t>
            </a:r>
            <a:r>
              <a:rPr lang="en-US" sz="2200" b="1" dirty="0" smtClean="0">
                <a:solidFill>
                  <a:srgbClr val="000000"/>
                </a:solidFill>
              </a:rPr>
              <a:t>, </a:t>
            </a:r>
          </a:p>
          <a:p>
            <a:pPr marL="1200150" lvl="2" indent="-342900">
              <a:lnSpc>
                <a:spcPct val="80000"/>
              </a:lnSpc>
              <a:spcBef>
                <a:spcPts val="0"/>
              </a:spcBef>
              <a:buFont typeface="Wingdings" charset="2"/>
              <a:buChar char="Ø"/>
            </a:pPr>
            <a:r>
              <a:rPr lang="en-US" sz="2200" b="1" i="1" dirty="0" smtClean="0">
                <a:solidFill>
                  <a:srgbClr val="1F497D"/>
                </a:solidFill>
              </a:rPr>
              <a:t>gentle </a:t>
            </a:r>
            <a:r>
              <a:rPr lang="en-US" sz="2200" dirty="0" smtClean="0">
                <a:solidFill>
                  <a:srgbClr val="000000"/>
                </a:solidFill>
              </a:rPr>
              <a:t>(gracious, patient, fair, mild, and forbearing)</a:t>
            </a:r>
            <a:r>
              <a:rPr lang="en-US" sz="2200" b="1" dirty="0" smtClean="0">
                <a:solidFill>
                  <a:srgbClr val="000000"/>
                </a:solidFill>
              </a:rPr>
              <a:t>, </a:t>
            </a:r>
          </a:p>
          <a:p>
            <a:pPr marL="1200150" lvl="2" indent="-342900">
              <a:lnSpc>
                <a:spcPct val="80000"/>
              </a:lnSpc>
              <a:spcBef>
                <a:spcPts val="0"/>
              </a:spcBef>
              <a:buFont typeface="Wingdings" charset="2"/>
              <a:buChar char="Ø"/>
            </a:pPr>
            <a:r>
              <a:rPr lang="en-US" sz="2200" b="1" i="1" dirty="0" smtClean="0">
                <a:solidFill>
                  <a:srgbClr val="1F497D"/>
                </a:solidFill>
              </a:rPr>
              <a:t>uncontentious</a:t>
            </a:r>
            <a:r>
              <a:rPr lang="en-US" sz="2200" b="1" i="1" dirty="0" smtClean="0">
                <a:solidFill>
                  <a:srgbClr val="000000"/>
                </a:solidFill>
              </a:rPr>
              <a:t> </a:t>
            </a:r>
            <a:r>
              <a:rPr lang="en-US" sz="2200" dirty="0" smtClean="0">
                <a:solidFill>
                  <a:srgbClr val="000000"/>
                </a:solidFill>
              </a:rPr>
              <a:t>(peaceable, not looking for a fight)</a:t>
            </a:r>
            <a:r>
              <a:rPr lang="en-US" sz="2200" b="1" dirty="0" smtClean="0">
                <a:solidFill>
                  <a:srgbClr val="000000"/>
                </a:solidFill>
              </a:rPr>
              <a:t>, </a:t>
            </a:r>
          </a:p>
          <a:p>
            <a:pPr marL="1200150" lvl="2" indent="-342900">
              <a:lnSpc>
                <a:spcPct val="80000"/>
              </a:lnSpc>
              <a:spcBef>
                <a:spcPts val="0"/>
              </a:spcBef>
              <a:buFont typeface="Wingdings" charset="2"/>
              <a:buChar char="Ø"/>
            </a:pPr>
            <a:r>
              <a:rPr lang="en-US" sz="2200" b="1" i="1" dirty="0" smtClean="0">
                <a:solidFill>
                  <a:srgbClr val="1F497D"/>
                </a:solidFill>
              </a:rPr>
              <a:t>free from the love of money </a:t>
            </a:r>
            <a:r>
              <a:rPr lang="en-US" sz="2200" dirty="0" smtClean="0">
                <a:solidFill>
                  <a:srgbClr val="000000"/>
                </a:solidFill>
              </a:rPr>
              <a:t>(not greedy or covetous)</a:t>
            </a:r>
            <a:r>
              <a:rPr lang="en-US" sz="2200" b="1" dirty="0" smtClean="0">
                <a:solidFill>
                  <a:srgbClr val="000000"/>
                </a:solidFill>
              </a:rPr>
              <a:t>, and </a:t>
            </a:r>
          </a:p>
          <a:p>
            <a:pPr marL="1200150" lvl="2" indent="-34290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Wingdings" charset="2"/>
              <a:buChar char="Ø"/>
            </a:pPr>
            <a:r>
              <a:rPr lang="en-US" sz="2200" b="1" i="1" dirty="0" smtClean="0">
                <a:solidFill>
                  <a:srgbClr val="1F497D"/>
                </a:solidFill>
              </a:rPr>
              <a:t>not a new convert </a:t>
            </a:r>
            <a:r>
              <a:rPr lang="en-US" sz="2200" dirty="0" smtClean="0">
                <a:solidFill>
                  <a:srgbClr val="000000"/>
                </a:solidFill>
              </a:rPr>
              <a:t>(no neophyte, spiritually mature)</a:t>
            </a:r>
            <a:r>
              <a:rPr lang="en-US" sz="2000" b="1" dirty="0" smtClean="0">
                <a:solidFill>
                  <a:srgbClr val="000000"/>
                </a:solidFill>
              </a:rPr>
              <a:t>? 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2400" b="1" dirty="0" smtClean="0">
                <a:solidFill>
                  <a:srgbClr val="000000"/>
                </a:solidFill>
              </a:rPr>
              <a:t>Do you see how important each of these </a:t>
            </a:r>
            <a:r>
              <a:rPr lang="en-US" sz="2400" b="1" i="1" dirty="0" smtClean="0">
                <a:solidFill>
                  <a:srgbClr val="1F497D"/>
                </a:solidFill>
              </a:rPr>
              <a:t>qualities</a:t>
            </a:r>
            <a:r>
              <a:rPr lang="en-US" sz="2400" b="1" i="1" dirty="0" smtClean="0">
                <a:solidFill>
                  <a:srgbClr val="000000"/>
                </a:solidFill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</a:rPr>
              <a:t>are to the performance of his duties as a </a:t>
            </a:r>
            <a:r>
              <a:rPr lang="en-US" sz="2400" b="1" dirty="0" smtClean="0">
                <a:solidFill>
                  <a:srgbClr val="1F497D"/>
                </a:solidFill>
              </a:rPr>
              <a:t>shepherd</a:t>
            </a:r>
            <a:r>
              <a:rPr lang="en-US" sz="2400" b="1" dirty="0" smtClean="0">
                <a:solidFill>
                  <a:srgbClr val="000000"/>
                </a:solidFill>
              </a:rPr>
              <a:t> </a:t>
            </a:r>
            <a:r>
              <a:rPr lang="en-US" sz="2400" b="1" dirty="0" smtClean="0">
                <a:solidFill>
                  <a:srgbClr val="1F497D"/>
                </a:solidFill>
              </a:rPr>
              <a:t>in/for the church</a:t>
            </a:r>
            <a:r>
              <a:rPr lang="en-US" sz="2400" b="1" dirty="0" smtClean="0">
                <a:solidFill>
                  <a:srgbClr val="000000"/>
                </a:solidFill>
              </a:rPr>
              <a:t>?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endParaRPr lang="en-US" sz="2400" b="1" dirty="0" smtClean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1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041"/>
            <a:ext cx="9144000" cy="798888"/>
          </a:xfrm>
        </p:spPr>
        <p:txBody>
          <a:bodyPr>
            <a:noAutofit/>
          </a:bodyPr>
          <a:lstStyle/>
          <a:p>
            <a:pPr algn="l"/>
            <a:r>
              <a:rPr lang="en-US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Regarding the </a:t>
            </a:r>
            <a:r>
              <a:rPr lang="en-US" b="1" dirty="0" smtClean="0"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Qualifications</a:t>
            </a:r>
            <a:r>
              <a:rPr lang="mr-IN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…</a:t>
            </a:r>
            <a:endParaRPr lang="en-US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358" y="876710"/>
            <a:ext cx="8661666" cy="5760063"/>
          </a:xfrm>
          <a:solidFill>
            <a:schemeClr val="bg1">
              <a:alpha val="80000"/>
            </a:schemeClr>
          </a:solidFill>
        </p:spPr>
        <p:txBody>
          <a:bodyPr>
            <a:noAutofit/>
          </a:bodyPr>
          <a:lstStyle/>
          <a:p>
            <a:pPr marL="571500" indent="-51435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en-US" sz="2800" b="1" dirty="0" smtClean="0">
                <a:solidFill>
                  <a:srgbClr val="000000"/>
                </a:solidFill>
              </a:rPr>
              <a:t>Has he </a:t>
            </a:r>
            <a:r>
              <a:rPr lang="en-US" sz="2800" b="1" i="1" dirty="0" smtClean="0">
                <a:solidFill>
                  <a:srgbClr val="000000"/>
                </a:solidFill>
              </a:rPr>
              <a:t>learned </a:t>
            </a:r>
            <a:r>
              <a:rPr lang="en-US" sz="2800" b="1" dirty="0" smtClean="0">
                <a:solidFill>
                  <a:srgbClr val="000000"/>
                </a:solidFill>
              </a:rPr>
              <a:t>and </a:t>
            </a:r>
            <a:r>
              <a:rPr lang="en-US" sz="2800" b="1" i="1" dirty="0" smtClean="0">
                <a:solidFill>
                  <a:srgbClr val="000000"/>
                </a:solidFill>
              </a:rPr>
              <a:t>demonstrated </a:t>
            </a:r>
            <a:r>
              <a:rPr lang="en-US" sz="2800" b="1" dirty="0" smtClean="0">
                <a:solidFill>
                  <a:srgbClr val="000000"/>
                </a:solidFill>
              </a:rPr>
              <a:t>good leadership </a:t>
            </a:r>
            <a:r>
              <a:rPr lang="en-US" sz="2800" b="1" dirty="0" smtClean="0">
                <a:solidFill>
                  <a:schemeClr val="tx2"/>
                </a:solidFill>
              </a:rPr>
              <a:t>in the community </a:t>
            </a:r>
            <a:r>
              <a:rPr lang="en-US" sz="2800" b="1" i="1" dirty="0" smtClean="0">
                <a:solidFill>
                  <a:schemeClr val="tx2"/>
                </a:solidFill>
              </a:rPr>
              <a:t>with/to his neighbors?</a:t>
            </a:r>
            <a:r>
              <a:rPr lang="en-US" sz="2800" b="1" dirty="0" smtClean="0">
                <a:solidFill>
                  <a:srgbClr val="000000"/>
                </a:solidFill>
              </a:rPr>
              <a:t> </a:t>
            </a:r>
            <a:r>
              <a:rPr lang="en-US" sz="2800" b="1" u="sng" dirty="0" smtClean="0">
                <a:solidFill>
                  <a:srgbClr val="800000"/>
                </a:solidFill>
              </a:rPr>
              <a:t>1Tim.3:7</a:t>
            </a:r>
            <a:endParaRPr lang="en-US" sz="2800" b="1" dirty="0" smtClean="0">
              <a:solidFill>
                <a:srgbClr val="800000"/>
              </a:solidFill>
            </a:endParaRPr>
          </a:p>
          <a:p>
            <a:pPr marL="457200" lvl="1" indent="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600" b="1" dirty="0" smtClean="0">
                <a:solidFill>
                  <a:srgbClr val="000000"/>
                </a:solidFill>
              </a:rPr>
              <a:t>As with all of the qualifications, but perhaps especially with the </a:t>
            </a:r>
            <a:r>
              <a:rPr lang="en-US" sz="2600" b="1" i="1" dirty="0" smtClean="0">
                <a:solidFill>
                  <a:srgbClr val="1F497D"/>
                </a:solidFill>
              </a:rPr>
              <a:t>subjective </a:t>
            </a:r>
            <a:r>
              <a:rPr lang="en-US" sz="2600" b="1" dirty="0" smtClean="0">
                <a:solidFill>
                  <a:srgbClr val="1F497D"/>
                </a:solidFill>
              </a:rPr>
              <a:t>ones</a:t>
            </a:r>
            <a:r>
              <a:rPr lang="en-US" sz="2600" b="1" dirty="0" smtClean="0">
                <a:solidFill>
                  <a:srgbClr val="000000"/>
                </a:solidFill>
              </a:rPr>
              <a:t>, care must be taken in application(s).  For instance, 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2600" b="1" dirty="0" smtClean="0">
                <a:solidFill>
                  <a:srgbClr val="000000"/>
                </a:solidFill>
              </a:rPr>
              <a:t>A </a:t>
            </a:r>
            <a:r>
              <a:rPr lang="en-US" sz="2600" b="1" i="1" dirty="0" smtClean="0">
                <a:solidFill>
                  <a:schemeClr val="tx2"/>
                </a:solidFill>
              </a:rPr>
              <a:t>good</a:t>
            </a:r>
            <a:r>
              <a:rPr lang="en-US" sz="2600" b="1" i="1" dirty="0" smtClean="0">
                <a:solidFill>
                  <a:srgbClr val="000000"/>
                </a:solidFill>
              </a:rPr>
              <a:t> </a:t>
            </a:r>
            <a:r>
              <a:rPr lang="en-US" sz="2600" b="1" dirty="0" smtClean="0">
                <a:solidFill>
                  <a:srgbClr val="000000"/>
                </a:solidFill>
              </a:rPr>
              <a:t>and </a:t>
            </a:r>
            <a:r>
              <a:rPr lang="en-US" sz="2600" b="1" i="1" dirty="0" smtClean="0">
                <a:solidFill>
                  <a:srgbClr val="1F497D"/>
                </a:solidFill>
              </a:rPr>
              <a:t>godly man </a:t>
            </a:r>
            <a:r>
              <a:rPr lang="en-US" sz="2600" b="1" dirty="0" smtClean="0">
                <a:solidFill>
                  <a:srgbClr val="000000"/>
                </a:solidFill>
              </a:rPr>
              <a:t>will incur favor and respect from those of the world </a:t>
            </a:r>
            <a:r>
              <a:rPr lang="en-US" sz="2600" b="1" i="1" dirty="0" smtClean="0">
                <a:solidFill>
                  <a:srgbClr val="1F497D"/>
                </a:solidFill>
              </a:rPr>
              <a:t>who respect goodness</a:t>
            </a:r>
            <a:r>
              <a:rPr lang="en-US" sz="2600" b="1" i="1" dirty="0" smtClean="0">
                <a:solidFill>
                  <a:srgbClr val="000000"/>
                </a:solidFill>
              </a:rPr>
              <a:t> </a:t>
            </a:r>
            <a:r>
              <a:rPr lang="en-US" sz="2600" b="1" dirty="0" smtClean="0">
                <a:solidFill>
                  <a:srgbClr val="000000"/>
                </a:solidFill>
              </a:rPr>
              <a:t>and </a:t>
            </a:r>
            <a:r>
              <a:rPr lang="en-US" sz="2600" b="1" i="1" dirty="0" smtClean="0">
                <a:solidFill>
                  <a:srgbClr val="1F497D"/>
                </a:solidFill>
              </a:rPr>
              <a:t>right conduct</a:t>
            </a:r>
            <a:r>
              <a:rPr lang="en-US" sz="2600" b="1" i="1" dirty="0" smtClean="0">
                <a:solidFill>
                  <a:srgbClr val="000000"/>
                </a:solidFill>
              </a:rPr>
              <a:t>, </a:t>
            </a:r>
            <a:r>
              <a:rPr lang="en-US" sz="2600" b="1" u="sng" dirty="0" smtClean="0">
                <a:solidFill>
                  <a:srgbClr val="800000"/>
                </a:solidFill>
              </a:rPr>
              <a:t>Titus 2:8</a:t>
            </a:r>
            <a:r>
              <a:rPr lang="en-US" sz="2600" b="1" dirty="0" smtClean="0">
                <a:solidFill>
                  <a:srgbClr val="000000"/>
                </a:solidFill>
              </a:rPr>
              <a:t>;</a:t>
            </a:r>
            <a:r>
              <a:rPr lang="en-US" sz="2600" b="1" i="1" dirty="0" smtClean="0">
                <a:solidFill>
                  <a:srgbClr val="000000"/>
                </a:solidFill>
              </a:rPr>
              <a:t> </a:t>
            </a:r>
            <a:r>
              <a:rPr lang="en-US" sz="2600" b="1" u="sng" dirty="0" smtClean="0">
                <a:solidFill>
                  <a:srgbClr val="800000"/>
                </a:solidFill>
              </a:rPr>
              <a:t>cf. 1Pet.2:12-17</a:t>
            </a:r>
            <a:r>
              <a:rPr lang="en-US" sz="2600" b="1" dirty="0" smtClean="0">
                <a:solidFill>
                  <a:srgbClr val="000000"/>
                </a:solidFill>
              </a:rPr>
              <a:t>; </a:t>
            </a:r>
            <a:endParaRPr lang="en-US" sz="2600" b="1" i="1" dirty="0" smtClean="0">
              <a:solidFill>
                <a:srgbClr val="000000"/>
              </a:solidFill>
            </a:endParaRP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2600" b="1" dirty="0" smtClean="0">
                <a:solidFill>
                  <a:srgbClr val="000000"/>
                </a:solidFill>
              </a:rPr>
              <a:t>But for those of the world who </a:t>
            </a:r>
            <a:r>
              <a:rPr lang="en-US" sz="2600" b="1" i="1" dirty="0" smtClean="0">
                <a:solidFill>
                  <a:schemeClr val="tx2"/>
                </a:solidFill>
              </a:rPr>
              <a:t>despise goodness </a:t>
            </a:r>
            <a:r>
              <a:rPr lang="en-US" sz="2600" b="1" dirty="0" smtClean="0">
                <a:solidFill>
                  <a:srgbClr val="000000"/>
                </a:solidFill>
              </a:rPr>
              <a:t>and </a:t>
            </a:r>
            <a:r>
              <a:rPr lang="en-US" sz="2600" b="1" i="1" dirty="0" smtClean="0">
                <a:solidFill>
                  <a:srgbClr val="1F497D"/>
                </a:solidFill>
              </a:rPr>
              <a:t>right conduct, “nothing is pure,” </a:t>
            </a:r>
            <a:r>
              <a:rPr lang="en-US" sz="2600" b="1" u="sng" dirty="0" smtClean="0">
                <a:solidFill>
                  <a:srgbClr val="800000"/>
                </a:solidFill>
              </a:rPr>
              <a:t>Titus 1:15</a:t>
            </a:r>
            <a:r>
              <a:rPr lang="en-US" sz="2600" b="1" dirty="0" smtClean="0">
                <a:solidFill>
                  <a:srgbClr val="800000"/>
                </a:solidFill>
              </a:rPr>
              <a:t>;</a:t>
            </a:r>
            <a:r>
              <a:rPr lang="en-US" sz="2600" b="1" dirty="0">
                <a:solidFill>
                  <a:srgbClr val="000000"/>
                </a:solidFill>
              </a:rPr>
              <a:t> </a:t>
            </a:r>
            <a:r>
              <a:rPr lang="en-US" sz="2600" b="1" u="sng" dirty="0" smtClean="0">
                <a:solidFill>
                  <a:srgbClr val="800000"/>
                </a:solidFill>
              </a:rPr>
              <a:t>cf. John 15:18-19</a:t>
            </a:r>
            <a:r>
              <a:rPr lang="en-US" sz="2600" b="1" dirty="0" smtClean="0">
                <a:solidFill>
                  <a:srgbClr val="000000"/>
                </a:solidFill>
              </a:rPr>
              <a:t>.  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2600" b="1" dirty="0" smtClean="0">
                <a:solidFill>
                  <a:srgbClr val="000000"/>
                </a:solidFill>
              </a:rPr>
              <a:t>Do you see how important this </a:t>
            </a:r>
            <a:r>
              <a:rPr lang="en-US" sz="2600" b="1" i="1" dirty="0" smtClean="0">
                <a:solidFill>
                  <a:srgbClr val="1F497D"/>
                </a:solidFill>
              </a:rPr>
              <a:t>quality</a:t>
            </a:r>
            <a:r>
              <a:rPr lang="en-US" sz="2600" b="1" i="1" dirty="0" smtClean="0">
                <a:solidFill>
                  <a:srgbClr val="000000"/>
                </a:solidFill>
              </a:rPr>
              <a:t> </a:t>
            </a:r>
            <a:r>
              <a:rPr lang="en-US" sz="2600" b="1" dirty="0" smtClean="0">
                <a:solidFill>
                  <a:srgbClr val="000000"/>
                </a:solidFill>
              </a:rPr>
              <a:t>is to the performance of his duties as a </a:t>
            </a:r>
            <a:r>
              <a:rPr lang="en-US" sz="2600" b="1" dirty="0" smtClean="0">
                <a:solidFill>
                  <a:srgbClr val="1F497D"/>
                </a:solidFill>
              </a:rPr>
              <a:t>shepherd</a:t>
            </a:r>
            <a:r>
              <a:rPr lang="en-US" sz="2600" b="1" dirty="0" smtClean="0">
                <a:solidFill>
                  <a:srgbClr val="000000"/>
                </a:solidFill>
              </a:rPr>
              <a:t> </a:t>
            </a:r>
            <a:r>
              <a:rPr lang="en-US" sz="2600" b="1" dirty="0" smtClean="0">
                <a:solidFill>
                  <a:srgbClr val="1F497D"/>
                </a:solidFill>
              </a:rPr>
              <a:t>in/for the church</a:t>
            </a:r>
            <a:r>
              <a:rPr lang="en-US" sz="2600" b="1" dirty="0" smtClean="0">
                <a:solidFill>
                  <a:srgbClr val="000000"/>
                </a:solidFill>
              </a:rPr>
              <a:t>?  A man with a </a:t>
            </a:r>
            <a:r>
              <a:rPr lang="en-US" sz="2600" b="1" i="1" dirty="0" smtClean="0">
                <a:solidFill>
                  <a:srgbClr val="1F497D"/>
                </a:solidFill>
              </a:rPr>
              <a:t>warranted </a:t>
            </a:r>
            <a:r>
              <a:rPr lang="en-US" sz="2600" b="1" dirty="0" smtClean="0">
                <a:solidFill>
                  <a:srgbClr val="1F497D"/>
                </a:solidFill>
              </a:rPr>
              <a:t>“bad reputation” </a:t>
            </a:r>
            <a:r>
              <a:rPr lang="en-US" sz="2600" b="1" dirty="0" smtClean="0">
                <a:solidFill>
                  <a:srgbClr val="000000"/>
                </a:solidFill>
              </a:rPr>
              <a:t>in the world destroys the reputation and influence of the church</a:t>
            </a:r>
            <a:r>
              <a:rPr lang="en-US" sz="2600" b="1" dirty="0">
                <a:solidFill>
                  <a:srgbClr val="000000"/>
                </a:solidFill>
              </a:rPr>
              <a:t>,</a:t>
            </a:r>
            <a:r>
              <a:rPr lang="en-US" sz="2600" b="1" dirty="0" smtClean="0">
                <a:solidFill>
                  <a:srgbClr val="000000"/>
                </a:solidFill>
              </a:rPr>
              <a:t> especially when appointed to leadership in it! 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endParaRPr lang="en-US" sz="2400" b="1" dirty="0" smtClean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86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2964</TotalTime>
  <Words>1759</Words>
  <Application>Microsoft Macintosh PowerPoint</Application>
  <PresentationFormat>On-screen Show (4:3)</PresentationFormat>
  <Paragraphs>76</Paragraphs>
  <Slides>11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Selecting Leaders in the Lord’s Church Part 2</vt:lpstr>
      <vt:lpstr>Now, Regarding the Qualifications…</vt:lpstr>
      <vt:lpstr>Regarding the Qualifications…</vt:lpstr>
      <vt:lpstr>Regarding the Qualifications…</vt:lpstr>
      <vt:lpstr>Regarding the Qualifications…</vt:lpstr>
      <vt:lpstr>Regarding the Qualifications…</vt:lpstr>
      <vt:lpstr>Regarding the Qualifications…</vt:lpstr>
      <vt:lpstr>Regarding the Qualifications…</vt:lpstr>
      <vt:lpstr>Conclusions…</vt:lpstr>
      <vt:lpstr>PowerPoint Presentation</vt:lpstr>
    </vt:vector>
  </TitlesOfParts>
  <Company>Southside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Strong</dc:creator>
  <cp:lastModifiedBy>Philip Strong</cp:lastModifiedBy>
  <cp:revision>60</cp:revision>
  <cp:lastPrinted>2022-11-17T18:05:50Z</cp:lastPrinted>
  <dcterms:created xsi:type="dcterms:W3CDTF">2022-11-15T16:56:25Z</dcterms:created>
  <dcterms:modified xsi:type="dcterms:W3CDTF">2022-11-17T18:21:11Z</dcterms:modified>
</cp:coreProperties>
</file>