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8" d="100"/>
          <a:sy n="198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830E3-B4C0-B14F-AF78-6C81D40CFAAF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DD4BF-8FB4-8640-9B1A-78A78305A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E41CC-B834-6545-B091-A908F97373DC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448A7-5540-7D41-9B49-0BE7BAE0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*Go to a cancer hospital</a:t>
            </a:r>
            <a:r>
              <a:rPr lang="en-US" baseline="0" dirty="0" smtClean="0"/>
              <a:t> or wing or floor; look into the faces of the people there, and ask yourself, “Do they </a:t>
            </a:r>
            <a:r>
              <a:rPr lang="en-US" i="1" baseline="0" dirty="0" smtClean="0"/>
              <a:t>deserve </a:t>
            </a:r>
            <a:r>
              <a:rPr lang="en-US" i="0" baseline="0" dirty="0" smtClean="0"/>
              <a:t>this more than me?”  Because that’s what you’re implying when you ask, “Why me?”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*Cancer</a:t>
            </a:r>
            <a:r>
              <a:rPr lang="en-US" baseline="0" dirty="0" smtClean="0"/>
              <a:t> is a great teacher; it teaches you: </a:t>
            </a:r>
            <a:r>
              <a:rPr lang="en-US" b="1" baseline="0" dirty="0" smtClean="0"/>
              <a:t>humility, empathy, trust, faith, hope</a:t>
            </a:r>
            <a:r>
              <a:rPr lang="en-US" baseline="0" dirty="0" smtClean="0"/>
              <a:t>, and </a:t>
            </a:r>
            <a:r>
              <a:rPr lang="en-US" b="1" baseline="0" dirty="0" smtClean="0"/>
              <a:t>love</a:t>
            </a:r>
            <a:r>
              <a:rPr lang="en-US" baseline="0" dirty="0" smtClean="0"/>
              <a:t> to name only a few of its lessons! </a:t>
            </a:r>
            <a:endParaRPr lang="en-US" dirty="0" smtClean="0"/>
          </a:p>
          <a:p>
            <a:r>
              <a:rPr lang="en-US" dirty="0" smtClean="0"/>
              <a:t>**</a:t>
            </a:r>
            <a:r>
              <a:rPr lang="en-US" dirty="0" smtClean="0"/>
              <a:t>Instead of using whatever time you have worrying </a:t>
            </a:r>
            <a:r>
              <a:rPr lang="en-US" dirty="0" smtClean="0"/>
              <a:t>about secondary (or even</a:t>
            </a:r>
            <a:r>
              <a:rPr lang="en-US" baseline="0" dirty="0" smtClean="0"/>
              <a:t> less important) </a:t>
            </a:r>
            <a:r>
              <a:rPr lang="en-US" dirty="0" smtClean="0"/>
              <a:t>things-</a:t>
            </a:r>
            <a:r>
              <a:rPr lang="en-US" baseline="0" dirty="0" smtClean="0"/>
              <a:t> including </a:t>
            </a:r>
            <a:r>
              <a:rPr lang="en-US" i="1" baseline="0" dirty="0" smtClean="0"/>
              <a:t>physical </a:t>
            </a:r>
            <a:r>
              <a:rPr lang="en-US" i="0" baseline="0" dirty="0" smtClean="0"/>
              <a:t>concerns for your family, </a:t>
            </a:r>
            <a:r>
              <a:rPr lang="en-US" b="1" i="0" baseline="0" dirty="0" smtClean="0"/>
              <a:t>concentrate on </a:t>
            </a:r>
            <a:r>
              <a:rPr lang="en-US" b="1" i="1" baseline="0" dirty="0" smtClean="0"/>
              <a:t>spiritual life </a:t>
            </a:r>
            <a:r>
              <a:rPr lang="en-US" b="1" i="0" baseline="0" dirty="0" smtClean="0"/>
              <a:t>for you and them!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448A7-5540-7D41-9B49-0BE7BAE0B2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5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31CFF-88E2-E34F-9AE9-E0B05D007661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5D1C2-216A-EF4D-B304-3EECED99C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5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3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4256" y="0"/>
            <a:ext cx="3039744" cy="685799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 never wanted to be the “cancer-survivor preacher.”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 would much prefer to be just a “good” preacher who teaches the Word faithfully, and helps others to know and understand it.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But we don’t always get to choose our path...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 exactly through what it takes us, </a:t>
            </a:r>
            <a:r>
              <a:rPr lang="en-US" sz="2200" b="1" u="sng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Jas.1:2-8</a:t>
            </a: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 like to think that “my path” has given me additional insight,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22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ith which I hope to be able to help others.</a:t>
            </a:r>
          </a:p>
        </p:txBody>
      </p:sp>
      <p:pic>
        <p:nvPicPr>
          <p:cNvPr id="4" name="Picture 3" descr="me after chemo cropp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042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21657"/>
            <a:ext cx="6104256" cy="193634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4800" b="1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4800" b="1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4800" b="1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4800" b="1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4800" b="1" dirty="0" smtClean="0">
                <a:effectLst>
                  <a:glow rad="1016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4800" b="1" dirty="0">
              <a:effectLst>
                <a:glow rad="1016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098" y="0"/>
            <a:ext cx="3344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Recognize this guy?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55695"/>
            <a:ext cx="20944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This picture was taken ~Oct.2004, soon after completing chemotherapy for Stage 4 T-Cell Lymphoma. 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 after chemo cropp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2"/>
          <a:stretch/>
        </p:blipFill>
        <p:spPr>
          <a:xfrm>
            <a:off x="1" y="4"/>
            <a:ext cx="3651362" cy="3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2384"/>
            <a:ext cx="3651363" cy="108866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2800" b="1" dirty="0">
              <a:effectLst>
                <a:glow rad="762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64" y="45361"/>
            <a:ext cx="5492636" cy="422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arenR"/>
            </a:pP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Every</a:t>
            </a:r>
            <a:r>
              <a:rPr lang="en-US" sz="2800" b="1" i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one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going to die, unless the end comes first, </a:t>
            </a:r>
            <a:r>
              <a:rPr lang="en-US" sz="2800" b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Heb.9:27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; </a:t>
            </a:r>
            <a:r>
              <a:rPr lang="en-US" sz="2800" b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1Thess.4:13-18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.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While some cancers have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known causes,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many don’t.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So never assume it is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anyone’s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or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anything’s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fault.  Just deal with the reality as best you can.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If you need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someone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or a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cause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to “blame,”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Satan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sin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will have to do,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cf. Gen.2:16-17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3:1-7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Rom.6:23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32" y="4117686"/>
            <a:ext cx="8905867" cy="2656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/>
              <a:t>While we don’t get to chose </a:t>
            </a:r>
            <a:r>
              <a:rPr lang="en-US" sz="2400" b="1" i="1" dirty="0" smtClean="0"/>
              <a:t>how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when </a:t>
            </a:r>
            <a:r>
              <a:rPr lang="en-US" sz="2400" b="1" dirty="0" smtClean="0"/>
              <a:t>we die, cancer does have some advantages: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Sometimes, even when it is fatal, death is delayed.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So, it usually provides time to get your affairs in order; to </a:t>
            </a:r>
            <a:r>
              <a:rPr lang="en-US" sz="2400" b="1" i="1" dirty="0" smtClean="0"/>
              <a:t>say</a:t>
            </a:r>
            <a:r>
              <a:rPr lang="en-US" sz="2400" b="1" dirty="0" smtClean="0"/>
              <a:t> and </a:t>
            </a:r>
            <a:r>
              <a:rPr lang="en-US" sz="2400" b="1" i="1" dirty="0" smtClean="0"/>
              <a:t>do</a:t>
            </a:r>
            <a:r>
              <a:rPr lang="en-US" sz="2400" b="1" dirty="0" smtClean="0"/>
              <a:t> what needs to be said and done both </a:t>
            </a:r>
            <a:r>
              <a:rPr lang="en-US" sz="2400" b="1" i="1" dirty="0" smtClean="0"/>
              <a:t>physically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spiritually.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Additionally, as </a:t>
            </a:r>
            <a:r>
              <a:rPr lang="en-US" sz="2400" b="1" i="1" dirty="0" smtClean="0"/>
              <a:t>hard </a:t>
            </a:r>
            <a:r>
              <a:rPr lang="en-US" sz="2400" b="1" dirty="0" smtClean="0"/>
              <a:t>as death can be with cancer, even it beats </a:t>
            </a:r>
            <a:r>
              <a:rPr lang="en-US" sz="2400" b="1" i="1" dirty="0" smtClean="0"/>
              <a:t>crucifixion, </a:t>
            </a:r>
            <a:r>
              <a:rPr lang="en-US" sz="2400" b="1" u="sng" dirty="0" smtClean="0"/>
              <a:t>cf. Acts 2:23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7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 after chemo cropp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2"/>
          <a:stretch/>
        </p:blipFill>
        <p:spPr>
          <a:xfrm>
            <a:off x="1" y="4"/>
            <a:ext cx="3651362" cy="3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2384"/>
            <a:ext cx="3651363" cy="108866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2800" b="1" dirty="0">
              <a:effectLst>
                <a:glow rad="762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64" y="45361"/>
            <a:ext cx="5492636" cy="422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arenR" startAt="2"/>
            </a:pP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Stop asking, “Why 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me?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” It’s the wrong question.  Instead try, “Why 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not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me?”</a:t>
            </a:r>
            <a:endParaRPr lang="en-US" sz="2400" b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Do we expect cancer to be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partial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even though God is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impartial?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Rom.2:11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Matt.5:45</a:t>
            </a:r>
            <a:endParaRPr lang="en-US" sz="2400" b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Are you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too good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for cancer?*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If you’ve committed sin, you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deserve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to die- we all do,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cf. Rom.3:9-23; 6;23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I’m not saying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your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cancer stems from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your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sin directly, but</a:t>
            </a:r>
            <a:r>
              <a:rPr lang="mr-IN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…</a:t>
            </a:r>
            <a:endParaRPr lang="en-US" sz="2400" b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132" y="4103001"/>
            <a:ext cx="8905867" cy="257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/>
              <a:t>As sinners, we all deserve to die and therefore don’t really have a complaint regarding </a:t>
            </a:r>
            <a:r>
              <a:rPr lang="en-US" sz="2400" b="1" i="1" dirty="0" smtClean="0"/>
              <a:t>how </a:t>
            </a:r>
            <a:r>
              <a:rPr lang="en-US" sz="2400" b="1" dirty="0" smtClean="0"/>
              <a:t>we die.  I know this is hard, but true.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But </a:t>
            </a:r>
            <a:r>
              <a:rPr lang="en-US" sz="2400" b="1" i="1" dirty="0" smtClean="0"/>
              <a:t>self-pity </a:t>
            </a:r>
            <a:r>
              <a:rPr lang="en-US" sz="2400" b="1" dirty="0" smtClean="0"/>
              <a:t>and/or </a:t>
            </a:r>
            <a:r>
              <a:rPr lang="en-US" sz="2400" b="1" i="1" dirty="0" smtClean="0"/>
              <a:t>blaming God </a:t>
            </a:r>
            <a:r>
              <a:rPr lang="en-US" sz="2400" b="1" dirty="0" smtClean="0"/>
              <a:t>isn’t going to help you do what you need to do </a:t>
            </a:r>
            <a:r>
              <a:rPr lang="en-US" sz="2400" b="1" i="1" dirty="0" smtClean="0"/>
              <a:t>physically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spiritually.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You have time and opportunity </a:t>
            </a:r>
            <a:r>
              <a:rPr lang="en-US" sz="2400" b="1" u="sng" dirty="0" smtClean="0"/>
              <a:t>now</a:t>
            </a:r>
            <a:r>
              <a:rPr lang="en-US" sz="2400" b="1" dirty="0" smtClean="0"/>
              <a:t> to be </a:t>
            </a:r>
            <a:r>
              <a:rPr lang="en-US" sz="2400" b="1" i="1" dirty="0" smtClean="0"/>
              <a:t>salt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light </a:t>
            </a:r>
            <a:r>
              <a:rPr lang="en-US" sz="2400" b="1" dirty="0" smtClean="0"/>
              <a:t>in attitude and activity, and even in your death, if such be the case; don’t waste it with </a:t>
            </a:r>
            <a:r>
              <a:rPr lang="en-US" sz="2400" b="1" i="1" dirty="0" smtClean="0"/>
              <a:t>“Why me?”  </a:t>
            </a:r>
            <a:r>
              <a:rPr lang="en-US" sz="2400" b="1" u="sng" dirty="0" smtClean="0"/>
              <a:t>cf. Matt.5:13-16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Phil.1:20-24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025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 after chemo cropp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2"/>
          <a:stretch/>
        </p:blipFill>
        <p:spPr>
          <a:xfrm>
            <a:off x="1" y="4"/>
            <a:ext cx="3651362" cy="3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2384"/>
            <a:ext cx="3651363" cy="108866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2800" b="1" dirty="0">
              <a:effectLst>
                <a:glow rad="762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64" y="45361"/>
            <a:ext cx="5492636" cy="4256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85000"/>
              </a:lnSpc>
              <a:spcAft>
                <a:spcPts val="600"/>
              </a:spcAft>
              <a:buFont typeface="+mj-lt"/>
              <a:buAutoNum type="arabicParenR" startAt="3"/>
            </a:pP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Physical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life-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it’s 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length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or “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quality,”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is not what’s really important.</a:t>
            </a:r>
            <a:endParaRPr lang="en-US" sz="2400" b="1" i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“Your physical health and family are the most important things in life.”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No, they aren’t!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That’s how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unbelievers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and those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without hope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think,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Eph.2:12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It’s not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how long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or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how well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you live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physically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that counts; but whether or not you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live 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die in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Christ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			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cp. Luke 23:39-43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en-US" sz="24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Rom.8:1; 6:1-14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32" y="3944975"/>
            <a:ext cx="8905867" cy="298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sz="2400" b="1" dirty="0" smtClean="0"/>
              <a:t>“But what about...</a:t>
            </a:r>
          </a:p>
          <a:p>
            <a:pPr marL="342900" indent="-342900">
              <a:lnSpc>
                <a:spcPct val="9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b="1" dirty="0" smtClean="0"/>
              <a:t>My family?  Who will take care of them?”  </a:t>
            </a:r>
            <a:r>
              <a:rPr lang="en-US" sz="2400" b="1" u="sng" dirty="0" smtClean="0">
                <a:solidFill>
                  <a:srgbClr val="800000"/>
                </a:solidFill>
              </a:rPr>
              <a:t>Matt.6:25-33</a:t>
            </a:r>
            <a:r>
              <a:rPr lang="en-US" sz="2400" b="1" dirty="0" smtClean="0">
                <a:solidFill>
                  <a:srgbClr val="800000"/>
                </a:solidFill>
              </a:rPr>
              <a:t>, </a:t>
            </a:r>
            <a:r>
              <a:rPr lang="en-US" sz="2400" b="1" i="1" dirty="0" smtClean="0">
                <a:solidFill>
                  <a:srgbClr val="800000"/>
                </a:solidFill>
              </a:rPr>
              <a:t>“seek f</a:t>
            </a:r>
            <a:r>
              <a:rPr lang="en-US" sz="2400" b="1" i="1" u="sng" dirty="0" smtClean="0">
                <a:solidFill>
                  <a:srgbClr val="800000"/>
                </a:solidFill>
              </a:rPr>
              <a:t>irst</a:t>
            </a:r>
            <a:r>
              <a:rPr lang="en-US" sz="2400" b="1" i="1" dirty="0" smtClean="0">
                <a:solidFill>
                  <a:srgbClr val="800000"/>
                </a:solidFill>
              </a:rPr>
              <a:t> His kingdom and His righteousness...”  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b="1" dirty="0" smtClean="0"/>
              <a:t>All the things I wanted to do/accomplish in life?” </a:t>
            </a:r>
            <a:r>
              <a:rPr lang="en-US" sz="2400" b="1" u="sng" dirty="0">
                <a:solidFill>
                  <a:srgbClr val="800000"/>
                </a:solidFill>
              </a:rPr>
              <a:t>Matt.6:25-33</a:t>
            </a:r>
            <a:r>
              <a:rPr lang="en-US" sz="2400" b="1" dirty="0">
                <a:solidFill>
                  <a:srgbClr val="800000"/>
                </a:solidFill>
              </a:rPr>
              <a:t>, </a:t>
            </a:r>
            <a:r>
              <a:rPr lang="en-US" sz="2400" b="1" i="1" dirty="0">
                <a:solidFill>
                  <a:srgbClr val="800000"/>
                </a:solidFill>
              </a:rPr>
              <a:t>“seek f</a:t>
            </a:r>
            <a:r>
              <a:rPr lang="en-US" sz="2400" b="1" i="1" u="sng" dirty="0">
                <a:solidFill>
                  <a:srgbClr val="800000"/>
                </a:solidFill>
              </a:rPr>
              <a:t>irst</a:t>
            </a:r>
            <a:r>
              <a:rPr lang="en-US" sz="2400" b="1" i="1" dirty="0">
                <a:solidFill>
                  <a:srgbClr val="800000"/>
                </a:solidFill>
              </a:rPr>
              <a:t> His kingdom and His righteousness...” </a:t>
            </a:r>
            <a:endParaRPr lang="en-US" sz="2400" b="1" i="1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400"/>
              </a:spcAft>
              <a:buFont typeface="Arial"/>
              <a:buChar char="•"/>
            </a:pPr>
            <a:r>
              <a:rPr lang="en-US" sz="2400" b="1" dirty="0" smtClean="0"/>
              <a:t>One of the great </a:t>
            </a:r>
            <a:r>
              <a:rPr lang="en-US" sz="2400" b="1" i="1" dirty="0" smtClean="0"/>
              <a:t>advantages </a:t>
            </a:r>
            <a:r>
              <a:rPr lang="en-US" sz="2400" b="1" dirty="0" smtClean="0"/>
              <a:t>of </a:t>
            </a:r>
            <a:r>
              <a:rPr lang="en-US" sz="2400" b="1" dirty="0" smtClean="0"/>
              <a:t>cancer* </a:t>
            </a:r>
            <a:r>
              <a:rPr lang="en-US" sz="2400" b="1" dirty="0" smtClean="0"/>
              <a:t>is that it helps us to prioritize what is </a:t>
            </a:r>
            <a:r>
              <a:rPr lang="en-US" sz="2400" b="1" i="1" dirty="0" smtClean="0"/>
              <a:t>really </a:t>
            </a:r>
            <a:r>
              <a:rPr lang="en-US" sz="2400" b="1" dirty="0" smtClean="0"/>
              <a:t>important.  Your </a:t>
            </a:r>
            <a:r>
              <a:rPr lang="en-US" sz="2400" b="1" i="1" dirty="0" smtClean="0"/>
              <a:t>spiritual </a:t>
            </a:r>
            <a:r>
              <a:rPr lang="en-US" sz="2400" b="1" dirty="0" smtClean="0"/>
              <a:t>life comes </a:t>
            </a:r>
            <a:r>
              <a:rPr lang="en-US" sz="2400" b="1" i="1" dirty="0" smtClean="0"/>
              <a:t>first, </a:t>
            </a:r>
            <a:r>
              <a:rPr lang="en-US" sz="2400" b="1" u="sng" dirty="0" smtClean="0"/>
              <a:t>Matt.16:26</a:t>
            </a:r>
            <a:r>
              <a:rPr lang="en-US" sz="2400" b="1" dirty="0" smtClean="0"/>
              <a:t>.  The </a:t>
            </a:r>
            <a:r>
              <a:rPr lang="en-US" sz="2400" b="1" i="1" dirty="0" smtClean="0"/>
              <a:t>spiritual </a:t>
            </a:r>
            <a:r>
              <a:rPr lang="en-US" sz="2400" b="1" dirty="0" smtClean="0"/>
              <a:t>life of those you love comes second.</a:t>
            </a:r>
            <a:r>
              <a:rPr lang="en-US" sz="2400" b="1" dirty="0" smtClean="0"/>
              <a:t>**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7036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 after chemo cropp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2"/>
          <a:stretch/>
        </p:blipFill>
        <p:spPr>
          <a:xfrm>
            <a:off x="1" y="4"/>
            <a:ext cx="3651362" cy="3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2384"/>
            <a:ext cx="3651363" cy="108866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2800" b="1" dirty="0">
              <a:effectLst>
                <a:glow rad="762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64" y="45361"/>
            <a:ext cx="5492636" cy="362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arenR" startAt="4"/>
            </a:pP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Death is not </a:t>
            </a:r>
            <a:r>
              <a:rPr lang="en-US" sz="2800" b="1" u="sng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the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enemy- sin is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. </a:t>
            </a:r>
            <a:endParaRPr lang="en-US" sz="2400" b="1" i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Death is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an enemy, </a:t>
            </a:r>
            <a:r>
              <a:rPr lang="en-US" sz="26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1Cor.15:25-26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But only to those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unprepared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for it, </a:t>
            </a:r>
            <a:r>
              <a:rPr lang="en-US" sz="26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1Cor.15:20-24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For those who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“die in the Lord,”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death is a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“blessed”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event, 		  </a:t>
            </a:r>
            <a:r>
              <a:rPr lang="en-US" sz="26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Rev.14:13a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Do you </a:t>
            </a:r>
            <a:r>
              <a:rPr lang="en-US" sz="2600" b="1" i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reall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believe that? </a:t>
            </a:r>
            <a:endParaRPr lang="en-US" sz="2600" b="1" i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132" y="3944975"/>
            <a:ext cx="8905867" cy="281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 smtClean="0"/>
              <a:t>If so: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Then it changes the way you </a:t>
            </a:r>
            <a:r>
              <a:rPr lang="en-US" sz="2450" b="1" i="1" dirty="0" smtClean="0"/>
              <a:t>live, </a:t>
            </a:r>
            <a:r>
              <a:rPr lang="en-US" sz="2450" b="1" u="sng" dirty="0" smtClean="0"/>
              <a:t>Rev.14:13c</a:t>
            </a:r>
            <a:r>
              <a:rPr lang="en-US" sz="2450" b="1" dirty="0" smtClean="0"/>
              <a:t>;</a:t>
            </a:r>
            <a:r>
              <a:rPr lang="en-US" sz="2450" b="1" i="1" dirty="0" smtClean="0"/>
              <a:t> </a:t>
            </a:r>
            <a:r>
              <a:rPr lang="en-US" sz="2450" b="1" u="sng" dirty="0" smtClean="0"/>
              <a:t>2Cor.10:3-7</a:t>
            </a:r>
            <a:endParaRPr lang="en-US" sz="2450" b="1" dirty="0" smtClean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And it changes how you </a:t>
            </a:r>
            <a:r>
              <a:rPr lang="en-US" sz="2450" b="1" i="1" dirty="0" smtClean="0"/>
              <a:t>die</a:t>
            </a:r>
            <a:r>
              <a:rPr lang="en-US" sz="2450" b="1" dirty="0" smtClean="0"/>
              <a:t> (</a:t>
            </a:r>
            <a:r>
              <a:rPr lang="en-US" sz="2450" b="1" i="1" dirty="0" smtClean="0"/>
              <a:t>view </a:t>
            </a:r>
            <a:r>
              <a:rPr lang="en-US" sz="2450" b="1" dirty="0" smtClean="0"/>
              <a:t>and </a:t>
            </a:r>
            <a:r>
              <a:rPr lang="en-US" sz="2450" b="1" i="1" dirty="0" smtClean="0"/>
              <a:t>approach </a:t>
            </a:r>
            <a:r>
              <a:rPr lang="en-US" sz="2450" b="1" dirty="0" smtClean="0"/>
              <a:t>to </a:t>
            </a:r>
            <a:r>
              <a:rPr lang="en-US" sz="2450" b="1" i="1" dirty="0" smtClean="0"/>
              <a:t>death</a:t>
            </a:r>
            <a:r>
              <a:rPr lang="en-US" sz="2450" b="1" dirty="0" smtClean="0"/>
              <a:t>),          </a:t>
            </a:r>
            <a:r>
              <a:rPr lang="en-US" sz="2450" b="1" u="sng" dirty="0" smtClean="0"/>
              <a:t>Rev.14:13b</a:t>
            </a:r>
            <a:r>
              <a:rPr lang="en-US" sz="2450" b="1" dirty="0" smtClean="0"/>
              <a:t>; </a:t>
            </a:r>
            <a:r>
              <a:rPr lang="en-US" sz="2450" b="1" u="sng" dirty="0" smtClean="0"/>
              <a:t>Phil.1:21</a:t>
            </a:r>
            <a:r>
              <a:rPr lang="en-US" sz="2450" b="1" dirty="0" smtClean="0"/>
              <a:t>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We don’t really </a:t>
            </a:r>
            <a:r>
              <a:rPr lang="en-US" sz="2450" b="1" i="1" dirty="0" smtClean="0"/>
              <a:t>know how to live, </a:t>
            </a:r>
            <a:r>
              <a:rPr lang="en-US" sz="2450" b="1" dirty="0" smtClean="0"/>
              <a:t>unless/until we </a:t>
            </a:r>
            <a:r>
              <a:rPr lang="en-US" sz="2450" b="1" i="1" dirty="0" smtClean="0"/>
              <a:t>know how to die.  </a:t>
            </a:r>
            <a:r>
              <a:rPr lang="en-US" sz="2450" b="1" dirty="0" smtClean="0"/>
              <a:t>And conversely, </a:t>
            </a:r>
            <a:r>
              <a:rPr lang="en-US" sz="2450" b="1" i="1" dirty="0" smtClean="0"/>
              <a:t>dying</a:t>
            </a:r>
            <a:r>
              <a:rPr lang="en-US" sz="2450" b="1" dirty="0" smtClean="0"/>
              <a:t> right</a:t>
            </a:r>
            <a:r>
              <a:rPr lang="en-US" sz="2450" b="1" i="1" dirty="0" smtClean="0"/>
              <a:t> </a:t>
            </a:r>
            <a:r>
              <a:rPr lang="en-US" sz="2450" b="1" dirty="0" smtClean="0"/>
              <a:t>is all about </a:t>
            </a:r>
            <a:r>
              <a:rPr lang="en-US" sz="2450" b="1" i="1" dirty="0" smtClean="0"/>
              <a:t>living </a:t>
            </a:r>
            <a:r>
              <a:rPr lang="en-US" sz="2450" b="1" dirty="0" smtClean="0"/>
              <a:t>right.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This changes our perspective of </a:t>
            </a:r>
            <a:r>
              <a:rPr lang="en-US" sz="2450" b="1" i="1" dirty="0" smtClean="0"/>
              <a:t>living </a:t>
            </a:r>
            <a:r>
              <a:rPr lang="en-US" sz="2450" b="1" u="sng" dirty="0" smtClean="0"/>
              <a:t>and</a:t>
            </a:r>
            <a:r>
              <a:rPr lang="en-US" sz="2450" b="1" dirty="0" smtClean="0"/>
              <a:t> </a:t>
            </a:r>
            <a:r>
              <a:rPr lang="en-US" sz="2450" b="1" i="1" dirty="0" smtClean="0"/>
              <a:t>dying, </a:t>
            </a:r>
            <a:r>
              <a:rPr lang="en-US" sz="2450" b="1" u="sng" dirty="0" smtClean="0"/>
              <a:t>1Thess.4:13-18</a:t>
            </a:r>
            <a:r>
              <a:rPr lang="en-US" sz="245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34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 after chemo cropp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2"/>
          <a:stretch/>
        </p:blipFill>
        <p:spPr>
          <a:xfrm>
            <a:off x="1" y="4"/>
            <a:ext cx="3651362" cy="3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2384"/>
            <a:ext cx="3651363" cy="108866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2800" b="1" dirty="0">
              <a:effectLst>
                <a:glow rad="762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64" y="45361"/>
            <a:ext cx="5492636" cy="3730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arenR" startAt="5"/>
            </a:pP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Before we conclude, please allow some purely </a:t>
            </a:r>
            <a:r>
              <a:rPr lang="en-US" sz="2800" b="1" i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practical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advice:</a:t>
            </a:r>
            <a:endParaRPr lang="en-US" sz="2400" b="1" i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Even if you survive cancer, you’ll never really be “cancer-free”- it will always be in the back of your mind. 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You can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learn to live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with that, or let worry consume and rob you of “life” and its opportunities.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046" y="3932579"/>
            <a:ext cx="8905867" cy="274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 smtClean="0"/>
              <a:t>And when dealing with doctors &amp; treatments: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Don’t ask questions you don’t </a:t>
            </a:r>
            <a:r>
              <a:rPr lang="en-US" sz="2450" b="1" i="1" dirty="0" smtClean="0"/>
              <a:t>really </a:t>
            </a:r>
            <a:r>
              <a:rPr lang="en-US" sz="2450" b="1" dirty="0" smtClean="0"/>
              <a:t>want the answers to- they want you to have a </a:t>
            </a:r>
            <a:r>
              <a:rPr lang="en-US" sz="2450" b="1" i="1" dirty="0" smtClean="0"/>
              <a:t>positive </a:t>
            </a:r>
            <a:r>
              <a:rPr lang="en-US" sz="2450" b="1" dirty="0" smtClean="0"/>
              <a:t>attitude, but will answer questions you ask.  So don’t ask what you don’t really want to know.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It’s OK, to say, “Enough.”  As a Christian, your perspective of </a:t>
            </a:r>
            <a:r>
              <a:rPr lang="en-US" sz="2450" b="1" i="1" dirty="0" smtClean="0"/>
              <a:t>life </a:t>
            </a:r>
            <a:r>
              <a:rPr lang="en-US" sz="2450" b="1" dirty="0" smtClean="0"/>
              <a:t>and </a:t>
            </a:r>
            <a:r>
              <a:rPr lang="en-US" sz="2450" b="1" i="1" dirty="0" smtClean="0"/>
              <a:t>death- </a:t>
            </a:r>
            <a:r>
              <a:rPr lang="en-US" sz="2450" b="1" dirty="0" smtClean="0"/>
              <a:t>as well as what each </a:t>
            </a:r>
            <a:r>
              <a:rPr lang="en-US" sz="2450" b="1" i="1" dirty="0" smtClean="0"/>
              <a:t>means,</a:t>
            </a:r>
            <a:r>
              <a:rPr lang="en-US" sz="2450" b="1" dirty="0" smtClean="0"/>
              <a:t> is different than theirs...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50" b="1" dirty="0" smtClean="0"/>
              <a:t>You’re in charge of your treatment, or lack thereof. </a:t>
            </a:r>
          </a:p>
        </p:txBody>
      </p:sp>
    </p:spTree>
    <p:extLst>
      <p:ext uri="{BB962C8B-B14F-4D97-AF65-F5344CB8AC3E}">
        <p14:creationId xmlns:p14="http://schemas.microsoft.com/office/powerpoint/2010/main" val="381520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 after chemo cropp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2"/>
          <a:stretch/>
        </p:blipFill>
        <p:spPr>
          <a:xfrm>
            <a:off x="1" y="4"/>
            <a:ext cx="3651362" cy="3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2384"/>
            <a:ext cx="3651363" cy="1088663"/>
          </a:xfrm>
          <a:solidFill>
            <a:schemeClr val="bg1">
              <a:lumMod val="85000"/>
              <a:alpha val="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Biblical Principles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and </a:t>
            </a:r>
            <a:b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</a:br>
            <a:r>
              <a:rPr lang="en-US" sz="2800" b="1" dirty="0" smtClean="0">
                <a:effectLst>
                  <a:glow rad="76200">
                    <a:schemeClr val="bg2">
                      <a:lumMod val="50000"/>
                      <a:alpha val="75000"/>
                    </a:schemeClr>
                  </a:glow>
                </a:effectLst>
              </a:rPr>
              <a:t>Perspectives on Cancer</a:t>
            </a:r>
            <a:endParaRPr lang="en-US" sz="2800" b="1" dirty="0">
              <a:effectLst>
                <a:glow rad="76200">
                  <a:schemeClr val="bg2">
                    <a:lumMod val="50000"/>
                    <a:alpha val="7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64" y="45361"/>
            <a:ext cx="5492636" cy="331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Conclusions:</a:t>
            </a:r>
            <a:endParaRPr lang="en-US" sz="2400" b="1" i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Regardless of your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health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or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lack thereof, </a:t>
            </a:r>
            <a:r>
              <a:rPr lang="en-US" sz="2600" b="1" dirty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ou’re not really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ready to die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unless you’re ready to die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today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- 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are you?  If not, why not?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If you are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ready to die today,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then TRUST GOD REGARDING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EVERYTHING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600" b="1" u="sng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1Pet.4:19</a:t>
            </a:r>
            <a:r>
              <a:rPr lang="en-US" sz="2600" b="1" dirty="0">
                <a:ln w="31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2600" b="1" dirty="0" smtClean="0">
              <a:ln w="31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046" y="3932579"/>
            <a:ext cx="8905867" cy="3044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US" sz="2450" b="1" dirty="0" smtClean="0"/>
              <a:t>Cancer can help </a:t>
            </a:r>
            <a:r>
              <a:rPr lang="en-US" sz="2450" b="1" i="1" dirty="0" smtClean="0"/>
              <a:t>teach </a:t>
            </a:r>
            <a:r>
              <a:rPr lang="en-US" sz="2450" b="1" dirty="0" smtClean="0"/>
              <a:t>(if we are willing to </a:t>
            </a:r>
            <a:r>
              <a:rPr lang="en-US" sz="2450" b="1" i="1" dirty="0" smtClean="0"/>
              <a:t>learn</a:t>
            </a:r>
            <a:r>
              <a:rPr lang="en-US" sz="2450" b="1" dirty="0" smtClean="0"/>
              <a:t>) the importance of:</a:t>
            </a:r>
          </a:p>
          <a:p>
            <a:pPr marL="3086100" lvl="6" indent="-342900">
              <a:lnSpc>
                <a:spcPct val="9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50" b="1" dirty="0" smtClean="0"/>
              <a:t>Patience, </a:t>
            </a:r>
            <a:r>
              <a:rPr lang="en-US" sz="2450" b="1" u="sng" dirty="0" smtClean="0"/>
              <a:t>Jas.1:2-8</a:t>
            </a:r>
            <a:endParaRPr lang="en-US" sz="2450" b="1" dirty="0" smtClean="0"/>
          </a:p>
          <a:p>
            <a:pPr marL="3086100" lvl="6" indent="-342900">
              <a:lnSpc>
                <a:spcPct val="9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50" b="1" dirty="0" smtClean="0"/>
              <a:t>Trust, </a:t>
            </a:r>
            <a:r>
              <a:rPr lang="en-US" sz="2450" b="1" u="sng" dirty="0" smtClean="0"/>
              <a:t>Matt.6:33-34</a:t>
            </a:r>
            <a:endParaRPr lang="en-US" sz="2450" b="1" dirty="0" smtClean="0"/>
          </a:p>
          <a:p>
            <a:pPr marL="3086100" lvl="6" indent="-342900">
              <a:lnSpc>
                <a:spcPct val="9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50" b="1" dirty="0" smtClean="0"/>
              <a:t>Faith, </a:t>
            </a:r>
            <a:r>
              <a:rPr lang="en-US" sz="2450" b="1" u="sng" dirty="0" smtClean="0"/>
              <a:t>1Pet.1:21</a:t>
            </a:r>
            <a:endParaRPr lang="en-US" sz="2450" b="1" dirty="0" smtClean="0"/>
          </a:p>
          <a:p>
            <a:pPr marL="3086100" lvl="6" indent="-342900">
              <a:lnSpc>
                <a:spcPct val="9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50" b="1" dirty="0" smtClean="0"/>
              <a:t>Hope, </a:t>
            </a:r>
            <a:r>
              <a:rPr lang="en-US" sz="2450" b="1" u="sng" dirty="0" smtClean="0"/>
              <a:t>1Cor.15:42-58</a:t>
            </a:r>
            <a:endParaRPr lang="en-US" sz="2450" b="1" dirty="0" smtClean="0"/>
          </a:p>
          <a:p>
            <a:pPr marL="3086100" lvl="6" indent="-342900">
              <a:lnSpc>
                <a:spcPct val="9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50" b="1" dirty="0" smtClean="0"/>
              <a:t>Love, </a:t>
            </a:r>
            <a:r>
              <a:rPr lang="en-US" sz="2450" b="1" u="sng" dirty="0" smtClean="0"/>
              <a:t>1John 4:4-19</a:t>
            </a:r>
          </a:p>
          <a:p>
            <a:pPr algn="ctr">
              <a:lnSpc>
                <a:spcPct val="90000"/>
              </a:lnSpc>
            </a:pPr>
            <a:r>
              <a:rPr lang="en-US" sz="2450" b="1" i="1" dirty="0" smtClean="0"/>
              <a:t>In Christ, </a:t>
            </a:r>
            <a:r>
              <a:rPr lang="en-US" sz="2450" b="1" dirty="0" smtClean="0"/>
              <a:t>you are so much more than a diagnosis</a:t>
            </a:r>
            <a:r>
              <a:rPr lang="mr-IN" sz="2450" b="1" smtClean="0"/>
              <a:t>…</a:t>
            </a:r>
            <a:endParaRPr lang="en-US" sz="2450" b="1" dirty="0" smtClean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50" b="1" dirty="0" smtClean="0"/>
              <a:t> so don’t let “cancer” define or control you!</a:t>
            </a:r>
            <a:endParaRPr lang="en-US" sz="245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16774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8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1272</Words>
  <Application>Microsoft Macintosh PowerPoint</Application>
  <PresentationFormat>On-screen Show (4:3)</PresentationFormat>
  <Paragraphs>77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Biblical Principles  and  Perspectives on Cancer</vt:lpstr>
      <vt:lpstr>Biblical Principles  and  Perspectives on Cancer</vt:lpstr>
      <vt:lpstr>Biblical Principles  and  Perspectives on Cancer</vt:lpstr>
      <vt:lpstr>Biblical Principles  and  Perspectives on Cancer</vt:lpstr>
      <vt:lpstr>Biblical Principles  and  Perspectives on Cancer</vt:lpstr>
      <vt:lpstr>Biblical Principles  and  Perspectives on Cancer</vt:lpstr>
      <vt:lpstr>Biblical Principles  and  Perspectives on Cancer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 and Cancer</dc:title>
  <dc:creator>Philip Strong</dc:creator>
  <cp:lastModifiedBy>Philip Strong</cp:lastModifiedBy>
  <cp:revision>35</cp:revision>
  <cp:lastPrinted>2022-12-15T21:05:07Z</cp:lastPrinted>
  <dcterms:created xsi:type="dcterms:W3CDTF">2019-09-07T16:47:58Z</dcterms:created>
  <dcterms:modified xsi:type="dcterms:W3CDTF">2022-12-15T21:34:23Z</dcterms:modified>
</cp:coreProperties>
</file>