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A01"/>
    <a:srgbClr val="804002"/>
    <a:srgbClr val="4B2703"/>
    <a:srgbClr val="3A1F02"/>
    <a:srgbClr val="21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0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5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F0EF-A251-2449-A728-D42355B93D5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36BE-4B96-B444-BA54-59FD324F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8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99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008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Makes a Church Grow #2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1075"/>
            <a:ext cx="6400800" cy="4426328"/>
          </a:xfrm>
          <a:solidFill>
            <a:srgbClr val="3A1F02">
              <a:alpha val="59000"/>
            </a:srgb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Most congregations (both </a:t>
            </a:r>
            <a:r>
              <a:rPr lang="en-US" b="1" i="1" dirty="0" smtClean="0">
                <a:solidFill>
                  <a:srgbClr val="FFFF00"/>
                </a:solidFill>
              </a:rPr>
              <a:t>of the Lord </a:t>
            </a: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imposters</a:t>
            </a:r>
            <a:r>
              <a:rPr lang="en-US" b="1" dirty="0" smtClean="0">
                <a:solidFill>
                  <a:srgbClr val="FFFF00"/>
                </a:solidFill>
              </a:rPr>
              <a:t>) want to grow.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However, few of them understand the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biblically-provided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nutrients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necessary to produce this growth.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This lesson examines such by taking a closer and more specific look at 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Acts 9:31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5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Makes a Church Grow #2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20927"/>
          </a:xfrm>
          <a:solidFill>
            <a:srgbClr val="3A1F02">
              <a:alpha val="58000"/>
            </a:srgbClr>
          </a:solidFill>
        </p:spPr>
        <p:txBody>
          <a:bodyPr>
            <a:normAutofit fontScale="85000" lnSpcReduction="20000"/>
          </a:bodyPr>
          <a:lstStyle/>
          <a:p>
            <a:pPr marL="0" indent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00"/>
                </a:solidFill>
              </a:rPr>
              <a:t>What does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Acts 9:31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provide as essential </a:t>
            </a:r>
            <a:r>
              <a:rPr lang="en-US" b="1" i="1" dirty="0" smtClean="0">
                <a:solidFill>
                  <a:srgbClr val="FFFF00"/>
                </a:solidFill>
              </a:rPr>
              <a:t>nutrients </a:t>
            </a:r>
            <a:r>
              <a:rPr lang="en-US" b="1" dirty="0" smtClean="0">
                <a:solidFill>
                  <a:srgbClr val="FFFF00"/>
                </a:solidFill>
              </a:rPr>
              <a:t>for church growth?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PEACE</a:t>
            </a:r>
            <a:r>
              <a:rPr lang="en-US" b="1" dirty="0" smtClean="0">
                <a:solidFill>
                  <a:srgbClr val="C3D69B"/>
                </a:solidFill>
              </a:rPr>
              <a:t> (</a:t>
            </a:r>
            <a:r>
              <a:rPr lang="en-US" b="1" i="1" dirty="0" err="1" smtClean="0">
                <a:solidFill>
                  <a:srgbClr val="C3D69B"/>
                </a:solidFill>
              </a:rPr>
              <a:t>eirene</a:t>
            </a:r>
            <a:r>
              <a:rPr lang="en-US" b="1" i="1" dirty="0" smtClean="0">
                <a:solidFill>
                  <a:srgbClr val="C3D69B"/>
                </a:solidFill>
              </a:rPr>
              <a:t>-</a:t>
            </a:r>
            <a:r>
              <a:rPr lang="en-US" b="1" dirty="0" smtClean="0">
                <a:solidFill>
                  <a:srgbClr val="C3D69B"/>
                </a:solidFill>
              </a:rPr>
              <a:t> absence of rage/havoc; harmony, concord), </a:t>
            </a:r>
            <a:r>
              <a:rPr lang="en-US" b="1" u="sng" dirty="0" smtClean="0">
                <a:solidFill>
                  <a:srgbClr val="FFFF00"/>
                </a:solidFill>
              </a:rPr>
              <a:t>Eph.4:1-3,4-6,11-16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Being BUILT UP </a:t>
            </a:r>
            <a:r>
              <a:rPr lang="en-US" b="1" dirty="0" smtClean="0">
                <a:solidFill>
                  <a:srgbClr val="C3D69B"/>
                </a:solidFill>
              </a:rPr>
              <a:t>(</a:t>
            </a:r>
            <a:r>
              <a:rPr lang="en-US" b="1" i="1" dirty="0" err="1" smtClean="0">
                <a:solidFill>
                  <a:srgbClr val="C3D69B"/>
                </a:solidFill>
              </a:rPr>
              <a:t>oikodome</a:t>
            </a:r>
            <a:r>
              <a:rPr lang="en-US" b="1" dirty="0">
                <a:solidFill>
                  <a:srgbClr val="C3D69B"/>
                </a:solidFill>
              </a:rPr>
              <a:t> </a:t>
            </a:r>
            <a:r>
              <a:rPr lang="en-US" b="1" dirty="0" smtClean="0">
                <a:solidFill>
                  <a:srgbClr val="C3D69B"/>
                </a:solidFill>
              </a:rPr>
              <a:t>= </a:t>
            </a:r>
            <a:r>
              <a:rPr lang="en-US" b="1" i="1" dirty="0" err="1" smtClean="0">
                <a:solidFill>
                  <a:srgbClr val="C3D69B"/>
                </a:solidFill>
              </a:rPr>
              <a:t>oikos</a:t>
            </a:r>
            <a:r>
              <a:rPr lang="en-US" b="1" dirty="0" smtClean="0">
                <a:solidFill>
                  <a:srgbClr val="C3D69B"/>
                </a:solidFill>
              </a:rPr>
              <a:t> {house} + </a:t>
            </a:r>
            <a:r>
              <a:rPr lang="en-US" b="1" i="1" dirty="0" smtClean="0">
                <a:solidFill>
                  <a:srgbClr val="C3D69B"/>
                </a:solidFill>
              </a:rPr>
              <a:t>dome</a:t>
            </a:r>
            <a:r>
              <a:rPr lang="en-US" b="1" dirty="0" smtClean="0">
                <a:solidFill>
                  <a:srgbClr val="C3D69B"/>
                </a:solidFill>
              </a:rPr>
              <a:t> {to build})  </a:t>
            </a:r>
            <a:r>
              <a:rPr lang="en-US" b="1" u="sng" dirty="0" smtClean="0">
                <a:solidFill>
                  <a:srgbClr val="FFFF00"/>
                </a:solidFill>
              </a:rPr>
              <a:t>1Cor.3:6-9,10-11,13-15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GOING ON </a:t>
            </a:r>
            <a:r>
              <a:rPr lang="en-US" b="1" dirty="0" smtClean="0">
                <a:solidFill>
                  <a:srgbClr val="C3D69B"/>
                </a:solidFill>
              </a:rPr>
              <a:t>(</a:t>
            </a:r>
            <a:r>
              <a:rPr lang="en-US" b="1" i="1" dirty="0" err="1" smtClean="0">
                <a:solidFill>
                  <a:srgbClr val="C3D69B"/>
                </a:solidFill>
              </a:rPr>
              <a:t>poreuomai</a:t>
            </a:r>
            <a:r>
              <a:rPr lang="en-US" b="1" i="1" dirty="0" smtClean="0">
                <a:solidFill>
                  <a:srgbClr val="C3D69B"/>
                </a:solidFill>
              </a:rPr>
              <a:t>-</a:t>
            </a:r>
            <a:r>
              <a:rPr lang="en-US" b="1" dirty="0" smtClean="0">
                <a:solidFill>
                  <a:srgbClr val="C3D69B"/>
                </a:solidFill>
              </a:rPr>
              <a:t> to continue on one’s journey)  </a:t>
            </a:r>
            <a:r>
              <a:rPr lang="en-US" b="1" u="sng" dirty="0" smtClean="0">
                <a:solidFill>
                  <a:srgbClr val="FFFF00"/>
                </a:solidFill>
              </a:rPr>
              <a:t>cf.1Pet.4:3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2Pet.1:5-7,8-9,10-11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In the FEAR of the LORD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en-US" b="1" i="1" dirty="0" err="1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phobos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fear) 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</a:rPr>
              <a:t>cp.1John 4:18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</a:rPr>
              <a:t>Eph.5;10</a:t>
            </a:r>
            <a:endParaRPr lang="en-US" b="1" u="sng" dirty="0" smtClean="0">
              <a:ln w="3175">
                <a:noFill/>
              </a:ln>
              <a:solidFill>
                <a:srgbClr val="77933C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And the COMFORT of the HOLY SPIRIT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en-US" b="1" i="1" dirty="0" err="1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paraklesis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= </a:t>
            </a:r>
            <a:r>
              <a:rPr lang="en-US" b="1" i="1" dirty="0" err="1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para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{beside or near} +</a:t>
            </a:r>
            <a:r>
              <a:rPr lang="en-US" b="1" i="1" dirty="0" err="1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kaleo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{call or invite}) 	     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</a:rPr>
              <a:t>1Cor.2:10-13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</a:rPr>
              <a:t>Eph.3:3-5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</a:rPr>
              <a:t>Rom.10:17</a:t>
            </a:r>
            <a:endParaRPr lang="en-US" b="1" i="1" dirty="0" smtClean="0">
              <a:ln w="3175">
                <a:solidFill>
                  <a:schemeClr val="bg1"/>
                </a:solidFill>
              </a:ln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4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Conclusions (for now)</a:t>
            </a:r>
            <a:r>
              <a:rPr lang="mr-IN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20927"/>
          </a:xfrm>
          <a:solidFill>
            <a:srgbClr val="3A1F02">
              <a:alpha val="58000"/>
            </a:srgbClr>
          </a:solidFill>
        </p:spPr>
        <p:txBody>
          <a:bodyPr>
            <a:normAutofit fontScale="92500" lnSpcReduction="20000"/>
          </a:bodyPr>
          <a:lstStyle/>
          <a:p>
            <a:pPr marL="0" indent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There are innumerable thoughts and ideas </a:t>
            </a:r>
            <a:r>
              <a:rPr lang="en-US" b="1" i="1" dirty="0" smtClean="0">
                <a:solidFill>
                  <a:srgbClr val="FFFF00"/>
                </a:solidFill>
              </a:rPr>
              <a:t>of man </a:t>
            </a:r>
            <a:r>
              <a:rPr lang="en-US" b="1" dirty="0" smtClean="0">
                <a:solidFill>
                  <a:srgbClr val="FFFF00"/>
                </a:solidFill>
              </a:rPr>
              <a:t>on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“What Makes a Church Grow?”  </a:t>
            </a:r>
            <a:r>
              <a:rPr lang="en-US" b="1" dirty="0" smtClean="0">
                <a:solidFill>
                  <a:srgbClr val="FFFF00"/>
                </a:solidFill>
              </a:rPr>
              <a:t>Unfortunately, most of them ignore the </a:t>
            </a:r>
            <a:r>
              <a:rPr lang="en-US" b="1" i="1" dirty="0" smtClean="0">
                <a:solidFill>
                  <a:srgbClr val="FFFF00"/>
                </a:solidFill>
              </a:rPr>
              <a:t>inspired </a:t>
            </a:r>
            <a:r>
              <a:rPr lang="en-US" b="1" dirty="0" smtClean="0">
                <a:solidFill>
                  <a:srgbClr val="FFFF00"/>
                </a:solidFill>
              </a:rPr>
              <a:t>information   </a:t>
            </a:r>
            <a:r>
              <a:rPr lang="en-US" b="1" u="sng" dirty="0" smtClean="0">
                <a:ln w="3175"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Acts 9:31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provides regarding the importance of: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PEACE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 </a:t>
            </a:r>
            <a:r>
              <a:rPr lang="en-US" b="1" dirty="0" smtClean="0">
                <a:solidFill>
                  <a:srgbClr val="C3D69B"/>
                </a:solidFill>
              </a:rPr>
              <a:t>- </a:t>
            </a:r>
            <a:r>
              <a:rPr lang="en-US" b="1" i="1" dirty="0" smtClean="0">
                <a:solidFill>
                  <a:srgbClr val="C3D69B"/>
                </a:solidFill>
              </a:rPr>
              <a:t>enjoying</a:t>
            </a: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solidFill>
                  <a:srgbClr val="C3D69B"/>
                </a:solidFill>
              </a:rPr>
              <a:t>external </a:t>
            </a:r>
            <a:r>
              <a:rPr lang="en-US" b="1" dirty="0" smtClean="0">
                <a:solidFill>
                  <a:srgbClr val="C3D69B"/>
                </a:solidFill>
              </a:rPr>
              <a:t>and </a:t>
            </a:r>
            <a:r>
              <a:rPr lang="en-US" b="1" i="1" dirty="0" smtClean="0">
                <a:solidFill>
                  <a:srgbClr val="C3D69B"/>
                </a:solidFill>
              </a:rPr>
              <a:t>internal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Being BUILT UP </a:t>
            </a:r>
            <a:r>
              <a:rPr lang="en-US" b="1" i="1" dirty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building on the 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right foundation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in the 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right way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GOING ON </a:t>
            </a:r>
            <a:r>
              <a:rPr lang="mr-IN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–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continued growth and maturation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In the FEAR of the LORD </a:t>
            </a:r>
            <a:r>
              <a:rPr lang="mr-IN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–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lest we 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stumble/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fall</a:t>
            </a:r>
            <a:endParaRPr lang="en-US" b="1" u="sng" dirty="0" smtClean="0">
              <a:ln w="3175"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rgbClr val="C3D69B"/>
                </a:solidFill>
              </a:rPr>
              <a:t> </a:t>
            </a:r>
            <a:r>
              <a:rPr lang="en-US" b="1" i="1" dirty="0" smtClean="0">
                <a:ln w="3175">
                  <a:solidFill>
                    <a:schemeClr val="bg1"/>
                  </a:solidFill>
                </a:ln>
                <a:solidFill>
                  <a:srgbClr val="77933C"/>
                </a:solidFill>
              </a:rPr>
              <a:t>And the COMFORT of the HOLY SPIRIT </a:t>
            </a:r>
            <a:r>
              <a:rPr lang="mr-IN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–</a:t>
            </a:r>
            <a:r>
              <a:rPr lang="en-US" b="1" dirty="0" smtClean="0">
                <a:ln w="3175"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increased faith that comes from increased knowledge of the Word!</a:t>
            </a:r>
            <a:endParaRPr lang="en-US" b="1" i="1" dirty="0" smtClean="0">
              <a:ln w="3175"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1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82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315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What Makes a Church Grow #2</vt:lpstr>
      <vt:lpstr>What Makes a Church Grow #2</vt:lpstr>
      <vt:lpstr>Conclusions (for now)…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14</cp:revision>
  <dcterms:created xsi:type="dcterms:W3CDTF">2023-02-02T16:32:19Z</dcterms:created>
  <dcterms:modified xsi:type="dcterms:W3CDTF">2023-02-02T18:47:16Z</dcterms:modified>
</cp:coreProperties>
</file>