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901"/>
    <a:srgbClr val="3C2201"/>
    <a:srgbClr val="382001"/>
    <a:srgbClr val="1F1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112" y="-1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F77-63FC-0145-AD29-1C9595A1815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B60-7CE7-2345-8194-8522B8EE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F77-63FC-0145-AD29-1C9595A1815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B60-7CE7-2345-8194-8522B8EE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7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F77-63FC-0145-AD29-1C9595A1815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B60-7CE7-2345-8194-8522B8EE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3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F77-63FC-0145-AD29-1C9595A1815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B60-7CE7-2345-8194-8522B8EE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4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F77-63FC-0145-AD29-1C9595A1815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B60-7CE7-2345-8194-8522B8EE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F77-63FC-0145-AD29-1C9595A1815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B60-7CE7-2345-8194-8522B8EE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7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F77-63FC-0145-AD29-1C9595A1815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B60-7CE7-2345-8194-8522B8EE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9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F77-63FC-0145-AD29-1C9595A1815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B60-7CE7-2345-8194-8522B8EE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5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F77-63FC-0145-AD29-1C9595A1815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B60-7CE7-2345-8194-8522B8EE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0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F77-63FC-0145-AD29-1C9595A1815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B60-7CE7-2345-8194-8522B8EE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3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F77-63FC-0145-AD29-1C9595A1815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B60-7CE7-2345-8194-8522B8EE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5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9F77-63FC-0145-AD29-1C9595A1815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D7B60-7CE7-2345-8194-8522B8EE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2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315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64713"/>
          </a:xfrm>
          <a:solidFill>
            <a:srgbClr val="382001"/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77933C"/>
                </a:solidFill>
              </a:rPr>
              <a:t>What Makes a Church Grow? Part 3</a:t>
            </a:r>
            <a:endParaRPr lang="en-US" sz="3600" b="1" dirty="0">
              <a:solidFill>
                <a:srgbClr val="77933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233" y="918755"/>
            <a:ext cx="8556316" cy="5638623"/>
          </a:xfrm>
          <a:solidFill>
            <a:srgbClr val="4B2901">
              <a:alpha val="68000"/>
            </a:srgbClr>
          </a:solidFill>
          <a:effectLst>
            <a:softEdge rad="76200"/>
          </a:effectLst>
        </p:spPr>
        <p:txBody>
          <a:bodyPr anchor="ctr"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First let’s remember what we’ve covered so far</a:t>
            </a:r>
            <a:r>
              <a:rPr lang="mr-IN" sz="2600" b="1" dirty="0" smtClean="0">
                <a:solidFill>
                  <a:schemeClr val="bg1"/>
                </a:solidFill>
              </a:rPr>
              <a:t>…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i="1" dirty="0" smtClean="0">
                <a:solidFill>
                  <a:schemeClr val="bg1"/>
                </a:solidFill>
              </a:rPr>
              <a:t>Growth </a:t>
            </a:r>
            <a:r>
              <a:rPr lang="en-US" sz="2600" b="1" dirty="0" smtClean="0">
                <a:solidFill>
                  <a:schemeClr val="bg1"/>
                </a:solidFill>
              </a:rPr>
              <a:t>is God’s natural order for everything </a:t>
            </a:r>
            <a:r>
              <a:rPr lang="en-US" sz="2600" b="1" i="1" dirty="0" smtClean="0">
                <a:solidFill>
                  <a:schemeClr val="bg1"/>
                </a:solidFill>
              </a:rPr>
              <a:t>living, </a:t>
            </a:r>
            <a:r>
              <a:rPr lang="en-US" sz="2600" b="1" dirty="0" smtClean="0">
                <a:solidFill>
                  <a:schemeClr val="bg1"/>
                </a:solidFill>
              </a:rPr>
              <a:t>and the </a:t>
            </a:r>
            <a:r>
              <a:rPr lang="en-US" sz="2600" b="1" i="1" dirty="0" smtClean="0">
                <a:solidFill>
                  <a:schemeClr val="bg1"/>
                </a:solidFill>
              </a:rPr>
              <a:t>spiritual life cycle </a:t>
            </a:r>
            <a:r>
              <a:rPr lang="en-US" sz="2600" b="1" dirty="0" smtClean="0">
                <a:solidFill>
                  <a:schemeClr val="bg1"/>
                </a:solidFill>
              </a:rPr>
              <a:t>mirrors the </a:t>
            </a:r>
            <a:r>
              <a:rPr lang="en-US" sz="2600" b="1" i="1" dirty="0" smtClean="0">
                <a:solidFill>
                  <a:schemeClr val="bg1"/>
                </a:solidFill>
              </a:rPr>
              <a:t>physical life cycle</a:t>
            </a:r>
            <a:r>
              <a:rPr lang="en-US" sz="2600" b="1" dirty="0" smtClean="0">
                <a:solidFill>
                  <a:schemeClr val="bg1"/>
                </a:solidFill>
              </a:rPr>
              <a:t>.  </a:t>
            </a:r>
            <a:r>
              <a:rPr lang="en-US" sz="2600" b="1" i="1" dirty="0" smtClean="0">
                <a:solidFill>
                  <a:schemeClr val="bg1"/>
                </a:solidFill>
              </a:rPr>
              <a:t>Growth </a:t>
            </a:r>
            <a:r>
              <a:rPr lang="en-US" sz="2600" b="1" dirty="0" smtClean="0">
                <a:solidFill>
                  <a:schemeClr val="bg1"/>
                </a:solidFill>
              </a:rPr>
              <a:t>is therefore </a:t>
            </a:r>
            <a:r>
              <a:rPr lang="en-US" sz="2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natural </a:t>
            </a:r>
            <a:r>
              <a:rPr lang="en-US" sz="2600" b="1" dirty="0" smtClean="0">
                <a:solidFill>
                  <a:schemeClr val="bg1"/>
                </a:solidFill>
              </a:rPr>
              <a:t>and </a:t>
            </a:r>
            <a:r>
              <a:rPr lang="en-US" sz="2600" b="1" i="1" dirty="0" smtClean="0">
                <a:solidFill>
                  <a:srgbClr val="C3D69B"/>
                </a:solidFill>
              </a:rPr>
              <a:t>expected</a:t>
            </a:r>
            <a:r>
              <a:rPr lang="en-US" sz="2600" b="1" i="1" dirty="0" smtClean="0">
                <a:solidFill>
                  <a:schemeClr val="bg1"/>
                </a:solidFill>
              </a:rPr>
              <a:t>, </a:t>
            </a:r>
            <a:r>
              <a:rPr lang="en-US" sz="2600" b="1" u="sng" dirty="0" smtClean="0">
                <a:solidFill>
                  <a:srgbClr val="FFFF00"/>
                </a:solidFill>
              </a:rPr>
              <a:t>cp.Gen.1:11,22,28</a:t>
            </a:r>
            <a:r>
              <a:rPr lang="en-US" sz="2600" b="1" dirty="0" smtClean="0">
                <a:solidFill>
                  <a:schemeClr val="bg1"/>
                </a:solidFill>
              </a:rPr>
              <a:t> with </a:t>
            </a:r>
            <a:r>
              <a:rPr lang="en-US" sz="2600" b="1" u="sng" dirty="0" smtClean="0">
                <a:solidFill>
                  <a:srgbClr val="FFFF00"/>
                </a:solidFill>
              </a:rPr>
              <a:t>Rev.3:1,8</a:t>
            </a:r>
            <a:r>
              <a:rPr lang="en-US" sz="2600" b="1" dirty="0" smtClean="0">
                <a:solidFill>
                  <a:schemeClr val="bg1"/>
                </a:solidFill>
              </a:rPr>
              <a:t>.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i="1" dirty="0" smtClean="0">
                <a:solidFill>
                  <a:schemeClr val="bg1"/>
                </a:solidFill>
              </a:rPr>
              <a:t>Church Growth </a:t>
            </a:r>
            <a:r>
              <a:rPr lang="en-US" sz="2600" b="1" dirty="0" smtClean="0">
                <a:solidFill>
                  <a:schemeClr val="bg1"/>
                </a:solidFill>
              </a:rPr>
              <a:t>is an </a:t>
            </a:r>
            <a:r>
              <a:rPr lang="en-US" sz="2600" b="1" i="1" dirty="0" smtClean="0">
                <a:solidFill>
                  <a:srgbClr val="C3D69B"/>
                </a:solidFill>
              </a:rPr>
              <a:t>inside out </a:t>
            </a:r>
            <a:r>
              <a:rPr lang="en-US" sz="2600" b="1" dirty="0" smtClean="0">
                <a:solidFill>
                  <a:schemeClr val="bg1"/>
                </a:solidFill>
              </a:rPr>
              <a:t>proposition; it is not (properly) produced by adding external programs to the </a:t>
            </a:r>
            <a:r>
              <a:rPr lang="en-US" sz="2600" b="1" i="1" dirty="0" smtClean="0">
                <a:solidFill>
                  <a:schemeClr val="bg1"/>
                </a:solidFill>
              </a:rPr>
              <a:t>foundation </a:t>
            </a:r>
            <a:r>
              <a:rPr lang="en-US" sz="2600" b="1" dirty="0" smtClean="0">
                <a:solidFill>
                  <a:schemeClr val="bg1"/>
                </a:solidFill>
              </a:rPr>
              <a:t>of Jesus and His gospel, </a:t>
            </a:r>
            <a:r>
              <a:rPr lang="en-US" sz="2600" b="1" u="sng" dirty="0" smtClean="0">
                <a:solidFill>
                  <a:srgbClr val="FFFF00"/>
                </a:solidFill>
              </a:rPr>
              <a:t>Eph.2:20</a:t>
            </a:r>
            <a:r>
              <a:rPr lang="en-US" sz="2600" b="1" dirty="0" smtClean="0">
                <a:solidFill>
                  <a:schemeClr val="bg1"/>
                </a:solidFill>
              </a:rPr>
              <a:t>.  Instead,</a:t>
            </a:r>
            <a:endParaRPr lang="en-US" sz="2600" b="1" i="1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A</a:t>
            </a:r>
            <a:r>
              <a:rPr lang="en-US" sz="2600" b="1" dirty="0" smtClean="0">
                <a:solidFill>
                  <a:schemeClr val="bg1"/>
                </a:solidFill>
              </a:rPr>
              <a:t> congregation </a:t>
            </a:r>
            <a:r>
              <a:rPr lang="en-US" sz="2600" b="1" i="1" dirty="0" smtClean="0">
                <a:solidFill>
                  <a:schemeClr val="bg1"/>
                </a:solidFill>
              </a:rPr>
              <a:t>grows </a:t>
            </a:r>
            <a:r>
              <a:rPr lang="en-US" sz="2600" b="1" dirty="0" smtClean="0">
                <a:solidFill>
                  <a:schemeClr val="bg1"/>
                </a:solidFill>
              </a:rPr>
              <a:t>when </a:t>
            </a:r>
            <a:r>
              <a:rPr lang="en-US" sz="2600" b="1" dirty="0" smtClean="0">
                <a:solidFill>
                  <a:srgbClr val="C3D69B"/>
                </a:solidFill>
              </a:rPr>
              <a:t>its </a:t>
            </a:r>
            <a:r>
              <a:rPr lang="en-US" sz="2600" b="1" i="1" dirty="0" smtClean="0">
                <a:solidFill>
                  <a:srgbClr val="C3D69B"/>
                </a:solidFill>
              </a:rPr>
              <a:t>individual members grow, mature</a:t>
            </a:r>
            <a:r>
              <a:rPr lang="en-US" sz="2600" b="1" i="1" dirty="0" smtClean="0">
                <a:solidFill>
                  <a:schemeClr val="bg1"/>
                </a:solidFill>
              </a:rPr>
              <a:t>, </a:t>
            </a:r>
            <a:r>
              <a:rPr lang="en-US" sz="2600" b="1" dirty="0" smtClean="0">
                <a:solidFill>
                  <a:schemeClr val="bg1"/>
                </a:solidFill>
              </a:rPr>
              <a:t>and </a:t>
            </a:r>
            <a:r>
              <a:rPr lang="en-US" sz="2600" b="1" i="1" dirty="0" smtClean="0">
                <a:solidFill>
                  <a:srgbClr val="C3D69B"/>
                </a:solidFill>
              </a:rPr>
              <a:t>reproduce </a:t>
            </a:r>
            <a:r>
              <a:rPr lang="en-US" sz="2600" b="1" dirty="0" smtClean="0">
                <a:solidFill>
                  <a:srgbClr val="C3D69B"/>
                </a:solidFill>
              </a:rPr>
              <a:t>spiritually</a:t>
            </a:r>
            <a:r>
              <a:rPr lang="en-US" sz="2600" b="1" dirty="0" smtClean="0">
                <a:solidFill>
                  <a:schemeClr val="bg1"/>
                </a:solidFill>
              </a:rPr>
              <a:t>, </a:t>
            </a:r>
            <a:r>
              <a:rPr lang="en-US" sz="2600" b="1" u="sng" dirty="0" smtClean="0">
                <a:solidFill>
                  <a:srgbClr val="FFFF00"/>
                </a:solidFill>
              </a:rPr>
              <a:t>Matt.13:23</a:t>
            </a:r>
            <a:r>
              <a:rPr lang="en-US" sz="26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Additionally, we noted some </a:t>
            </a:r>
            <a:r>
              <a:rPr lang="en-US" sz="2600" b="1" i="1" dirty="0" smtClean="0">
                <a:solidFill>
                  <a:srgbClr val="C3D69B"/>
                </a:solidFill>
              </a:rPr>
              <a:t>essential</a:t>
            </a:r>
            <a:r>
              <a:rPr lang="en-US" sz="2600" b="1" dirty="0" smtClean="0">
                <a:solidFill>
                  <a:srgbClr val="C3D69B"/>
                </a:solidFill>
              </a:rPr>
              <a:t> </a:t>
            </a:r>
            <a:r>
              <a:rPr lang="en-US" sz="2600" b="1" i="1" dirty="0" smtClean="0">
                <a:solidFill>
                  <a:srgbClr val="C3D69B"/>
                </a:solidFill>
              </a:rPr>
              <a:t>nutrients </a:t>
            </a:r>
            <a:r>
              <a:rPr lang="en-US" sz="2600" b="1" dirty="0" smtClean="0">
                <a:solidFill>
                  <a:schemeClr val="bg1"/>
                </a:solidFill>
              </a:rPr>
              <a:t>from </a:t>
            </a:r>
            <a:r>
              <a:rPr lang="en-US" sz="26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2600" b="1" dirty="0" smtClean="0">
                <a:solidFill>
                  <a:schemeClr val="bg1"/>
                </a:solidFill>
              </a:rPr>
              <a:t>: </a:t>
            </a:r>
            <a:r>
              <a:rPr lang="en-US" sz="2600" b="1" i="1" dirty="0" smtClean="0">
                <a:solidFill>
                  <a:srgbClr val="C3D69B"/>
                </a:solidFill>
              </a:rPr>
              <a:t>Enjoying Peace</a:t>
            </a:r>
            <a:r>
              <a:rPr lang="en-US" sz="2600" b="1" i="1" dirty="0" smtClean="0">
                <a:solidFill>
                  <a:schemeClr val="bg1"/>
                </a:solidFill>
              </a:rPr>
              <a:t>; </a:t>
            </a:r>
            <a:r>
              <a:rPr lang="en-US" sz="2600" b="1" i="1" dirty="0" smtClean="0">
                <a:solidFill>
                  <a:srgbClr val="C3D69B"/>
                </a:solidFill>
              </a:rPr>
              <a:t>Being Built Up</a:t>
            </a:r>
            <a:r>
              <a:rPr lang="en-US" sz="2600" b="1" i="1" dirty="0" smtClean="0">
                <a:solidFill>
                  <a:schemeClr val="bg1"/>
                </a:solidFill>
              </a:rPr>
              <a:t>;  </a:t>
            </a:r>
            <a:r>
              <a:rPr lang="en-US" sz="2600" b="1" dirty="0" smtClean="0">
                <a:solidFill>
                  <a:schemeClr val="bg1"/>
                </a:solidFill>
              </a:rPr>
              <a:t>and</a:t>
            </a:r>
            <a:r>
              <a:rPr lang="en-US" sz="2600" b="1" i="1" dirty="0" smtClean="0">
                <a:solidFill>
                  <a:schemeClr val="bg1"/>
                </a:solidFill>
              </a:rPr>
              <a:t> </a:t>
            </a:r>
            <a:r>
              <a:rPr lang="en-US" sz="2600" b="1" i="1" dirty="0" smtClean="0">
                <a:solidFill>
                  <a:srgbClr val="C3D69B"/>
                </a:solidFill>
              </a:rPr>
              <a:t>Going On </a:t>
            </a:r>
            <a:r>
              <a:rPr lang="en-US" sz="2600" b="1" dirty="0" smtClean="0">
                <a:solidFill>
                  <a:schemeClr val="bg1"/>
                </a:solidFill>
              </a:rPr>
              <a:t>in the</a:t>
            </a:r>
            <a:r>
              <a:rPr lang="en-US" sz="2600" b="1" i="1" dirty="0" smtClean="0">
                <a:solidFill>
                  <a:schemeClr val="bg1"/>
                </a:solidFill>
              </a:rPr>
              <a:t> </a:t>
            </a:r>
            <a:r>
              <a:rPr lang="en-US" sz="2600" b="1" i="1" dirty="0" smtClean="0">
                <a:solidFill>
                  <a:srgbClr val="C3D69B"/>
                </a:solidFill>
              </a:rPr>
              <a:t>Fear of the Lord </a:t>
            </a:r>
            <a:r>
              <a:rPr lang="en-US" sz="2600" b="1" dirty="0" smtClean="0">
                <a:solidFill>
                  <a:schemeClr val="bg1"/>
                </a:solidFill>
              </a:rPr>
              <a:t>and the </a:t>
            </a:r>
            <a:r>
              <a:rPr lang="en-US" sz="2600" b="1" i="1" dirty="0" smtClean="0">
                <a:solidFill>
                  <a:srgbClr val="C3D69B"/>
                </a:solidFill>
              </a:rPr>
              <a:t>Comfort of the Holy Spirit</a:t>
            </a:r>
            <a:r>
              <a:rPr lang="en-US" sz="2600" b="1" i="1" dirty="0" smtClean="0">
                <a:solidFill>
                  <a:schemeClr val="bg1"/>
                </a:solidFill>
              </a:rPr>
              <a:t>. 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510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64713"/>
          </a:xfrm>
          <a:solidFill>
            <a:srgbClr val="382001"/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77933C"/>
                </a:solidFill>
              </a:rPr>
              <a:t>What Makes a Church Grow? Part 3</a:t>
            </a:r>
            <a:endParaRPr lang="en-US" sz="3600" b="1" dirty="0">
              <a:solidFill>
                <a:srgbClr val="77933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233" y="918755"/>
            <a:ext cx="8556316" cy="5939245"/>
          </a:xfrm>
          <a:solidFill>
            <a:srgbClr val="4B2901">
              <a:alpha val="70000"/>
            </a:srgbClr>
          </a:solidFill>
          <a:effectLst>
            <a:softEdge rad="76200"/>
          </a:effectLst>
        </p:spPr>
        <p:txBody>
          <a:bodyPr anchor="ctr"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Today, let’s </a:t>
            </a:r>
            <a:r>
              <a:rPr lang="en-US" sz="2400" b="1" dirty="0" smtClean="0">
                <a:solidFill>
                  <a:srgbClr val="FFFF00"/>
                </a:solidFill>
              </a:rPr>
              <a:t>“Understand Growth as a Necessity.” </a:t>
            </a:r>
            <a:r>
              <a:rPr lang="en-US" sz="2400" b="1" dirty="0" smtClean="0">
                <a:solidFill>
                  <a:schemeClr val="bg1"/>
                </a:solidFill>
              </a:rPr>
              <a:t>Many congregations don’t grow because they don’t understand such is God’s </a:t>
            </a:r>
            <a:r>
              <a:rPr lang="en-US" sz="2400" b="1" i="1" dirty="0" smtClean="0">
                <a:solidFill>
                  <a:srgbClr val="C3D69B"/>
                </a:solidFill>
              </a:rPr>
              <a:t>expectation</a:t>
            </a:r>
            <a:r>
              <a:rPr lang="en-US" sz="2400" b="1" i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smtClean="0">
                <a:solidFill>
                  <a:schemeClr val="bg1"/>
                </a:solidFill>
              </a:rPr>
              <a:t>and therefore His </a:t>
            </a:r>
            <a:r>
              <a:rPr lang="en-US" sz="2400" b="1" i="1" dirty="0" smtClean="0">
                <a:solidFill>
                  <a:srgbClr val="C3D69B"/>
                </a:solidFill>
              </a:rPr>
              <a:t>requirement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u="sng" dirty="0" smtClean="0">
                <a:solidFill>
                  <a:srgbClr val="FFFF00"/>
                </a:solidFill>
              </a:rPr>
              <a:t>John 15:1-8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u="sng" dirty="0" smtClean="0">
                <a:solidFill>
                  <a:srgbClr val="FFFF00"/>
                </a:solidFill>
              </a:rPr>
              <a:t>v.1</a:t>
            </a:r>
            <a:r>
              <a:rPr lang="en-US" sz="2400" b="1" dirty="0" smtClean="0">
                <a:solidFill>
                  <a:schemeClr val="bg1"/>
                </a:solidFill>
              </a:rPr>
              <a:t>, Jesus is the </a:t>
            </a:r>
            <a:r>
              <a:rPr lang="en-US" sz="2400" b="1" i="1" dirty="0" smtClean="0">
                <a:solidFill>
                  <a:srgbClr val="C3D69B"/>
                </a:solidFill>
              </a:rPr>
              <a:t>true vine</a:t>
            </a:r>
            <a:r>
              <a:rPr lang="en-US" sz="2400" b="1" i="1" dirty="0" smtClean="0">
                <a:solidFill>
                  <a:schemeClr val="bg1"/>
                </a:solidFill>
              </a:rPr>
              <a:t>; </a:t>
            </a:r>
            <a:r>
              <a:rPr lang="en-US" sz="2400" b="1" dirty="0" smtClean="0">
                <a:solidFill>
                  <a:schemeClr val="bg1"/>
                </a:solidFill>
              </a:rPr>
              <a:t>the Father is the </a:t>
            </a:r>
            <a:r>
              <a:rPr lang="en-US" sz="2400" b="1" i="1" dirty="0" smtClean="0">
                <a:solidFill>
                  <a:srgbClr val="C3D69B"/>
                </a:solidFill>
              </a:rPr>
              <a:t>vinedresser</a:t>
            </a:r>
            <a:endParaRPr lang="en-US" sz="2400" b="1" dirty="0" smtClean="0">
              <a:solidFill>
                <a:srgbClr val="C3D69B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u="sng" dirty="0" smtClean="0">
                <a:solidFill>
                  <a:srgbClr val="FFFF00"/>
                </a:solidFill>
              </a:rPr>
              <a:t>v.2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i="1" dirty="0" smtClean="0">
                <a:solidFill>
                  <a:srgbClr val="C3D69B"/>
                </a:solidFill>
              </a:rPr>
              <a:t>unfruitful</a:t>
            </a:r>
            <a:r>
              <a:rPr lang="en-US" sz="2400" b="1" i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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i="1" dirty="0" smtClean="0">
                <a:solidFill>
                  <a:srgbClr val="C3D69B"/>
                </a:solidFill>
              </a:rPr>
              <a:t>taken away</a:t>
            </a:r>
            <a:r>
              <a:rPr lang="en-US" sz="2400" b="1" i="1" dirty="0" smtClean="0">
                <a:solidFill>
                  <a:schemeClr val="bg1"/>
                </a:solidFill>
              </a:rPr>
              <a:t>; 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i="1" dirty="0" smtClean="0">
                <a:solidFill>
                  <a:srgbClr val="C3D69B"/>
                </a:solidFill>
              </a:rPr>
              <a:t>fruitfu</a:t>
            </a:r>
            <a:r>
              <a:rPr lang="en-US" sz="2400" b="1" i="1" dirty="0" smtClean="0">
                <a:solidFill>
                  <a:schemeClr val="bg1"/>
                </a:solidFill>
              </a:rPr>
              <a:t>l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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pruned</a:t>
            </a:r>
            <a:r>
              <a:rPr lang="en-US" sz="2400" b="1" i="1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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more fruit</a:t>
            </a:r>
            <a:endParaRPr lang="en-US" sz="2400" b="1" dirty="0" smtClean="0">
              <a:solidFill>
                <a:srgbClr val="C3D69B"/>
              </a:solidFill>
              <a:sym typeface="Wingdings"/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u="sng" dirty="0" smtClean="0">
                <a:solidFill>
                  <a:srgbClr val="FFFF00"/>
                </a:solidFill>
                <a:sym typeface="Wingdings"/>
              </a:rPr>
              <a:t>v.3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the wo</a:t>
            </a:r>
            <a:r>
              <a:rPr lang="en-US" sz="2400" b="1" i="1" dirty="0" smtClean="0">
                <a:solidFill>
                  <a:schemeClr val="bg1"/>
                </a:solidFill>
                <a:sym typeface="Wingdings"/>
              </a:rPr>
              <a:t>rd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is not only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the seed</a:t>
            </a:r>
            <a:r>
              <a:rPr lang="en-US" sz="2400" b="1" i="1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but also the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cleaning agent </a:t>
            </a:r>
            <a:r>
              <a:rPr lang="en-US" sz="2400" b="1" i="1" dirty="0" smtClean="0">
                <a:solidFill>
                  <a:schemeClr val="bg1"/>
                </a:solidFill>
                <a:sym typeface="Wingdings"/>
              </a:rPr>
              <a:t>	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that produces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growth</a:t>
            </a:r>
            <a:r>
              <a:rPr lang="en-US" sz="2400" b="1" i="1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and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reproduction</a:t>
            </a:r>
            <a:endParaRPr lang="en-US" sz="2400" b="1" dirty="0" smtClean="0">
              <a:solidFill>
                <a:srgbClr val="C3D69B"/>
              </a:solidFill>
              <a:sym typeface="Wingdings"/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u="sng" dirty="0" smtClean="0">
                <a:solidFill>
                  <a:srgbClr val="FFFF00"/>
                </a:solidFill>
                <a:sym typeface="Wingdings"/>
              </a:rPr>
              <a:t>v.4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sz="2400" b="1" dirty="0" smtClean="0">
                <a:solidFill>
                  <a:srgbClr val="C3D69B"/>
                </a:solidFill>
                <a:sym typeface="Wingdings"/>
              </a:rPr>
              <a:t>connection to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the vine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is </a:t>
            </a:r>
            <a:r>
              <a:rPr lang="en-US" sz="2400" b="1" dirty="0" smtClean="0">
                <a:solidFill>
                  <a:srgbClr val="C3D69B"/>
                </a:solidFill>
                <a:sym typeface="Wingdings"/>
              </a:rPr>
              <a:t>essential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u="sng" dirty="0" smtClean="0">
                <a:solidFill>
                  <a:srgbClr val="FFFF00"/>
                </a:solidFill>
                <a:sym typeface="Wingdings"/>
              </a:rPr>
              <a:t>v.5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much fruit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is the </a:t>
            </a:r>
            <a:r>
              <a:rPr lang="en-US" sz="2400" b="1" dirty="0" smtClean="0">
                <a:solidFill>
                  <a:srgbClr val="C3D69B"/>
                </a:solidFill>
                <a:sym typeface="Wingdings"/>
              </a:rPr>
              <a:t>goal/expectation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u="sng" dirty="0" smtClean="0">
                <a:solidFill>
                  <a:srgbClr val="FFFF00"/>
                </a:solidFill>
                <a:sym typeface="Wingdings"/>
              </a:rPr>
              <a:t>v.6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external/independent efforts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(apart from </a:t>
            </a:r>
            <a:r>
              <a:rPr lang="en-US" sz="2400" b="1" i="1" dirty="0" smtClean="0">
                <a:solidFill>
                  <a:schemeClr val="bg1"/>
                </a:solidFill>
                <a:sym typeface="Wingdings"/>
              </a:rPr>
              <a:t>the vine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) are 	 	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unproductive</a:t>
            </a:r>
            <a:r>
              <a:rPr lang="en-US" sz="2400" b="1" i="1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and end up being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burned</a:t>
            </a:r>
            <a:endParaRPr lang="en-US" sz="2400" b="1" dirty="0" smtClean="0">
              <a:solidFill>
                <a:srgbClr val="C3D69B"/>
              </a:solidFill>
              <a:sym typeface="Wingdings"/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u="sng" dirty="0" smtClean="0">
                <a:solidFill>
                  <a:srgbClr val="FFFF00"/>
                </a:solidFill>
                <a:sym typeface="Wingdings"/>
              </a:rPr>
              <a:t>v.7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connected branches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are promised tremendous </a:t>
            </a:r>
            <a:r>
              <a:rPr lang="en-US" sz="2400" b="1" i="1" dirty="0" smtClean="0">
                <a:solidFill>
                  <a:srgbClr val="C3D69B"/>
                </a:solidFill>
                <a:sym typeface="Wingdings"/>
              </a:rPr>
              <a:t>assistance</a:t>
            </a:r>
            <a:endParaRPr lang="en-US" sz="2400" b="1" dirty="0" smtClean="0">
              <a:solidFill>
                <a:srgbClr val="C3D69B"/>
              </a:solidFill>
              <a:sym typeface="Wingdings"/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u="sng" dirty="0" smtClean="0">
                <a:solidFill>
                  <a:srgbClr val="FFFF00"/>
                </a:solidFill>
              </a:rPr>
              <a:t>v.8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i="1" dirty="0" smtClean="0">
                <a:solidFill>
                  <a:srgbClr val="C3D69B"/>
                </a:solidFill>
              </a:rPr>
              <a:t>bearing much fruit </a:t>
            </a:r>
            <a:r>
              <a:rPr lang="en-US" sz="2400" b="1" dirty="0" smtClean="0">
                <a:solidFill>
                  <a:schemeClr val="bg1"/>
                </a:solidFill>
              </a:rPr>
              <a:t>= </a:t>
            </a:r>
            <a:r>
              <a:rPr lang="en-US" sz="2400" b="1" i="1" dirty="0" smtClean="0">
                <a:solidFill>
                  <a:srgbClr val="C3D69B"/>
                </a:solidFill>
              </a:rPr>
              <a:t>proven </a:t>
            </a:r>
            <a:r>
              <a:rPr lang="en-US" sz="2400" b="1" dirty="0" smtClean="0">
                <a:solidFill>
                  <a:schemeClr val="bg1"/>
                </a:solidFill>
              </a:rPr>
              <a:t>as </a:t>
            </a:r>
            <a:r>
              <a:rPr lang="en-US" sz="2400" b="1" i="1" dirty="0" smtClean="0">
                <a:solidFill>
                  <a:srgbClr val="C3D69B"/>
                </a:solidFill>
              </a:rPr>
              <a:t>true disciples</a:t>
            </a:r>
            <a:r>
              <a:rPr lang="en-US" sz="2400" b="1" dirty="0">
                <a:solidFill>
                  <a:srgbClr val="C3D69B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(the </a:t>
            </a:r>
            <a:r>
              <a:rPr lang="en-US" sz="2400" b="1" i="1" dirty="0" smtClean="0">
                <a:solidFill>
                  <a:schemeClr val="bg1"/>
                </a:solidFill>
              </a:rPr>
              <a:t>inverse 	 	 	 </a:t>
            </a:r>
            <a:r>
              <a:rPr lang="en-US" sz="2400" b="1" dirty="0" smtClean="0">
                <a:solidFill>
                  <a:schemeClr val="bg1"/>
                </a:solidFill>
              </a:rPr>
              <a:t>is also true!) </a:t>
            </a:r>
            <a:r>
              <a:rPr lang="en-US" sz="2400" b="1" i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5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64713"/>
          </a:xfrm>
          <a:solidFill>
            <a:srgbClr val="382001"/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77933C"/>
                </a:solidFill>
              </a:rPr>
              <a:t>What Makes a Church Grow? Part 3</a:t>
            </a:r>
            <a:endParaRPr lang="en-US" sz="3600" b="1" dirty="0">
              <a:solidFill>
                <a:srgbClr val="77933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233" y="918755"/>
            <a:ext cx="8556316" cy="5939245"/>
          </a:xfrm>
          <a:solidFill>
            <a:srgbClr val="4B2901">
              <a:alpha val="70000"/>
            </a:srgbClr>
          </a:solidFill>
          <a:effectLst>
            <a:softEdge rad="76200"/>
          </a:effectLst>
        </p:spPr>
        <p:txBody>
          <a:bodyPr anchor="ctr"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Attitudes that </a:t>
            </a:r>
            <a:r>
              <a:rPr lang="en-US" sz="2400" b="1" i="1" dirty="0" smtClean="0">
                <a:solidFill>
                  <a:srgbClr val="FAC090"/>
                </a:solidFill>
              </a:rPr>
              <a:t>Undermine/Uproot/Prevent </a:t>
            </a:r>
            <a:r>
              <a:rPr lang="en-US" sz="2400" b="1" dirty="0" smtClean="0">
                <a:solidFill>
                  <a:schemeClr val="bg1"/>
                </a:solidFill>
              </a:rPr>
              <a:t>Church Growth: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 notion that </a:t>
            </a:r>
            <a:r>
              <a:rPr lang="en-US" sz="2400" b="1" i="1" dirty="0" smtClean="0">
                <a:solidFill>
                  <a:schemeClr val="bg1"/>
                </a:solidFill>
              </a:rPr>
              <a:t>church growth </a:t>
            </a:r>
            <a:r>
              <a:rPr lang="en-US" sz="2400" b="1" dirty="0" smtClean="0">
                <a:solidFill>
                  <a:schemeClr val="bg1"/>
                </a:solidFill>
              </a:rPr>
              <a:t>is dependent on </a:t>
            </a:r>
            <a:r>
              <a:rPr lang="en-US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lack of denominational influences</a:t>
            </a:r>
            <a:r>
              <a:rPr lang="en-US" sz="2400" b="1" i="1" dirty="0" smtClean="0">
                <a:solidFill>
                  <a:srgbClr val="FAC090"/>
                </a:solidFill>
              </a:rPr>
              <a:t>- </a:t>
            </a:r>
            <a:r>
              <a:rPr lang="en-US" sz="2400" b="1" dirty="0" smtClean="0">
                <a:solidFill>
                  <a:srgbClr val="FAC090"/>
                </a:solidFill>
              </a:rPr>
              <a:t>“Our town is made up of too many (insert denomination of choice) who’ll never convert.”  </a:t>
            </a:r>
            <a:r>
              <a:rPr lang="en-US" sz="2400" b="1" dirty="0" smtClean="0">
                <a:solidFill>
                  <a:schemeClr val="bg1"/>
                </a:solidFill>
              </a:rPr>
              <a:t>Hello, “Jerusalem,” </a:t>
            </a:r>
            <a:r>
              <a:rPr lang="en-US" sz="2400" b="1" u="sng" dirty="0" smtClean="0">
                <a:solidFill>
                  <a:srgbClr val="FFFF00"/>
                </a:solidFill>
              </a:rPr>
              <a:t>Acts 2:36,41</a:t>
            </a:r>
            <a:r>
              <a:rPr lang="en-US" sz="2400" b="1" dirty="0" smtClean="0">
                <a:solidFill>
                  <a:schemeClr val="bg1"/>
                </a:solidFill>
              </a:rPr>
              <a:t>! </a:t>
            </a:r>
            <a:r>
              <a:rPr lang="en-US" sz="2400" b="1" i="1" dirty="0" smtClean="0">
                <a:solidFill>
                  <a:schemeClr val="bg1"/>
                </a:solidFill>
              </a:rPr>
              <a:t>Conversion </a:t>
            </a:r>
            <a:r>
              <a:rPr lang="en-US" sz="2400" b="1" dirty="0" smtClean="0">
                <a:solidFill>
                  <a:schemeClr val="bg1"/>
                </a:solidFill>
              </a:rPr>
              <a:t>is to </a:t>
            </a:r>
            <a:r>
              <a:rPr lang="en-US" sz="2400" b="1" i="1" dirty="0" smtClean="0">
                <a:solidFill>
                  <a:schemeClr val="bg1"/>
                </a:solidFill>
              </a:rPr>
              <a:t>Christ, </a:t>
            </a:r>
            <a:r>
              <a:rPr lang="en-US" sz="2400" b="1" dirty="0" smtClean="0">
                <a:solidFill>
                  <a:schemeClr val="bg1"/>
                </a:solidFill>
              </a:rPr>
              <a:t>not </a:t>
            </a:r>
            <a:r>
              <a:rPr lang="en-US" sz="2400" b="1" dirty="0" err="1" smtClean="0">
                <a:solidFill>
                  <a:schemeClr val="bg1"/>
                </a:solidFill>
              </a:rPr>
              <a:t>CoC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 notion that </a:t>
            </a:r>
            <a:r>
              <a:rPr lang="en-US" sz="2400" b="1" i="1" dirty="0" smtClean="0">
                <a:solidFill>
                  <a:schemeClr val="bg1"/>
                </a:solidFill>
              </a:rPr>
              <a:t>church growth </a:t>
            </a:r>
            <a:r>
              <a:rPr lang="en-US" sz="2400" b="1" dirty="0" smtClean="0">
                <a:solidFill>
                  <a:schemeClr val="bg1"/>
                </a:solidFill>
              </a:rPr>
              <a:t>is dependent on </a:t>
            </a:r>
            <a:r>
              <a:rPr lang="en-US" sz="2400" b="1" i="1" dirty="0" smtClean="0">
                <a:solidFill>
                  <a:srgbClr val="FAC090"/>
                </a:solidFill>
              </a:rPr>
              <a:t>local population/economic growth- </a:t>
            </a:r>
            <a:r>
              <a:rPr lang="en-US" sz="2400" b="1" dirty="0" smtClean="0">
                <a:solidFill>
                  <a:srgbClr val="FAC090"/>
                </a:solidFill>
              </a:rPr>
              <a:t>“If our town was growing, then new people would move in and we would grow.”  </a:t>
            </a:r>
            <a:r>
              <a:rPr lang="en-US" sz="2400" b="1" dirty="0" smtClean="0">
                <a:solidFill>
                  <a:schemeClr val="bg1"/>
                </a:solidFill>
              </a:rPr>
              <a:t>1) </a:t>
            </a:r>
            <a:r>
              <a:rPr lang="en-US" sz="2400" b="1" dirty="0" err="1" smtClean="0">
                <a:solidFill>
                  <a:schemeClr val="bg1"/>
                </a:solidFill>
              </a:rPr>
              <a:t>Bossier’s</a:t>
            </a:r>
            <a:r>
              <a:rPr lang="en-US" sz="2400" b="1" dirty="0" smtClean="0">
                <a:solidFill>
                  <a:schemeClr val="bg1"/>
                </a:solidFill>
              </a:rPr>
              <a:t> population was 62,865 in 2021, and 184,021 if you include Shreveport, </a:t>
            </a:r>
            <a:r>
              <a:rPr lang="en-US" sz="2400" b="1" u="sng" dirty="0" smtClean="0">
                <a:solidFill>
                  <a:srgbClr val="FFFF00"/>
                </a:solidFill>
              </a:rPr>
              <a:t>cp. Jon.4:11</a:t>
            </a:r>
            <a:r>
              <a:rPr lang="en-US" sz="2400" b="1" dirty="0" smtClean="0">
                <a:solidFill>
                  <a:schemeClr val="bg1"/>
                </a:solidFill>
              </a:rPr>
              <a:t>; 2) Growth by </a:t>
            </a:r>
            <a:r>
              <a:rPr lang="en-US" sz="2400" b="1" i="1" dirty="0" smtClean="0">
                <a:solidFill>
                  <a:schemeClr val="bg1"/>
                </a:solidFill>
              </a:rPr>
              <a:t>grafting </a:t>
            </a: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u="sng" dirty="0" smtClean="0">
                <a:solidFill>
                  <a:srgbClr val="FFFF00"/>
                </a:solidFill>
              </a:rPr>
              <a:t>cf. Rom.11:17-24</a:t>
            </a:r>
            <a:r>
              <a:rPr lang="en-US" sz="2400" b="1" dirty="0" smtClean="0">
                <a:solidFill>
                  <a:schemeClr val="bg1"/>
                </a:solidFill>
              </a:rPr>
              <a:t>) is God’s business; and, 3) Material prosperity can actually be a deterrent to </a:t>
            </a:r>
            <a:r>
              <a:rPr lang="en-US" sz="2400" b="1" i="1" dirty="0" smtClean="0">
                <a:solidFill>
                  <a:schemeClr val="bg1"/>
                </a:solidFill>
              </a:rPr>
              <a:t>spiritual growth, </a:t>
            </a:r>
            <a:r>
              <a:rPr lang="en-US" sz="2400" b="1" u="sng" dirty="0" smtClean="0">
                <a:solidFill>
                  <a:srgbClr val="FFFF00"/>
                </a:solidFill>
              </a:rPr>
              <a:t>Rev.3:17-22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 notion that </a:t>
            </a:r>
            <a:r>
              <a:rPr lang="en-US" sz="2400" b="1" i="1" dirty="0" smtClean="0">
                <a:solidFill>
                  <a:schemeClr val="bg1"/>
                </a:solidFill>
              </a:rPr>
              <a:t>church growth </a:t>
            </a:r>
            <a:r>
              <a:rPr lang="en-US" sz="2400" b="1" dirty="0" smtClean="0">
                <a:solidFill>
                  <a:schemeClr val="bg1"/>
                </a:solidFill>
              </a:rPr>
              <a:t>is </a:t>
            </a:r>
            <a:r>
              <a:rPr lang="en-US" sz="2400" b="1" i="1" dirty="0" smtClean="0">
                <a:solidFill>
                  <a:srgbClr val="FAC090"/>
                </a:solidFill>
              </a:rPr>
              <a:t>the</a:t>
            </a:r>
            <a:r>
              <a:rPr lang="en-US" sz="2400" b="1" dirty="0" smtClean="0">
                <a:solidFill>
                  <a:srgbClr val="FAC090"/>
                </a:solidFill>
              </a:rPr>
              <a:t> </a:t>
            </a:r>
            <a:r>
              <a:rPr lang="en-US" sz="2400" b="1" i="1" dirty="0" smtClean="0">
                <a:solidFill>
                  <a:srgbClr val="FAC090"/>
                </a:solidFill>
              </a:rPr>
              <a:t>preacher’s responsibility-</a:t>
            </a:r>
            <a:r>
              <a:rPr lang="en-US" sz="2400" b="1" i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rgbClr val="FAC090"/>
                </a:solidFill>
              </a:rPr>
              <a:t>“After all, that’s what we pay the preacher for!”  </a:t>
            </a:r>
            <a:r>
              <a:rPr lang="en-US" sz="2400" b="1" u="sng" dirty="0" smtClean="0">
                <a:solidFill>
                  <a:srgbClr val="FFFF00"/>
                </a:solidFill>
              </a:rPr>
              <a:t>Eph.4:11-12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2Tim.2:2</a:t>
            </a:r>
            <a:r>
              <a:rPr lang="en-US" sz="2400" b="1" dirty="0" smtClean="0">
                <a:solidFill>
                  <a:schemeClr val="bg1"/>
                </a:solidFill>
              </a:rPr>
              <a:t>; and </a:t>
            </a:r>
            <a:r>
              <a:rPr lang="en-US" sz="2400" b="1" u="sng" dirty="0" smtClean="0">
                <a:solidFill>
                  <a:srgbClr val="FFFF00"/>
                </a:solidFill>
              </a:rPr>
              <a:t>John 15:8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04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64713"/>
          </a:xfrm>
          <a:solidFill>
            <a:srgbClr val="382001"/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77933C"/>
                </a:solidFill>
              </a:rPr>
              <a:t>What Makes a Church Grow? Part 3</a:t>
            </a:r>
            <a:endParaRPr lang="en-US" sz="3600" b="1" dirty="0">
              <a:solidFill>
                <a:srgbClr val="77933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233" y="1089897"/>
            <a:ext cx="8556316" cy="5494504"/>
          </a:xfrm>
          <a:solidFill>
            <a:srgbClr val="4B2901">
              <a:alpha val="70000"/>
            </a:srgbClr>
          </a:solidFill>
          <a:effectLst>
            <a:softEdge rad="76200"/>
          </a:effectLst>
        </p:spPr>
        <p:txBody>
          <a:bodyPr anchor="ctr"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Conclusions: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Like everything else God created </a:t>
            </a:r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living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He expects us to </a:t>
            </a:r>
            <a:r>
              <a:rPr lang="en-US" sz="2800" b="1" i="1" dirty="0" smtClean="0">
                <a:solidFill>
                  <a:srgbClr val="C3D69B"/>
                </a:solidFill>
              </a:rPr>
              <a:t>grow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i="1" dirty="0" smtClean="0">
                <a:solidFill>
                  <a:srgbClr val="C3D69B"/>
                </a:solidFill>
              </a:rPr>
              <a:t>mature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i="1" dirty="0" smtClean="0">
                <a:solidFill>
                  <a:srgbClr val="C3D69B"/>
                </a:solidFill>
              </a:rPr>
              <a:t>reproduce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rgbClr val="C3D69B"/>
                </a:solidFill>
              </a:rPr>
              <a:t>spiritually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  <a:r>
              <a:rPr lang="en-US" sz="2800" b="1" i="1" dirty="0" smtClean="0">
                <a:solidFill>
                  <a:schemeClr val="bg1"/>
                </a:solidFill>
              </a:rPr>
              <a:t> 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When we accept that God requires something of us, we either do one of two things: </a:t>
            </a:r>
          </a:p>
          <a:p>
            <a:pPr marL="1257300" lvl="2" indent="-342900" algn="l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start finding and making excuses</a:t>
            </a:r>
            <a:r>
              <a:rPr lang="en-US" sz="2800" b="1" dirty="0" smtClean="0">
                <a:solidFill>
                  <a:schemeClr val="bg1"/>
                </a:solidFill>
              </a:rPr>
              <a:t>; or, </a:t>
            </a:r>
          </a:p>
          <a:p>
            <a:pPr marL="1257300" lvl="2" indent="-342900" algn="l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get busy</a:t>
            </a:r>
            <a:r>
              <a:rPr lang="en-US" sz="2800" b="1" dirty="0" smtClean="0">
                <a:solidFill>
                  <a:schemeClr val="bg1"/>
                </a:solidFill>
              </a:rPr>
              <a:t>! 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Which will it be for you </a:t>
            </a:r>
            <a:r>
              <a:rPr lang="en-US" sz="2800" b="1" i="1" dirty="0" smtClean="0">
                <a:solidFill>
                  <a:srgbClr val="C3D69B"/>
                </a:solidFill>
              </a:rPr>
              <a:t>p</a:t>
            </a:r>
            <a:r>
              <a:rPr lang="en-US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800" b="1" i="1" dirty="0" smtClean="0">
                <a:solidFill>
                  <a:srgbClr val="C3D69B"/>
                </a:solidFill>
              </a:rPr>
              <a:t>o</a:t>
            </a:r>
            <a:r>
              <a:rPr lang="en-US" sz="2800" b="1" i="1" dirty="0" smtClean="0">
                <a:solidFill>
                  <a:srgbClr val="FAC090"/>
                </a:solidFill>
              </a:rPr>
              <a:t>n</a:t>
            </a:r>
            <a:r>
              <a:rPr lang="en-US" sz="2800" b="1" i="1" dirty="0" smtClean="0">
                <a:solidFill>
                  <a:srgbClr val="C3D69B"/>
                </a:solidFill>
              </a:rPr>
              <a:t>a</a:t>
            </a:r>
            <a:r>
              <a:rPr lang="en-US" sz="2800" b="1" i="1" dirty="0" smtClean="0">
                <a:solidFill>
                  <a:srgbClr val="FAC090"/>
                </a:solidFill>
              </a:rPr>
              <a:t>l</a:t>
            </a:r>
            <a:r>
              <a:rPr lang="en-US" sz="2800" b="1" i="1" dirty="0" smtClean="0">
                <a:solidFill>
                  <a:srgbClr val="C3D69B"/>
                </a:solidFill>
              </a:rPr>
              <a:t>l</a:t>
            </a:r>
            <a:r>
              <a:rPr lang="en-US" sz="2800" b="1" i="1" dirty="0" smtClean="0">
                <a:solidFill>
                  <a:srgbClr val="FAC090"/>
                </a:solidFill>
              </a:rPr>
              <a:t>y</a:t>
            </a:r>
            <a:r>
              <a:rPr lang="en-US" sz="2800" b="1" i="1" dirty="0" smtClean="0">
                <a:solidFill>
                  <a:srgbClr val="C3D69B"/>
                </a:solidFill>
              </a:rPr>
              <a:t>?</a:t>
            </a:r>
            <a:endParaRPr lang="en-US" sz="2800" b="1" dirty="0" smtClean="0">
              <a:solidFill>
                <a:srgbClr val="C3D69B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Which will it be for Viking Drive </a:t>
            </a:r>
            <a:r>
              <a:rPr lang="en-US" sz="2800" b="1" i="1" dirty="0" smtClean="0">
                <a:solidFill>
                  <a:srgbClr val="C3D69B"/>
                </a:solidFill>
              </a:rPr>
              <a:t>c</a:t>
            </a:r>
            <a:r>
              <a:rPr lang="en-US" sz="2800" b="1" i="1" dirty="0" smtClean="0">
                <a:solidFill>
                  <a:srgbClr val="FAC090"/>
                </a:solidFill>
              </a:rPr>
              <a:t>o</a:t>
            </a:r>
            <a:r>
              <a:rPr lang="en-US" sz="2800" b="1" i="1" dirty="0" smtClean="0">
                <a:solidFill>
                  <a:srgbClr val="C3D69B"/>
                </a:solidFill>
              </a:rPr>
              <a:t>n</a:t>
            </a:r>
            <a:r>
              <a:rPr lang="en-US" sz="2800" b="1" i="1" dirty="0" smtClean="0">
                <a:solidFill>
                  <a:srgbClr val="FAC090"/>
                </a:solidFill>
              </a:rPr>
              <a:t>g</a:t>
            </a:r>
            <a:r>
              <a:rPr lang="en-US" sz="2800" b="1" i="1" dirty="0" smtClean="0">
                <a:solidFill>
                  <a:srgbClr val="C3D69B"/>
                </a:solidFill>
              </a:rPr>
              <a:t>r</a:t>
            </a:r>
            <a:r>
              <a:rPr lang="en-US" sz="2800" b="1" i="1" dirty="0" smtClean="0">
                <a:solidFill>
                  <a:srgbClr val="FAC090"/>
                </a:solidFill>
              </a:rPr>
              <a:t>e</a:t>
            </a:r>
            <a:r>
              <a:rPr lang="en-US" sz="2800" b="1" i="1" dirty="0" smtClean="0">
                <a:solidFill>
                  <a:srgbClr val="C3D69B"/>
                </a:solidFill>
              </a:rPr>
              <a:t>g</a:t>
            </a:r>
            <a:r>
              <a:rPr lang="en-US" sz="2800" b="1" i="1" dirty="0" smtClean="0">
                <a:solidFill>
                  <a:srgbClr val="FAC090"/>
                </a:solidFill>
              </a:rPr>
              <a:t>a</a:t>
            </a:r>
            <a:r>
              <a:rPr lang="en-US" sz="2800" b="1" i="1" dirty="0" smtClean="0">
                <a:solidFill>
                  <a:srgbClr val="C3D69B"/>
                </a:solidFill>
              </a:rPr>
              <a:t>t</a:t>
            </a:r>
            <a:r>
              <a:rPr lang="en-US" sz="2800" b="1" i="1" dirty="0" smtClean="0">
                <a:solidFill>
                  <a:srgbClr val="FAC090"/>
                </a:solidFill>
              </a:rPr>
              <a:t>i</a:t>
            </a:r>
            <a:r>
              <a:rPr lang="en-US" sz="2800" b="1" i="1" dirty="0" smtClean="0">
                <a:solidFill>
                  <a:srgbClr val="C3D69B"/>
                </a:solidFill>
              </a:rPr>
              <a:t>o</a:t>
            </a:r>
            <a:r>
              <a:rPr lang="en-US" sz="2800" b="1" i="1" dirty="0" smtClean="0">
                <a:solidFill>
                  <a:srgbClr val="FAC090"/>
                </a:solidFill>
              </a:rPr>
              <a:t>n</a:t>
            </a:r>
            <a:r>
              <a:rPr lang="en-US" sz="2800" b="1" i="1" dirty="0" smtClean="0">
                <a:solidFill>
                  <a:srgbClr val="C3D69B"/>
                </a:solidFill>
              </a:rPr>
              <a:t>a</a:t>
            </a:r>
            <a:r>
              <a:rPr lang="en-US" sz="2800" b="1" i="1" dirty="0" smtClean="0">
                <a:solidFill>
                  <a:srgbClr val="FAC090"/>
                </a:solidFill>
              </a:rPr>
              <a:t>l</a:t>
            </a:r>
            <a:r>
              <a:rPr lang="en-US" sz="2800" b="1" i="1" dirty="0" smtClean="0">
                <a:solidFill>
                  <a:srgbClr val="C3D69B"/>
                </a:solidFill>
              </a:rPr>
              <a:t>l</a:t>
            </a:r>
            <a:r>
              <a:rPr lang="en-US" sz="2800" b="1" i="1" dirty="0" smtClean="0">
                <a:solidFill>
                  <a:srgbClr val="FAC090"/>
                </a:solidFill>
              </a:rPr>
              <a:t>y</a:t>
            </a:r>
            <a:r>
              <a:rPr lang="en-US" sz="2800" b="1" i="1" dirty="0" smtClean="0">
                <a:solidFill>
                  <a:srgbClr val="C3D69B"/>
                </a:solidFill>
              </a:rPr>
              <a:t>?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Let’s close by rereading two verses: </a:t>
            </a:r>
            <a:r>
              <a:rPr lang="en-US" sz="2800" b="1" u="sng" dirty="0" smtClean="0">
                <a:solidFill>
                  <a:srgbClr val="FFFF00"/>
                </a:solidFill>
              </a:rPr>
              <a:t>Matt.13:23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u="sng" dirty="0" smtClean="0">
                <a:solidFill>
                  <a:srgbClr val="FFFF00"/>
                </a:solidFill>
              </a:rPr>
              <a:t>John 15:8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292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48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550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What Makes a Church Grow? Part 3</vt:lpstr>
      <vt:lpstr>What Makes a Church Grow? Part 3</vt:lpstr>
      <vt:lpstr>What Makes a Church Grow? Part 3</vt:lpstr>
      <vt:lpstr>What Makes a Church Grow? Part 3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18</cp:revision>
  <dcterms:created xsi:type="dcterms:W3CDTF">2023-02-10T16:38:03Z</dcterms:created>
  <dcterms:modified xsi:type="dcterms:W3CDTF">2023-02-10T18:44:30Z</dcterms:modified>
</cp:coreProperties>
</file>