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8"/>
  </p:handoutMasterIdLst>
  <p:sldIdLst>
    <p:sldId id="257" r:id="rId2"/>
    <p:sldId id="256" r:id="rId3"/>
    <p:sldId id="259" r:id="rId4"/>
    <p:sldId id="260" r:id="rId5"/>
    <p:sldId id="261"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03" d="100"/>
          <a:sy n="203" d="100"/>
        </p:scale>
        <p:origin x="-2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20DC1A-0051-8D43-A6E0-860CC4F2C7C3}" type="datetimeFigureOut">
              <a:rPr lang="en-US" smtClean="0"/>
              <a:t>4/21/23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71F889-4441-6B46-ACDE-D11FB37E98C3}" type="slidenum">
              <a:rPr lang="en-US" smtClean="0"/>
              <a:t>‹#›</a:t>
            </a:fld>
            <a:endParaRPr lang="en-US"/>
          </a:p>
        </p:txBody>
      </p:sp>
    </p:spTree>
    <p:extLst>
      <p:ext uri="{BB962C8B-B14F-4D97-AF65-F5344CB8AC3E}">
        <p14:creationId xmlns:p14="http://schemas.microsoft.com/office/powerpoint/2010/main" val="14224184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06C42C-8D89-6347-BA14-60A246E6D7AA}" type="datetimeFigureOut">
              <a:rPr lang="en-US" smtClean="0"/>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417039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6C42C-8D89-6347-BA14-60A246E6D7AA}" type="datetimeFigureOut">
              <a:rPr lang="en-US" smtClean="0"/>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249536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6C42C-8D89-6347-BA14-60A246E6D7AA}" type="datetimeFigureOut">
              <a:rPr lang="en-US" smtClean="0"/>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202380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6C42C-8D89-6347-BA14-60A246E6D7AA}" type="datetimeFigureOut">
              <a:rPr lang="en-US" smtClean="0"/>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138227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06C42C-8D89-6347-BA14-60A246E6D7AA}" type="datetimeFigureOut">
              <a:rPr lang="en-US" smtClean="0"/>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81429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06C42C-8D89-6347-BA14-60A246E6D7AA}" type="datetimeFigureOut">
              <a:rPr lang="en-US" smtClean="0"/>
              <a:t>4/21/23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2781352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06C42C-8D89-6347-BA14-60A246E6D7AA}" type="datetimeFigureOut">
              <a:rPr lang="en-US" smtClean="0"/>
              <a:t>4/21/23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197985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06C42C-8D89-6347-BA14-60A246E6D7AA}" type="datetimeFigureOut">
              <a:rPr lang="en-US" smtClean="0"/>
              <a:t>4/21/23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422033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6C42C-8D89-6347-BA14-60A246E6D7AA}" type="datetimeFigureOut">
              <a:rPr lang="en-US" smtClean="0"/>
              <a:t>4/21/23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362819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6C42C-8D89-6347-BA14-60A246E6D7AA}" type="datetimeFigureOut">
              <a:rPr lang="en-US" smtClean="0"/>
              <a:t>4/21/23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22527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6C42C-8D89-6347-BA14-60A246E6D7AA}" type="datetimeFigureOut">
              <a:rPr lang="en-US" smtClean="0"/>
              <a:t>4/21/23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A7A6C-D869-3147-A115-3E74FB333D2B}" type="slidenum">
              <a:rPr lang="en-US" smtClean="0"/>
              <a:t>‹#›</a:t>
            </a:fld>
            <a:endParaRPr lang="en-US"/>
          </a:p>
        </p:txBody>
      </p:sp>
    </p:spTree>
    <p:extLst>
      <p:ext uri="{BB962C8B-B14F-4D97-AF65-F5344CB8AC3E}">
        <p14:creationId xmlns:p14="http://schemas.microsoft.com/office/powerpoint/2010/main" val="30265261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6C42C-8D89-6347-BA14-60A246E6D7AA}" type="datetimeFigureOut">
              <a:rPr lang="en-US" smtClean="0"/>
              <a:t>4/21/23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A7A6C-D869-3147-A115-3E74FB333D2B}" type="slidenum">
              <a:rPr lang="en-US" smtClean="0"/>
              <a:t>‹#›</a:t>
            </a:fld>
            <a:endParaRPr lang="en-US"/>
          </a:p>
        </p:txBody>
      </p:sp>
    </p:spTree>
    <p:extLst>
      <p:ext uri="{BB962C8B-B14F-4D97-AF65-F5344CB8AC3E}">
        <p14:creationId xmlns:p14="http://schemas.microsoft.com/office/powerpoint/2010/main" val="2815938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5088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pen-Bible-Word-Studies-Header-OPT.jpg"/>
          <p:cNvPicPr>
            <a:picLocks noChangeAspect="1"/>
          </p:cNvPicPr>
          <p:nvPr/>
        </p:nvPicPr>
        <p:blipFill rotWithShape="1">
          <a:blip r:embed="rId2">
            <a:alphaModFix/>
            <a:extLst>
              <a:ext uri="{28A0092B-C50C-407E-A947-70E740481C1C}">
                <a14:useLocalDpi xmlns:a14="http://schemas.microsoft.com/office/drawing/2010/main" val="0"/>
              </a:ext>
            </a:extLst>
          </a:blip>
          <a:srcRect t="36508"/>
          <a:stretch/>
        </p:blipFill>
        <p:spPr>
          <a:xfrm>
            <a:off x="3747215" y="5029934"/>
            <a:ext cx="5333301" cy="1777767"/>
          </a:xfrm>
          <a:prstGeom prst="rect">
            <a:avLst/>
          </a:prstGeom>
          <a:ln>
            <a:noFill/>
          </a:ln>
          <a:effectLst>
            <a:softEdge rad="112500"/>
          </a:effectLst>
        </p:spPr>
      </p:pic>
      <p:sp>
        <p:nvSpPr>
          <p:cNvPr id="2" name="Title 1"/>
          <p:cNvSpPr>
            <a:spLocks noGrp="1"/>
          </p:cNvSpPr>
          <p:nvPr>
            <p:ph type="ctrTitle"/>
          </p:nvPr>
        </p:nvSpPr>
        <p:spPr>
          <a:xfrm>
            <a:off x="5025964" y="69176"/>
            <a:ext cx="4047274" cy="597304"/>
          </a:xfrm>
        </p:spPr>
        <p:txBody>
          <a:bodyPr anchor="t">
            <a:normAutofit fontScale="90000"/>
            <a:scene3d>
              <a:camera prst="orthographicFront"/>
              <a:lightRig rig="threePt" dir="t"/>
            </a:scene3d>
            <a:sp3d extrusionH="57150">
              <a:bevelT w="38100" h="38100" prst="angle"/>
            </a:sp3d>
          </a:bodyPr>
          <a:lstStyle/>
          <a:p>
            <a:r>
              <a:rPr lang="en-US" b="1" u="sng" dirty="0" smtClean="0">
                <a:ln w="17780" cmpd="sng">
                  <a:solidFill>
                    <a:srgbClr val="FFFFFF"/>
                  </a:solidFill>
                  <a:prstDash val="solid"/>
                  <a:miter lim="800000"/>
                </a:ln>
                <a:solidFill>
                  <a:srgbClr val="800000"/>
                </a:solidFill>
                <a:effectLst>
                  <a:outerShdw blurRad="50800" algn="tl" rotWithShape="0">
                    <a:srgbClr val="000000"/>
                  </a:outerShdw>
                </a:effectLst>
              </a:rPr>
              <a:t>Hebrews 10:19-25</a:t>
            </a:r>
            <a:endParaRPr lang="en-US" b="1" u="sng" dirty="0">
              <a:ln w="17780" cmpd="sng">
                <a:solidFill>
                  <a:srgbClr val="FFFFFF"/>
                </a:solidFill>
                <a:prstDash val="solid"/>
                <a:miter lim="800000"/>
              </a:ln>
              <a:solidFill>
                <a:srgbClr val="800000"/>
              </a:solidFill>
              <a:effectLst>
                <a:outerShdw blurRad="50800" algn="tl" rotWithShape="0">
                  <a:srgbClr val="000000"/>
                </a:outerShdw>
              </a:effectLst>
            </a:endParaRPr>
          </a:p>
        </p:txBody>
      </p:sp>
      <p:sp>
        <p:nvSpPr>
          <p:cNvPr id="3" name="Subtitle 2"/>
          <p:cNvSpPr>
            <a:spLocks noGrp="1"/>
          </p:cNvSpPr>
          <p:nvPr>
            <p:ph type="subTitle" idx="1"/>
          </p:nvPr>
        </p:nvSpPr>
        <p:spPr>
          <a:xfrm>
            <a:off x="489414" y="825408"/>
            <a:ext cx="8245707" cy="3766162"/>
          </a:xfrm>
        </p:spPr>
        <p:txBody>
          <a:bodyPr>
            <a:normAutofit/>
          </a:bodyPr>
          <a:lstStyle/>
          <a:p>
            <a:pPr>
              <a:spcBef>
                <a:spcPts val="0"/>
              </a:spcBef>
              <a:spcAft>
                <a:spcPts val="600"/>
              </a:spcAft>
            </a:pPr>
            <a:r>
              <a:rPr lang="en-US" sz="2400" b="1" u="sng" dirty="0" smtClean="0">
                <a:ln w="3175">
                  <a:solidFill>
                    <a:schemeClr val="tx1">
                      <a:alpha val="55000"/>
                    </a:schemeClr>
                  </a:solidFill>
                </a:ln>
                <a:solidFill>
                  <a:srgbClr val="800000"/>
                </a:solidFill>
              </a:rPr>
              <a:t>Hebrews</a:t>
            </a:r>
            <a:r>
              <a:rPr lang="en-US" sz="2400" b="1" dirty="0" smtClean="0">
                <a:ln w="3175">
                  <a:solidFill>
                    <a:srgbClr val="800000">
                      <a:alpha val="55000"/>
                    </a:srgbClr>
                  </a:solidFill>
                </a:ln>
                <a:solidFill>
                  <a:srgbClr val="000000"/>
                </a:solidFill>
              </a:rPr>
              <a:t> is written to </a:t>
            </a:r>
            <a:r>
              <a:rPr lang="en-US" sz="2400" b="1" dirty="0" smtClean="0">
                <a:ln w="3175">
                  <a:solidFill>
                    <a:schemeClr val="tx1">
                      <a:alpha val="55000"/>
                    </a:schemeClr>
                  </a:solidFill>
                </a:ln>
                <a:solidFill>
                  <a:srgbClr val="800000"/>
                </a:solidFill>
              </a:rPr>
              <a:t>Hebrew/Jewish Christians </a:t>
            </a:r>
            <a:r>
              <a:rPr lang="en-US" sz="2400" b="1" dirty="0" smtClean="0">
                <a:ln w="3175">
                  <a:solidFill>
                    <a:srgbClr val="800000">
                      <a:alpha val="55000"/>
                    </a:srgbClr>
                  </a:solidFill>
                </a:ln>
                <a:solidFill>
                  <a:srgbClr val="000000"/>
                </a:solidFill>
              </a:rPr>
              <a:t>who were wanting to return to the Old Law and its systemic ways.</a:t>
            </a:r>
          </a:p>
          <a:p>
            <a:pPr>
              <a:spcBef>
                <a:spcPts val="0"/>
              </a:spcBef>
              <a:spcAft>
                <a:spcPts val="600"/>
              </a:spcAft>
            </a:pPr>
            <a:r>
              <a:rPr lang="en-US" sz="2400" b="1" dirty="0" smtClean="0">
                <a:ln w="3175">
                  <a:solidFill>
                    <a:srgbClr val="800000">
                      <a:alpha val="55000"/>
                    </a:srgbClr>
                  </a:solidFill>
                </a:ln>
                <a:solidFill>
                  <a:srgbClr val="000000"/>
                </a:solidFill>
              </a:rPr>
              <a:t>Thus, the epistle seeks to demonstrate the </a:t>
            </a:r>
            <a:r>
              <a:rPr lang="en-US" sz="2400" b="1" i="1" dirty="0" smtClean="0">
                <a:ln w="3175">
                  <a:solidFill>
                    <a:schemeClr val="tx1">
                      <a:alpha val="55000"/>
                    </a:schemeClr>
                  </a:solidFill>
                </a:ln>
                <a:solidFill>
                  <a:srgbClr val="800000"/>
                </a:solidFill>
              </a:rPr>
              <a:t>superiority </a:t>
            </a:r>
            <a:r>
              <a:rPr lang="en-US" sz="2400" b="1" dirty="0" smtClean="0">
                <a:ln w="3175">
                  <a:solidFill>
                    <a:schemeClr val="tx1">
                      <a:alpha val="55000"/>
                    </a:schemeClr>
                  </a:solidFill>
                </a:ln>
                <a:solidFill>
                  <a:srgbClr val="800000"/>
                </a:solidFill>
              </a:rPr>
              <a:t>of Christ </a:t>
            </a:r>
            <a:r>
              <a:rPr lang="en-US" sz="2400" b="1" dirty="0" smtClean="0">
                <a:ln w="3175">
                  <a:solidFill>
                    <a:srgbClr val="800000">
                      <a:alpha val="55000"/>
                    </a:srgbClr>
                  </a:solidFill>
                </a:ln>
                <a:solidFill>
                  <a:srgbClr val="000000"/>
                </a:solidFill>
              </a:rPr>
              <a:t>over the Law of Moses. Therefore, Christ offers:  </a:t>
            </a:r>
          </a:p>
          <a:p>
            <a:pPr>
              <a:spcBef>
                <a:spcPts val="0"/>
              </a:spcBef>
              <a:spcAft>
                <a:spcPts val="600"/>
              </a:spcAft>
            </a:pPr>
            <a:r>
              <a:rPr lang="en-US" sz="2400" b="1" i="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a </a:t>
            </a:r>
            <a:r>
              <a:rPr lang="en-US" sz="2400" b="1" dirty="0" smtClean="0">
                <a:ln w="3175">
                  <a:solidFill>
                    <a:schemeClr val="tx1">
                      <a:alpha val="55000"/>
                    </a:schemeClr>
                  </a:solidFill>
                </a:ln>
                <a:solidFill>
                  <a:srgbClr val="800000"/>
                </a:solidFill>
              </a:rPr>
              <a:t>better </a:t>
            </a:r>
            <a:r>
              <a:rPr lang="en-US" sz="2400" b="1" i="1" dirty="0" smtClean="0">
                <a:ln w="3175">
                  <a:solidFill>
                    <a:schemeClr val="tx1">
                      <a:alpha val="55000"/>
                    </a:schemeClr>
                  </a:solidFill>
                </a:ln>
                <a:solidFill>
                  <a:srgbClr val="800000"/>
                </a:solidFill>
              </a:rPr>
              <a:t>Lawgiver</a:t>
            </a:r>
            <a:r>
              <a:rPr lang="en-US" sz="2400" b="1" i="1" dirty="0" smtClean="0">
                <a:ln w="3175">
                  <a:solidFill>
                    <a:srgbClr val="800000">
                      <a:alpha val="55000"/>
                    </a:srgbClr>
                  </a:solidFill>
                </a:ln>
                <a:solidFill>
                  <a:srgbClr val="000000"/>
                </a:solidFill>
              </a:rPr>
              <a:t> </a:t>
            </a:r>
            <a:r>
              <a:rPr lang="en-US" sz="2400" b="1" dirty="0" smtClean="0">
                <a:ln w="3175">
                  <a:solidFill>
                    <a:srgbClr val="800000">
                      <a:alpha val="55000"/>
                    </a:srgbClr>
                  </a:solidFill>
                </a:ln>
                <a:solidFill>
                  <a:srgbClr val="000000"/>
                </a:solidFill>
              </a:rPr>
              <a:t>than </a:t>
            </a:r>
            <a:r>
              <a:rPr lang="en-US" sz="2400" b="1" i="1" dirty="0" smtClean="0">
                <a:ln w="3175">
                  <a:solidFill>
                    <a:srgbClr val="800000">
                      <a:alpha val="55000"/>
                    </a:srgbClr>
                  </a:solidFill>
                </a:ln>
                <a:solidFill>
                  <a:srgbClr val="000000"/>
                </a:solidFill>
              </a:rPr>
              <a:t>Moses, </a:t>
            </a:r>
            <a:r>
              <a:rPr lang="en-US" sz="2400" b="1" u="sng" dirty="0" smtClean="0">
                <a:ln w="3175">
                  <a:solidFill>
                    <a:schemeClr val="tx1">
                      <a:alpha val="55000"/>
                    </a:schemeClr>
                  </a:solidFill>
                </a:ln>
                <a:solidFill>
                  <a:srgbClr val="800000"/>
                </a:solidFill>
              </a:rPr>
              <a:t>3:1-6</a:t>
            </a:r>
            <a:r>
              <a:rPr lang="en-US" sz="2400" b="1" dirty="0" smtClean="0">
                <a:ln w="3175">
                  <a:solidFill>
                    <a:srgbClr val="800000">
                      <a:alpha val="55000"/>
                    </a:srgbClr>
                  </a:solidFill>
                </a:ln>
                <a:solidFill>
                  <a:srgbClr val="000000"/>
                </a:solidFill>
              </a:rPr>
              <a:t> </a:t>
            </a:r>
          </a:p>
          <a:p>
            <a:pPr>
              <a:spcBef>
                <a:spcPts val="0"/>
              </a:spcBef>
              <a:spcAft>
                <a:spcPts val="600"/>
              </a:spcAft>
            </a:pPr>
            <a:r>
              <a:rPr lang="en-US" sz="2400" b="1" dirty="0" smtClean="0">
                <a:ln w="3175">
                  <a:solidFill>
                    <a:srgbClr val="800000">
                      <a:alpha val="55000"/>
                    </a:srgbClr>
                  </a:solidFill>
                </a:ln>
                <a:solidFill>
                  <a:srgbClr val="000000"/>
                </a:solidFill>
              </a:rPr>
              <a:t>a </a:t>
            </a:r>
            <a:r>
              <a:rPr lang="en-US" sz="2400" b="1" dirty="0" smtClean="0">
                <a:ln w="3175">
                  <a:solidFill>
                    <a:schemeClr val="tx1">
                      <a:alpha val="55000"/>
                    </a:schemeClr>
                  </a:solidFill>
                </a:ln>
                <a:solidFill>
                  <a:srgbClr val="800000"/>
                </a:solidFill>
              </a:rPr>
              <a:t>better </a:t>
            </a:r>
            <a:r>
              <a:rPr lang="en-US" sz="2400" b="1" i="1" dirty="0" smtClean="0">
                <a:ln w="3175">
                  <a:solidFill>
                    <a:schemeClr val="tx1">
                      <a:alpha val="55000"/>
                    </a:schemeClr>
                  </a:solidFill>
                </a:ln>
                <a:solidFill>
                  <a:srgbClr val="800000"/>
                </a:solidFill>
              </a:rPr>
              <a:t>“Rest” </a:t>
            </a:r>
            <a:r>
              <a:rPr lang="en-US" sz="2400" b="1" dirty="0" smtClean="0">
                <a:ln w="3175">
                  <a:solidFill>
                    <a:srgbClr val="800000">
                      <a:alpha val="55000"/>
                    </a:srgbClr>
                  </a:solidFill>
                </a:ln>
                <a:solidFill>
                  <a:srgbClr val="000000"/>
                </a:solidFill>
              </a:rPr>
              <a:t>or </a:t>
            </a:r>
            <a:r>
              <a:rPr lang="en-US" sz="2400" b="1" i="1" dirty="0" smtClean="0">
                <a:ln w="3175">
                  <a:solidFill>
                    <a:schemeClr val="tx1">
                      <a:alpha val="55000"/>
                    </a:schemeClr>
                  </a:solidFill>
                </a:ln>
                <a:solidFill>
                  <a:srgbClr val="800000"/>
                </a:solidFill>
              </a:rPr>
              <a:t>reward</a:t>
            </a:r>
            <a:r>
              <a:rPr lang="en-US" sz="2400" b="1" dirty="0" smtClean="0">
                <a:ln w="3175">
                  <a:solidFill>
                    <a:srgbClr val="800000">
                      <a:alpha val="55000"/>
                    </a:srgbClr>
                  </a:solidFill>
                </a:ln>
                <a:solidFill>
                  <a:srgbClr val="000000"/>
                </a:solidFill>
              </a:rPr>
              <a:t> than Canaan, </a:t>
            </a:r>
            <a:r>
              <a:rPr lang="en-US" sz="2400" b="1" u="sng" dirty="0" smtClean="0">
                <a:ln w="3175">
                  <a:solidFill>
                    <a:schemeClr val="tx1">
                      <a:alpha val="55000"/>
                    </a:schemeClr>
                  </a:solidFill>
                </a:ln>
                <a:solidFill>
                  <a:srgbClr val="800000"/>
                </a:solidFill>
              </a:rPr>
              <a:t>chp.4</a:t>
            </a:r>
            <a:endParaRPr lang="en-US" sz="2400" b="1" dirty="0" smtClean="0">
              <a:ln w="3175">
                <a:solidFill>
                  <a:srgbClr val="800000">
                    <a:alpha val="55000"/>
                  </a:srgbClr>
                </a:solidFill>
              </a:ln>
              <a:solidFill>
                <a:srgbClr val="000000"/>
              </a:solidFill>
            </a:endParaRPr>
          </a:p>
          <a:p>
            <a:pPr>
              <a:spcBef>
                <a:spcPts val="0"/>
              </a:spcBef>
              <a:spcAft>
                <a:spcPts val="600"/>
              </a:spcAft>
            </a:pPr>
            <a:r>
              <a:rPr lang="en-US" sz="2400" b="1" dirty="0" smtClean="0">
                <a:ln w="3175">
                  <a:solidFill>
                    <a:srgbClr val="800000">
                      <a:alpha val="55000"/>
                    </a:srgbClr>
                  </a:solidFill>
                </a:ln>
                <a:solidFill>
                  <a:srgbClr val="000000"/>
                </a:solidFill>
              </a:rPr>
              <a:t>a </a:t>
            </a:r>
            <a:r>
              <a:rPr lang="en-US" sz="2400" b="1" dirty="0" smtClean="0">
                <a:ln w="3175">
                  <a:solidFill>
                    <a:schemeClr val="tx1">
                      <a:alpha val="55000"/>
                    </a:schemeClr>
                  </a:solidFill>
                </a:ln>
                <a:solidFill>
                  <a:srgbClr val="800000"/>
                </a:solidFill>
              </a:rPr>
              <a:t>better </a:t>
            </a:r>
            <a:r>
              <a:rPr lang="en-US" sz="2400" b="1" i="1" dirty="0" smtClean="0">
                <a:ln w="3175">
                  <a:solidFill>
                    <a:schemeClr val="tx1">
                      <a:alpha val="55000"/>
                    </a:schemeClr>
                  </a:solidFill>
                </a:ln>
                <a:solidFill>
                  <a:srgbClr val="800000"/>
                </a:solidFill>
              </a:rPr>
              <a:t>High Priest </a:t>
            </a:r>
            <a:r>
              <a:rPr lang="en-US" sz="2400" b="1" dirty="0" smtClean="0">
                <a:ln w="3175">
                  <a:solidFill>
                    <a:srgbClr val="800000">
                      <a:alpha val="55000"/>
                    </a:srgbClr>
                  </a:solidFill>
                </a:ln>
                <a:solidFill>
                  <a:srgbClr val="000000"/>
                </a:solidFill>
              </a:rPr>
              <a:t>than the Aaronic/Levitical, </a:t>
            </a:r>
            <a:r>
              <a:rPr lang="en-US" sz="2400" b="1" u="sng" dirty="0" smtClean="0">
                <a:ln w="3175">
                  <a:solidFill>
                    <a:schemeClr val="tx1">
                      <a:alpha val="55000"/>
                    </a:schemeClr>
                  </a:solidFill>
                </a:ln>
                <a:solidFill>
                  <a:srgbClr val="800000"/>
                </a:solidFill>
              </a:rPr>
              <a:t>chps.5-7</a:t>
            </a:r>
            <a:r>
              <a:rPr lang="en-US" sz="2400" b="1" dirty="0" smtClean="0">
                <a:ln w="3175">
                  <a:solidFill>
                    <a:srgbClr val="800000">
                      <a:alpha val="55000"/>
                    </a:srgbClr>
                  </a:solidFill>
                </a:ln>
                <a:solidFill>
                  <a:srgbClr val="000000"/>
                </a:solidFill>
              </a:rPr>
              <a:t> </a:t>
            </a:r>
          </a:p>
          <a:p>
            <a:pPr>
              <a:spcBef>
                <a:spcPts val="0"/>
              </a:spcBef>
              <a:spcAft>
                <a:spcPts val="600"/>
              </a:spcAft>
            </a:pPr>
            <a:r>
              <a:rPr lang="en-US" sz="2400" b="1" dirty="0" smtClean="0">
                <a:ln w="3175">
                  <a:solidFill>
                    <a:srgbClr val="800000">
                      <a:alpha val="55000"/>
                    </a:srgbClr>
                  </a:solidFill>
                </a:ln>
                <a:solidFill>
                  <a:srgbClr val="000000"/>
                </a:solidFill>
              </a:rPr>
              <a:t>and a </a:t>
            </a:r>
            <a:r>
              <a:rPr lang="en-US" sz="2400" b="1" dirty="0" smtClean="0">
                <a:ln w="3175">
                  <a:solidFill>
                    <a:schemeClr val="tx1">
                      <a:alpha val="55000"/>
                    </a:schemeClr>
                  </a:solidFill>
                </a:ln>
                <a:solidFill>
                  <a:srgbClr val="800000"/>
                </a:solidFill>
              </a:rPr>
              <a:t>better </a:t>
            </a:r>
            <a:r>
              <a:rPr lang="en-US" sz="2400" b="1" i="1" dirty="0" smtClean="0">
                <a:ln w="3175">
                  <a:solidFill>
                    <a:schemeClr val="tx1">
                      <a:alpha val="55000"/>
                    </a:schemeClr>
                  </a:solidFill>
                </a:ln>
                <a:solidFill>
                  <a:srgbClr val="800000"/>
                </a:solidFill>
              </a:rPr>
              <a:t>Covenant</a:t>
            </a:r>
            <a:r>
              <a:rPr lang="en-US" sz="2400" b="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 based on a </a:t>
            </a:r>
            <a:r>
              <a:rPr lang="en-US" sz="2400" b="1" dirty="0" smtClean="0">
                <a:ln w="3175">
                  <a:solidFill>
                    <a:schemeClr val="tx1">
                      <a:alpha val="55000"/>
                    </a:schemeClr>
                  </a:solidFill>
                </a:ln>
                <a:solidFill>
                  <a:srgbClr val="800000"/>
                </a:solidFill>
              </a:rPr>
              <a:t>better</a:t>
            </a:r>
            <a:r>
              <a:rPr lang="en-US" sz="2400" b="1" dirty="0" smtClean="0">
                <a:ln w="3175">
                  <a:solidFill>
                    <a:srgbClr val="800000">
                      <a:alpha val="55000"/>
                    </a:srgbClr>
                  </a:solidFill>
                </a:ln>
                <a:solidFill>
                  <a:srgbClr val="000000"/>
                </a:solidFill>
              </a:rPr>
              <a:t> </a:t>
            </a:r>
            <a:r>
              <a:rPr lang="en-US" sz="2400" b="1" i="1" dirty="0" smtClean="0">
                <a:ln w="3175">
                  <a:solidFill>
                    <a:schemeClr val="tx1">
                      <a:alpha val="55000"/>
                    </a:schemeClr>
                  </a:solidFill>
                </a:ln>
                <a:solidFill>
                  <a:srgbClr val="800000"/>
                </a:solidFill>
              </a:rPr>
              <a:t>Sacrifice</a:t>
            </a:r>
            <a:r>
              <a:rPr lang="en-US" sz="2400" b="1" i="1" dirty="0">
                <a:ln w="3175">
                  <a:solidFill>
                    <a:srgbClr val="800000">
                      <a:alpha val="55000"/>
                    </a:srgbClr>
                  </a:solidFill>
                </a:ln>
                <a:solidFill>
                  <a:srgbClr val="000000"/>
                </a:solidFill>
              </a:rPr>
              <a:t> </a:t>
            </a:r>
            <a:r>
              <a:rPr lang="en-US" sz="2400" b="1" dirty="0" smtClean="0">
                <a:ln w="3175">
                  <a:solidFill>
                    <a:srgbClr val="800000">
                      <a:alpha val="55000"/>
                    </a:srgbClr>
                  </a:solidFill>
                </a:ln>
                <a:solidFill>
                  <a:srgbClr val="000000"/>
                </a:solidFill>
              </a:rPr>
              <a:t>than Mosaical animals,</a:t>
            </a:r>
            <a:r>
              <a:rPr lang="en-US" sz="2400" b="1" i="1" dirty="0" smtClean="0">
                <a:ln w="3175">
                  <a:solidFill>
                    <a:srgbClr val="800000">
                      <a:alpha val="55000"/>
                    </a:srgbClr>
                  </a:solidFill>
                </a:ln>
                <a:solidFill>
                  <a:srgbClr val="000000"/>
                </a:solidFill>
              </a:rPr>
              <a:t> </a:t>
            </a:r>
            <a:r>
              <a:rPr lang="en-US" sz="2400" b="1" u="sng" dirty="0" smtClean="0">
                <a:ln w="3175">
                  <a:solidFill>
                    <a:schemeClr val="tx1">
                      <a:alpha val="55000"/>
                    </a:schemeClr>
                  </a:solidFill>
                </a:ln>
                <a:solidFill>
                  <a:srgbClr val="800000"/>
                </a:solidFill>
              </a:rPr>
              <a:t>chps.8-10</a:t>
            </a:r>
            <a:r>
              <a:rPr lang="en-US" sz="2400" b="1" dirty="0" smtClean="0">
                <a:ln w="3175">
                  <a:solidFill>
                    <a:srgbClr val="800000">
                      <a:alpha val="55000"/>
                    </a:srgbClr>
                  </a:solidFill>
                </a:ln>
                <a:solidFill>
                  <a:srgbClr val="000000"/>
                </a:solidFill>
              </a:rPr>
              <a:t>.</a:t>
            </a:r>
            <a:endParaRPr lang="en-US" sz="2400" b="1" dirty="0">
              <a:ln w="3175">
                <a:solidFill>
                  <a:srgbClr val="800000">
                    <a:alpha val="55000"/>
                  </a:srgbClr>
                </a:solidFill>
              </a:ln>
              <a:solidFill>
                <a:srgbClr val="000000"/>
              </a:solidFill>
            </a:endParaRPr>
          </a:p>
        </p:txBody>
      </p:sp>
      <p:sp>
        <p:nvSpPr>
          <p:cNvPr id="6" name="TextBox 5"/>
          <p:cNvSpPr txBox="1"/>
          <p:nvPr/>
        </p:nvSpPr>
        <p:spPr>
          <a:xfrm>
            <a:off x="225350" y="4505674"/>
            <a:ext cx="3383524" cy="2308324"/>
          </a:xfrm>
          <a:prstGeom prst="rect">
            <a:avLst/>
          </a:prstGeom>
          <a:solidFill>
            <a:schemeClr val="accent2">
              <a:lumMod val="40000"/>
              <a:lumOff val="60000"/>
            </a:schemeClr>
          </a:solidFill>
          <a:effectLst>
            <a:softEdge rad="50800"/>
          </a:effectLst>
        </p:spPr>
        <p:txBody>
          <a:bodyPr wrap="square" rtlCol="0">
            <a:spAutoFit/>
          </a:bodyPr>
          <a:lstStyle/>
          <a:p>
            <a:pPr algn="ctr"/>
            <a:r>
              <a:rPr lang="en-US" sz="2400" b="1" dirty="0" smtClean="0">
                <a:ln w="3175">
                  <a:solidFill>
                    <a:srgbClr val="800000">
                      <a:alpha val="55000"/>
                    </a:srgbClr>
                  </a:solidFill>
                </a:ln>
              </a:rPr>
              <a:t>Given this </a:t>
            </a:r>
            <a:r>
              <a:rPr lang="en-US" sz="2400" b="1" i="1" dirty="0" smtClean="0">
                <a:ln w="3175">
                  <a:solidFill>
                    <a:schemeClr val="tx1">
                      <a:alpha val="55000"/>
                    </a:schemeClr>
                  </a:solidFill>
                </a:ln>
                <a:solidFill>
                  <a:srgbClr val="800000"/>
                </a:solidFill>
              </a:rPr>
              <a:t>superiority </a:t>
            </a:r>
            <a:r>
              <a:rPr lang="en-US" sz="2400" b="1" dirty="0" smtClean="0">
                <a:ln w="3175">
                  <a:solidFill>
                    <a:schemeClr val="tx1">
                      <a:alpha val="55000"/>
                    </a:schemeClr>
                  </a:solidFill>
                </a:ln>
                <a:solidFill>
                  <a:srgbClr val="800000"/>
                </a:solidFill>
              </a:rPr>
              <a:t>of Christ</a:t>
            </a:r>
            <a:r>
              <a:rPr lang="en-US" sz="2400" b="1" dirty="0" smtClean="0">
                <a:ln w="3175">
                  <a:solidFill>
                    <a:srgbClr val="800000">
                      <a:alpha val="55000"/>
                    </a:srgbClr>
                  </a:solidFill>
                </a:ln>
              </a:rPr>
              <a:t> over the Law in every regard, why would </a:t>
            </a:r>
            <a:r>
              <a:rPr lang="en-US" sz="2400" b="1" u="sng" dirty="0" smtClean="0">
                <a:ln w="3175">
                  <a:solidFill>
                    <a:srgbClr val="800000">
                      <a:alpha val="55000"/>
                    </a:srgbClr>
                  </a:solidFill>
                </a:ln>
              </a:rPr>
              <a:t>the</a:t>
            </a:r>
            <a:r>
              <a:rPr lang="en-US" sz="2400" b="1" dirty="0" smtClean="0">
                <a:ln w="3175">
                  <a:solidFill>
                    <a:srgbClr val="800000">
                      <a:alpha val="55000"/>
                    </a:srgbClr>
                  </a:solidFill>
                </a:ln>
              </a:rPr>
              <a:t>y want to return to an obviously </a:t>
            </a:r>
            <a:r>
              <a:rPr lang="en-US" sz="2400" b="1" i="1" dirty="0" smtClean="0">
                <a:ln w="3175">
                  <a:solidFill>
                    <a:schemeClr val="tx1">
                      <a:alpha val="55000"/>
                    </a:schemeClr>
                  </a:solidFill>
                </a:ln>
                <a:solidFill>
                  <a:srgbClr val="800000"/>
                </a:solidFill>
              </a:rPr>
              <a:t>inferior</a:t>
            </a:r>
            <a:r>
              <a:rPr lang="en-US" sz="2400" b="1" i="1" dirty="0" smtClean="0">
                <a:ln w="3175">
                  <a:solidFill>
                    <a:srgbClr val="800000">
                      <a:alpha val="55000"/>
                    </a:srgbClr>
                  </a:solidFill>
                </a:ln>
              </a:rPr>
              <a:t> </a:t>
            </a:r>
            <a:r>
              <a:rPr lang="en-US" sz="2400" b="1" dirty="0" smtClean="0">
                <a:ln w="3175">
                  <a:solidFill>
                    <a:schemeClr val="tx1">
                      <a:alpha val="55000"/>
                    </a:schemeClr>
                  </a:solidFill>
                </a:ln>
                <a:solidFill>
                  <a:srgbClr val="800000"/>
                </a:solidFill>
              </a:rPr>
              <a:t>Law</a:t>
            </a:r>
            <a:r>
              <a:rPr lang="en-US" sz="2400" b="1" dirty="0" smtClean="0">
                <a:ln w="3175">
                  <a:solidFill>
                    <a:srgbClr val="800000">
                      <a:alpha val="55000"/>
                    </a:srgbClr>
                  </a:solidFill>
                </a:ln>
              </a:rPr>
              <a:t> and </a:t>
            </a:r>
            <a:r>
              <a:rPr lang="en-US" sz="2400" b="1" dirty="0" smtClean="0">
                <a:ln w="3175">
                  <a:solidFill>
                    <a:schemeClr val="tx1">
                      <a:alpha val="55000"/>
                    </a:schemeClr>
                  </a:solidFill>
                </a:ln>
                <a:solidFill>
                  <a:srgbClr val="800000"/>
                </a:solidFill>
              </a:rPr>
              <a:t>system</a:t>
            </a:r>
            <a:r>
              <a:rPr lang="en-US" sz="2400" b="1" dirty="0" smtClean="0">
                <a:ln w="3175">
                  <a:solidFill>
                    <a:srgbClr val="800000">
                      <a:alpha val="55000"/>
                    </a:srgbClr>
                  </a:solidFill>
                </a:ln>
              </a:rPr>
              <a:t>? </a:t>
            </a:r>
            <a:endParaRPr lang="en-US" sz="2400" b="1" dirty="0">
              <a:ln>
                <a:solidFill>
                  <a:schemeClr val="tx1">
                    <a:alpha val="55000"/>
                  </a:schemeClr>
                </a:solidFill>
              </a:ln>
              <a:solidFill>
                <a:srgbClr val="800000"/>
              </a:solidFill>
            </a:endParaRPr>
          </a:p>
        </p:txBody>
      </p:sp>
      <p:sp>
        <p:nvSpPr>
          <p:cNvPr id="7" name="TextBox 6"/>
          <p:cNvSpPr txBox="1"/>
          <p:nvPr/>
        </p:nvSpPr>
        <p:spPr>
          <a:xfrm>
            <a:off x="119457" y="55007"/>
            <a:ext cx="4906507" cy="875111"/>
          </a:xfrm>
          <a:prstGeom prst="rect">
            <a:avLst/>
          </a:prstGeom>
          <a:solidFill>
            <a:schemeClr val="accent2">
              <a:lumMod val="20000"/>
              <a:lumOff val="80000"/>
            </a:schemeClr>
          </a:solidFill>
          <a:effectLst>
            <a:softEdge rad="50800"/>
          </a:effectLst>
        </p:spPr>
        <p:txBody>
          <a:bodyPr wrap="square" rtlCol="0">
            <a:spAutoFit/>
          </a:bodyPr>
          <a:lstStyle/>
          <a:p>
            <a:pPr>
              <a:lnSpc>
                <a:spcPct val="90000"/>
              </a:lnSpc>
              <a:spcBef>
                <a:spcPts val="0"/>
              </a:spcBef>
            </a:pPr>
            <a:r>
              <a:rPr lang="en-US" sz="2800" b="1" dirty="0" smtClean="0">
                <a:ln w="3175">
                  <a:solidFill>
                    <a:srgbClr val="800000">
                      <a:alpha val="55000"/>
                    </a:srgbClr>
                  </a:solidFill>
                </a:ln>
                <a:solidFill>
                  <a:schemeClr val="tx1"/>
                </a:solidFill>
              </a:rPr>
              <a:t>There are a few things we need 	     to understand first...</a:t>
            </a:r>
          </a:p>
        </p:txBody>
      </p:sp>
    </p:spTree>
    <p:extLst>
      <p:ext uri="{BB962C8B-B14F-4D97-AF65-F5344CB8AC3E}">
        <p14:creationId xmlns:p14="http://schemas.microsoft.com/office/powerpoint/2010/main" val="35958734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dissolv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pen-Bible-Word-Studies-Header-OPT.jpg"/>
          <p:cNvPicPr>
            <a:picLocks noChangeAspect="1"/>
          </p:cNvPicPr>
          <p:nvPr/>
        </p:nvPicPr>
        <p:blipFill rotWithShape="1">
          <a:blip r:embed="rId2">
            <a:alphaModFix/>
            <a:extLst>
              <a:ext uri="{28A0092B-C50C-407E-A947-70E740481C1C}">
                <a14:useLocalDpi xmlns:a14="http://schemas.microsoft.com/office/drawing/2010/main" val="0"/>
              </a:ext>
            </a:extLst>
          </a:blip>
          <a:srcRect t="36508"/>
          <a:stretch/>
        </p:blipFill>
        <p:spPr>
          <a:xfrm>
            <a:off x="3747215" y="5029934"/>
            <a:ext cx="5333301" cy="1777767"/>
          </a:xfrm>
          <a:prstGeom prst="rect">
            <a:avLst/>
          </a:prstGeom>
          <a:ln>
            <a:noFill/>
          </a:ln>
          <a:effectLst>
            <a:softEdge rad="112500"/>
          </a:effectLst>
        </p:spPr>
      </p:pic>
      <p:sp>
        <p:nvSpPr>
          <p:cNvPr id="2" name="Title 1"/>
          <p:cNvSpPr>
            <a:spLocks noGrp="1"/>
          </p:cNvSpPr>
          <p:nvPr>
            <p:ph type="ctrTitle"/>
          </p:nvPr>
        </p:nvSpPr>
        <p:spPr>
          <a:xfrm>
            <a:off x="5025964" y="69176"/>
            <a:ext cx="4047274" cy="597304"/>
          </a:xfrm>
        </p:spPr>
        <p:txBody>
          <a:bodyPr anchor="t">
            <a:normAutofit fontScale="90000"/>
            <a:scene3d>
              <a:camera prst="orthographicFront"/>
              <a:lightRig rig="threePt" dir="t"/>
            </a:scene3d>
            <a:sp3d extrusionH="57150">
              <a:bevelT w="38100" h="38100" prst="angle"/>
            </a:sp3d>
          </a:bodyPr>
          <a:lstStyle/>
          <a:p>
            <a:r>
              <a:rPr lang="en-US" b="1" u="sng" dirty="0" smtClean="0">
                <a:ln w="17780" cmpd="sng">
                  <a:solidFill>
                    <a:srgbClr val="FFFFFF"/>
                  </a:solidFill>
                  <a:prstDash val="solid"/>
                  <a:miter lim="800000"/>
                </a:ln>
                <a:solidFill>
                  <a:srgbClr val="800000"/>
                </a:solidFill>
                <a:effectLst>
                  <a:outerShdw blurRad="50800" algn="tl" rotWithShape="0">
                    <a:srgbClr val="000000"/>
                  </a:outerShdw>
                </a:effectLst>
              </a:rPr>
              <a:t>Hebrews 10:19-25</a:t>
            </a:r>
            <a:endParaRPr lang="en-US" b="1" u="sng" dirty="0">
              <a:ln w="17780" cmpd="sng">
                <a:solidFill>
                  <a:srgbClr val="FFFFFF"/>
                </a:solidFill>
                <a:prstDash val="solid"/>
                <a:miter lim="800000"/>
              </a:ln>
              <a:solidFill>
                <a:srgbClr val="800000"/>
              </a:solidFill>
              <a:effectLst>
                <a:outerShdw blurRad="50800" algn="tl" rotWithShape="0">
                  <a:srgbClr val="000000"/>
                </a:outerShdw>
              </a:effectLst>
            </a:endParaRPr>
          </a:p>
        </p:txBody>
      </p:sp>
      <p:sp>
        <p:nvSpPr>
          <p:cNvPr id="3" name="Subtitle 2"/>
          <p:cNvSpPr>
            <a:spLocks noGrp="1"/>
          </p:cNvSpPr>
          <p:nvPr>
            <p:ph type="subTitle" idx="1"/>
          </p:nvPr>
        </p:nvSpPr>
        <p:spPr>
          <a:xfrm>
            <a:off x="489414" y="1036038"/>
            <a:ext cx="8245707" cy="4087324"/>
          </a:xfrm>
        </p:spPr>
        <p:txBody>
          <a:bodyPr>
            <a:normAutofit lnSpcReduction="10000"/>
          </a:bodyPr>
          <a:lstStyle/>
          <a:p>
            <a:pPr>
              <a:spcBef>
                <a:spcPts val="0"/>
              </a:spcBef>
              <a:spcAft>
                <a:spcPts val="600"/>
              </a:spcAft>
            </a:pPr>
            <a:r>
              <a:rPr lang="en-US" sz="2400" b="1" dirty="0" smtClean="0">
                <a:ln w="3175">
                  <a:solidFill>
                    <a:srgbClr val="800000">
                      <a:alpha val="55000"/>
                    </a:srgbClr>
                  </a:solidFill>
                </a:ln>
                <a:solidFill>
                  <a:srgbClr val="000000"/>
                </a:solidFill>
              </a:rPr>
              <a:t>Why should </a:t>
            </a:r>
            <a:r>
              <a:rPr lang="en-US" sz="2400" b="1" u="sng" dirty="0" smtClean="0">
                <a:ln w="3175">
                  <a:solidFill>
                    <a:schemeClr val="tx1">
                      <a:alpha val="55000"/>
                    </a:schemeClr>
                  </a:solidFill>
                </a:ln>
                <a:solidFill>
                  <a:srgbClr val="800000"/>
                </a:solidFill>
              </a:rPr>
              <a:t>we</a:t>
            </a:r>
            <a:r>
              <a:rPr lang="en-US" sz="2400" b="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be concerned with such things ourselves?</a:t>
            </a:r>
            <a:r>
              <a:rPr lang="en-US" sz="2400" b="1" dirty="0" smtClean="0">
                <a:ln w="3175">
                  <a:solidFill>
                    <a:schemeClr val="tx1">
                      <a:alpha val="55000"/>
                    </a:schemeClr>
                  </a:solidFill>
                </a:ln>
                <a:solidFill>
                  <a:srgbClr val="800000"/>
                </a:solidFill>
              </a:rPr>
              <a:t> </a:t>
            </a:r>
            <a:endParaRPr lang="en-US" sz="2400" b="1" dirty="0" smtClean="0">
              <a:ln w="3175">
                <a:solidFill>
                  <a:srgbClr val="800000">
                    <a:alpha val="55000"/>
                  </a:srgbClr>
                </a:solidFill>
              </a:ln>
              <a:solidFill>
                <a:srgbClr val="000000"/>
              </a:solidFill>
            </a:endParaRPr>
          </a:p>
          <a:p>
            <a:pPr>
              <a:spcBef>
                <a:spcPts val="0"/>
              </a:spcBef>
              <a:spcAft>
                <a:spcPts val="600"/>
              </a:spcAft>
            </a:pPr>
            <a:r>
              <a:rPr lang="en-US" sz="2400" b="1" dirty="0" smtClean="0">
                <a:ln w="3175">
                  <a:solidFill>
                    <a:srgbClr val="800000">
                      <a:alpha val="55000"/>
                    </a:srgbClr>
                  </a:solidFill>
                </a:ln>
                <a:solidFill>
                  <a:srgbClr val="000000"/>
                </a:solidFill>
              </a:rPr>
              <a:t>After all,</a:t>
            </a:r>
            <a:r>
              <a:rPr lang="en-US" sz="2400" b="1" dirty="0" smtClean="0">
                <a:ln w="3175">
                  <a:solidFill>
                    <a:schemeClr val="tx1">
                      <a:alpha val="55000"/>
                    </a:schemeClr>
                  </a:solidFill>
                </a:ln>
                <a:solidFill>
                  <a:srgbClr val="800000"/>
                </a:solidFill>
              </a:rPr>
              <a:t> </a:t>
            </a:r>
            <a:r>
              <a:rPr lang="en-US" sz="2400" b="1" u="sng" dirty="0" smtClean="0">
                <a:ln w="3175">
                  <a:solidFill>
                    <a:schemeClr val="tx1">
                      <a:alpha val="55000"/>
                    </a:schemeClr>
                  </a:solidFill>
                </a:ln>
                <a:solidFill>
                  <a:srgbClr val="800000"/>
                </a:solidFill>
              </a:rPr>
              <a:t>we’re</a:t>
            </a:r>
            <a:r>
              <a:rPr lang="en-US" sz="2400" b="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not </a:t>
            </a:r>
            <a:r>
              <a:rPr lang="en-US" sz="2400" b="1" i="1" dirty="0" smtClean="0">
                <a:ln w="3175">
                  <a:solidFill>
                    <a:schemeClr val="tx1">
                      <a:alpha val="55000"/>
                    </a:schemeClr>
                  </a:solidFill>
                </a:ln>
                <a:solidFill>
                  <a:srgbClr val="800000"/>
                </a:solidFill>
              </a:rPr>
              <a:t>Jewish Christians</a:t>
            </a:r>
            <a:r>
              <a:rPr lang="en-US" sz="2400" b="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chemeClr val="tx1"/>
                </a:solidFill>
              </a:rPr>
              <a:t>wanting to return to the </a:t>
            </a:r>
            <a:r>
              <a:rPr lang="en-US" sz="2400" b="1" dirty="0" smtClean="0">
                <a:ln w="3175">
                  <a:solidFill>
                    <a:schemeClr val="tx1">
                      <a:alpha val="55000"/>
                    </a:schemeClr>
                  </a:solidFill>
                </a:ln>
                <a:solidFill>
                  <a:srgbClr val="800000"/>
                </a:solidFill>
              </a:rPr>
              <a:t>Law of Moses </a:t>
            </a:r>
            <a:r>
              <a:rPr lang="en-US" sz="2400" b="1" dirty="0" smtClean="0">
                <a:ln w="3175">
                  <a:solidFill>
                    <a:srgbClr val="800000">
                      <a:alpha val="55000"/>
                    </a:srgbClr>
                  </a:solidFill>
                </a:ln>
                <a:solidFill>
                  <a:schemeClr val="tx1"/>
                </a:solidFill>
              </a:rPr>
              <a:t>and </a:t>
            </a:r>
            <a:r>
              <a:rPr lang="en-US" sz="2400" b="1" dirty="0" smtClean="0">
                <a:ln w="3175">
                  <a:solidFill>
                    <a:srgbClr val="800000">
                      <a:alpha val="55000"/>
                    </a:srgbClr>
                  </a:solidFill>
                </a:ln>
                <a:solidFill>
                  <a:schemeClr val="tx1"/>
                </a:solidFill>
              </a:rPr>
              <a:t>its </a:t>
            </a:r>
            <a:r>
              <a:rPr lang="en-US" sz="2400" b="1" i="1" dirty="0" smtClean="0">
                <a:ln w="3175">
                  <a:solidFill>
                    <a:schemeClr val="tx1">
                      <a:alpha val="55000"/>
                    </a:schemeClr>
                  </a:solidFill>
                </a:ln>
                <a:solidFill>
                  <a:srgbClr val="800000"/>
                </a:solidFill>
              </a:rPr>
              <a:t>inferior</a:t>
            </a:r>
            <a:r>
              <a:rPr lang="en-US" sz="2400" b="1" dirty="0" smtClean="0">
                <a:ln w="3175">
                  <a:solidFill>
                    <a:schemeClr val="tx1">
                      <a:alpha val="55000"/>
                    </a:schemeClr>
                  </a:solidFill>
                </a:ln>
                <a:solidFill>
                  <a:srgbClr val="800000"/>
                </a:solidFill>
              </a:rPr>
              <a:t> </a:t>
            </a:r>
            <a:r>
              <a:rPr lang="en-US" sz="2400" b="1" i="1" dirty="0" smtClean="0">
                <a:ln w="3175">
                  <a:solidFill>
                    <a:schemeClr val="tx1">
                      <a:alpha val="55000"/>
                    </a:schemeClr>
                  </a:solidFill>
                </a:ln>
                <a:solidFill>
                  <a:srgbClr val="800000"/>
                </a:solidFill>
              </a:rPr>
              <a:t>priesthood, covenant, </a:t>
            </a:r>
            <a:r>
              <a:rPr lang="en-US" sz="2400" b="1" dirty="0" smtClean="0">
                <a:ln w="3175">
                  <a:solidFill>
                    <a:srgbClr val="800000">
                      <a:alpha val="55000"/>
                    </a:srgbClr>
                  </a:solidFill>
                </a:ln>
                <a:solidFill>
                  <a:srgbClr val="000000"/>
                </a:solidFill>
              </a:rPr>
              <a:t>and</a:t>
            </a:r>
            <a:r>
              <a:rPr lang="en-US" sz="2400" b="1" dirty="0" smtClean="0">
                <a:ln w="3175">
                  <a:solidFill>
                    <a:schemeClr val="tx1">
                      <a:alpha val="55000"/>
                    </a:schemeClr>
                  </a:solidFill>
                </a:ln>
                <a:solidFill>
                  <a:srgbClr val="800000"/>
                </a:solidFill>
              </a:rPr>
              <a:t> </a:t>
            </a:r>
            <a:r>
              <a:rPr lang="en-US" sz="2400" b="1" i="1" dirty="0" smtClean="0">
                <a:ln w="3175">
                  <a:solidFill>
                    <a:schemeClr val="tx1">
                      <a:alpha val="55000"/>
                    </a:schemeClr>
                  </a:solidFill>
                </a:ln>
                <a:solidFill>
                  <a:srgbClr val="800000"/>
                </a:solidFill>
              </a:rPr>
              <a:t>sacrificial system, </a:t>
            </a:r>
            <a:r>
              <a:rPr lang="en-US" sz="2400" b="1" dirty="0" smtClean="0">
                <a:ln w="3175">
                  <a:solidFill>
                    <a:srgbClr val="800000">
                      <a:alpha val="55000"/>
                    </a:srgbClr>
                  </a:solidFill>
                </a:ln>
                <a:solidFill>
                  <a:srgbClr val="000000"/>
                </a:solidFill>
              </a:rPr>
              <a:t>are </a:t>
            </a:r>
            <a:r>
              <a:rPr lang="en-US" sz="2400" b="1" u="sng" dirty="0" smtClean="0">
                <a:ln w="3175">
                  <a:solidFill>
                    <a:schemeClr val="tx1">
                      <a:alpha val="55000"/>
                    </a:schemeClr>
                  </a:solidFill>
                </a:ln>
                <a:solidFill>
                  <a:srgbClr val="800000"/>
                </a:solidFill>
              </a:rPr>
              <a:t>we</a:t>
            </a:r>
            <a:r>
              <a:rPr lang="en-US" sz="2400" b="1" dirty="0" smtClean="0">
                <a:ln w="3175">
                  <a:solidFill>
                    <a:srgbClr val="800000">
                      <a:alpha val="55000"/>
                    </a:srgbClr>
                  </a:solidFill>
                </a:ln>
                <a:solidFill>
                  <a:srgbClr val="000000"/>
                </a:solidFill>
              </a:rPr>
              <a:t>? </a:t>
            </a:r>
          </a:p>
          <a:p>
            <a:pPr>
              <a:spcBef>
                <a:spcPts val="0"/>
              </a:spcBef>
              <a:spcAft>
                <a:spcPts val="600"/>
              </a:spcAft>
            </a:pPr>
            <a:r>
              <a:rPr lang="en-US" sz="2400" b="1" dirty="0" smtClean="0">
                <a:ln w="3175">
                  <a:solidFill>
                    <a:schemeClr val="tx1">
                      <a:alpha val="55000"/>
                    </a:schemeClr>
                  </a:solidFill>
                </a:ln>
                <a:solidFill>
                  <a:srgbClr val="800000"/>
                </a:solidFill>
              </a:rPr>
              <a:t>No</a:t>
            </a:r>
            <a:r>
              <a:rPr lang="en-US" sz="2400" b="1" i="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however...</a:t>
            </a:r>
          </a:p>
          <a:p>
            <a:pPr>
              <a:spcBef>
                <a:spcPts val="0"/>
              </a:spcBef>
              <a:spcAft>
                <a:spcPts val="600"/>
              </a:spcAft>
            </a:pPr>
            <a:r>
              <a:rPr lang="en-US" sz="2400" b="1" dirty="0" smtClean="0">
                <a:ln w="3175">
                  <a:solidFill>
                    <a:srgbClr val="800000">
                      <a:alpha val="55000"/>
                    </a:srgbClr>
                  </a:solidFill>
                </a:ln>
                <a:solidFill>
                  <a:srgbClr val="000000"/>
                </a:solidFill>
              </a:rPr>
              <a:t> </a:t>
            </a:r>
            <a:r>
              <a:rPr lang="en-US" sz="2400" b="1" u="sng" dirty="0" smtClean="0">
                <a:ln w="3175">
                  <a:solidFill>
                    <a:schemeClr val="tx1">
                      <a:alpha val="55000"/>
                    </a:schemeClr>
                  </a:solidFill>
                </a:ln>
                <a:solidFill>
                  <a:srgbClr val="800000"/>
                </a:solidFill>
              </a:rPr>
              <a:t>We</a:t>
            </a:r>
            <a:r>
              <a:rPr lang="en-US" sz="2400" b="1" dirty="0" smtClean="0">
                <a:ln w="3175">
                  <a:solidFill>
                    <a:srgbClr val="800000">
                      <a:alpha val="55000"/>
                    </a:srgbClr>
                  </a:solidFill>
                </a:ln>
                <a:solidFill>
                  <a:srgbClr val="000000"/>
                </a:solidFill>
              </a:rPr>
              <a:t> may have the same basic </a:t>
            </a:r>
            <a:r>
              <a:rPr lang="en-US" sz="2400" b="1" dirty="0" smtClean="0">
                <a:ln w="3175">
                  <a:solidFill>
                    <a:schemeClr val="tx1">
                      <a:alpha val="55000"/>
                    </a:schemeClr>
                  </a:solidFill>
                </a:ln>
                <a:solidFill>
                  <a:srgbClr val="800000"/>
                </a:solidFill>
              </a:rPr>
              <a:t>problem</a:t>
            </a:r>
            <a:r>
              <a:rPr lang="en-US" sz="2400" b="1" dirty="0" smtClean="0">
                <a:ln w="3175">
                  <a:solidFill>
                    <a:srgbClr val="800000">
                      <a:alpha val="55000"/>
                    </a:srgbClr>
                  </a:solidFill>
                </a:ln>
                <a:solidFill>
                  <a:srgbClr val="000000"/>
                </a:solidFill>
              </a:rPr>
              <a:t> of </a:t>
            </a:r>
            <a:r>
              <a:rPr lang="en-US" sz="2400" b="1" dirty="0" smtClean="0">
                <a:ln w="3175">
                  <a:solidFill>
                    <a:srgbClr val="800000">
                      <a:alpha val="55000"/>
                    </a:srgbClr>
                  </a:solidFill>
                </a:ln>
                <a:solidFill>
                  <a:schemeClr val="tx1"/>
                </a:solidFill>
              </a:rPr>
              <a:t>wanting to </a:t>
            </a:r>
            <a:r>
              <a:rPr lang="en-US" sz="2400" b="1" i="1" dirty="0" smtClean="0">
                <a:ln w="3175">
                  <a:solidFill>
                    <a:schemeClr val="tx1">
                      <a:alpha val="55000"/>
                    </a:schemeClr>
                  </a:solidFill>
                </a:ln>
                <a:solidFill>
                  <a:srgbClr val="800000"/>
                </a:solidFill>
              </a:rPr>
              <a:t>return to the inferior </a:t>
            </a:r>
            <a:r>
              <a:rPr lang="en-US" sz="2400" b="1" dirty="0" smtClean="0">
                <a:ln w="3175">
                  <a:solidFill>
                    <a:srgbClr val="800000">
                      <a:alpha val="55000"/>
                    </a:srgbClr>
                  </a:solidFill>
                </a:ln>
                <a:solidFill>
                  <a:srgbClr val="000000"/>
                </a:solidFill>
              </a:rPr>
              <a:t>despite </a:t>
            </a:r>
            <a:r>
              <a:rPr lang="en-US" sz="2400" b="1" i="1" dirty="0" smtClean="0">
                <a:ln w="3175">
                  <a:solidFill>
                    <a:schemeClr val="tx1">
                      <a:alpha val="55000"/>
                    </a:schemeClr>
                  </a:solidFill>
                </a:ln>
                <a:solidFill>
                  <a:srgbClr val="800000"/>
                </a:solidFill>
              </a:rPr>
              <a:t>possessing the superior</a:t>
            </a:r>
            <a:r>
              <a:rPr lang="en-US" sz="2400" b="1" i="1" dirty="0" smtClean="0">
                <a:ln w="3175">
                  <a:solidFill>
                    <a:srgbClr val="800000">
                      <a:alpha val="55000"/>
                    </a:srgbClr>
                  </a:solidFill>
                </a:ln>
                <a:solidFill>
                  <a:srgbClr val="000000"/>
                </a:solidFill>
              </a:rPr>
              <a:t>,</a:t>
            </a:r>
            <a:endParaRPr lang="en-US" sz="2400" b="1" dirty="0" smtClean="0">
              <a:ln w="3175">
                <a:solidFill>
                  <a:srgbClr val="800000">
                    <a:alpha val="55000"/>
                  </a:srgbClr>
                </a:solidFill>
              </a:ln>
              <a:solidFill>
                <a:srgbClr val="000000"/>
              </a:solidFill>
            </a:endParaRPr>
          </a:p>
          <a:p>
            <a:pPr>
              <a:spcBef>
                <a:spcPts val="0"/>
              </a:spcBef>
              <a:spcAft>
                <a:spcPts val="600"/>
              </a:spcAft>
            </a:pPr>
            <a:r>
              <a:rPr lang="en-US" sz="2400" b="1" dirty="0" smtClean="0">
                <a:ln w="3175">
                  <a:solidFill>
                    <a:srgbClr val="800000">
                      <a:alpha val="55000"/>
                    </a:srgbClr>
                  </a:solidFill>
                </a:ln>
                <a:solidFill>
                  <a:srgbClr val="000000"/>
                </a:solidFill>
              </a:rPr>
              <a:t>with </a:t>
            </a:r>
            <a:r>
              <a:rPr lang="en-US" sz="2400" b="1" dirty="0" smtClean="0">
                <a:ln w="3175">
                  <a:solidFill>
                    <a:srgbClr val="800000">
                      <a:alpha val="55000"/>
                    </a:srgbClr>
                  </a:solidFill>
                </a:ln>
                <a:solidFill>
                  <a:srgbClr val="000000"/>
                </a:solidFill>
              </a:rPr>
              <a:t>admittedly </a:t>
            </a:r>
            <a:r>
              <a:rPr lang="en-US" sz="2400" b="1" dirty="0" smtClean="0">
                <a:ln w="3175">
                  <a:solidFill>
                    <a:schemeClr val="tx1">
                      <a:alpha val="55000"/>
                    </a:schemeClr>
                  </a:solidFill>
                </a:ln>
                <a:solidFill>
                  <a:srgbClr val="800000"/>
                </a:solidFill>
              </a:rPr>
              <a:t>different </a:t>
            </a:r>
            <a:r>
              <a:rPr lang="en-US" sz="2400" b="1" i="1" dirty="0" smtClean="0">
                <a:ln w="3175">
                  <a:solidFill>
                    <a:schemeClr val="tx1">
                      <a:alpha val="55000"/>
                    </a:schemeClr>
                  </a:solidFill>
                </a:ln>
                <a:solidFill>
                  <a:srgbClr val="800000"/>
                </a:solidFill>
              </a:rPr>
              <a:t>specifics, </a:t>
            </a:r>
            <a:r>
              <a:rPr lang="en-US" sz="2400" b="1" dirty="0" smtClean="0">
                <a:ln w="3175">
                  <a:solidFill>
                    <a:srgbClr val="800000">
                      <a:alpha val="55000"/>
                    </a:srgbClr>
                  </a:solidFill>
                </a:ln>
                <a:solidFill>
                  <a:srgbClr val="000000"/>
                </a:solidFill>
              </a:rPr>
              <a:t>but </a:t>
            </a:r>
            <a:r>
              <a:rPr lang="en-US" sz="2400" b="1" dirty="0" smtClean="0">
                <a:ln w="3175">
                  <a:solidFill>
                    <a:schemeClr val="tx1">
                      <a:alpha val="55000"/>
                    </a:schemeClr>
                  </a:solidFill>
                </a:ln>
                <a:solidFill>
                  <a:srgbClr val="800000"/>
                </a:solidFill>
              </a:rPr>
              <a:t>the same </a:t>
            </a:r>
            <a:r>
              <a:rPr lang="en-US" sz="2400" b="1" i="1" dirty="0" smtClean="0">
                <a:ln w="3175">
                  <a:solidFill>
                    <a:schemeClr val="tx1">
                      <a:alpha val="55000"/>
                    </a:schemeClr>
                  </a:solidFill>
                </a:ln>
                <a:solidFill>
                  <a:srgbClr val="800000"/>
                </a:solidFill>
              </a:rPr>
              <a:t>results!</a:t>
            </a:r>
            <a:r>
              <a:rPr lang="en-US" sz="2400" b="1" i="1" dirty="0" smtClean="0">
                <a:ln w="3175">
                  <a:solidFill>
                    <a:srgbClr val="800000">
                      <a:alpha val="55000"/>
                    </a:srgbClr>
                  </a:solidFill>
                </a:ln>
                <a:solidFill>
                  <a:srgbClr val="000000"/>
                </a:solidFill>
              </a:rPr>
              <a:t>  			</a:t>
            </a:r>
            <a:r>
              <a:rPr lang="en-US" sz="2400" b="1" u="sng" dirty="0" smtClean="0">
                <a:ln w="3175">
                  <a:solidFill>
                    <a:schemeClr val="tx1">
                      <a:alpha val="55000"/>
                    </a:schemeClr>
                  </a:solidFill>
                </a:ln>
                <a:solidFill>
                  <a:srgbClr val="800000"/>
                </a:solidFill>
              </a:rPr>
              <a:t>cp. 10:26-31,39a</a:t>
            </a:r>
            <a:r>
              <a:rPr lang="en-US" sz="2400" b="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and </a:t>
            </a:r>
            <a:r>
              <a:rPr lang="en-US" sz="2400" b="1" u="sng" dirty="0" smtClean="0">
                <a:ln w="3175">
                  <a:solidFill>
                    <a:schemeClr val="tx1">
                      <a:alpha val="55000"/>
                    </a:schemeClr>
                  </a:solidFill>
                </a:ln>
                <a:solidFill>
                  <a:srgbClr val="800000"/>
                </a:solidFill>
              </a:rPr>
              <a:t>2Pet.2:20-22</a:t>
            </a:r>
            <a:endParaRPr lang="en-US" sz="2400" b="1" dirty="0" smtClean="0">
              <a:ln w="3175">
                <a:solidFill>
                  <a:schemeClr val="tx1">
                    <a:alpha val="55000"/>
                  </a:schemeClr>
                </a:solidFill>
              </a:ln>
              <a:solidFill>
                <a:srgbClr val="800000"/>
              </a:solidFill>
            </a:endParaRPr>
          </a:p>
          <a:p>
            <a:pPr>
              <a:spcBef>
                <a:spcPts val="0"/>
              </a:spcBef>
              <a:spcAft>
                <a:spcPts val="600"/>
              </a:spcAft>
            </a:pPr>
            <a:r>
              <a:rPr lang="en-US" sz="2400" b="1" dirty="0" smtClean="0">
                <a:ln w="3175">
                  <a:solidFill>
                    <a:srgbClr val="800000">
                      <a:alpha val="55000"/>
                    </a:srgbClr>
                  </a:solidFill>
                </a:ln>
                <a:solidFill>
                  <a:schemeClr val="tx1"/>
                </a:solidFill>
              </a:rPr>
              <a:t>Thus the same </a:t>
            </a:r>
            <a:r>
              <a:rPr lang="en-US" sz="2400" b="1" i="1" dirty="0" smtClean="0">
                <a:ln w="3175">
                  <a:solidFill>
                    <a:schemeClr val="tx1">
                      <a:alpha val="55000"/>
                    </a:schemeClr>
                  </a:solidFill>
                </a:ln>
                <a:solidFill>
                  <a:srgbClr val="800000"/>
                </a:solidFill>
              </a:rPr>
              <a:t>preventative</a:t>
            </a:r>
            <a:r>
              <a:rPr lang="en-US" sz="2400" b="1" dirty="0" smtClean="0">
                <a:ln w="3175">
                  <a:solidFill>
                    <a:schemeClr val="tx1">
                      <a:alpha val="55000"/>
                    </a:schemeClr>
                  </a:solidFill>
                </a:ln>
                <a:solidFill>
                  <a:srgbClr val="800000"/>
                </a:solidFill>
              </a:rPr>
              <a:t> </a:t>
            </a:r>
            <a:r>
              <a:rPr lang="en-US" sz="2400" b="1" i="1" dirty="0" smtClean="0">
                <a:ln w="3175">
                  <a:solidFill>
                    <a:schemeClr val="tx1">
                      <a:alpha val="55000"/>
                    </a:schemeClr>
                  </a:solidFill>
                </a:ln>
                <a:solidFill>
                  <a:srgbClr val="800000"/>
                </a:solidFill>
              </a:rPr>
              <a:t>prescription </a:t>
            </a:r>
            <a:r>
              <a:rPr lang="en-US" sz="2400" b="1" dirty="0" smtClean="0">
                <a:ln w="3175">
                  <a:solidFill>
                    <a:srgbClr val="800000">
                      <a:alpha val="55000"/>
                    </a:srgbClr>
                  </a:solidFill>
                </a:ln>
                <a:solidFill>
                  <a:srgbClr val="000000"/>
                </a:solidFill>
              </a:rPr>
              <a:t>applies!</a:t>
            </a:r>
            <a:r>
              <a:rPr lang="en-US" sz="2400" b="1" dirty="0" smtClean="0">
                <a:ln w="3175">
                  <a:solidFill>
                    <a:schemeClr val="tx1">
                      <a:alpha val="55000"/>
                    </a:schemeClr>
                  </a:solidFill>
                </a:ln>
                <a:solidFill>
                  <a:srgbClr val="800000"/>
                </a:solidFill>
              </a:rPr>
              <a:t> </a:t>
            </a:r>
          </a:p>
        </p:txBody>
      </p:sp>
      <p:sp>
        <p:nvSpPr>
          <p:cNvPr id="6" name="TextBox 5"/>
          <p:cNvSpPr txBox="1"/>
          <p:nvPr/>
        </p:nvSpPr>
        <p:spPr>
          <a:xfrm>
            <a:off x="225350" y="4877381"/>
            <a:ext cx="3383524" cy="1569660"/>
          </a:xfrm>
          <a:prstGeom prst="rect">
            <a:avLst/>
          </a:prstGeom>
          <a:solidFill>
            <a:schemeClr val="accent2">
              <a:lumMod val="40000"/>
              <a:lumOff val="60000"/>
            </a:schemeClr>
          </a:solidFill>
          <a:effectLst>
            <a:softEdge rad="50800"/>
          </a:effectLst>
        </p:spPr>
        <p:txBody>
          <a:bodyPr wrap="square" rtlCol="0">
            <a:spAutoFit/>
          </a:bodyPr>
          <a:lstStyle/>
          <a:p>
            <a:pPr algn="ctr"/>
            <a:r>
              <a:rPr lang="en-US" sz="2400" b="1" dirty="0" smtClean="0">
                <a:ln w="3175">
                  <a:solidFill>
                    <a:srgbClr val="800000">
                      <a:alpha val="55000"/>
                    </a:srgbClr>
                  </a:solidFill>
                </a:ln>
              </a:rPr>
              <a:t>All of which makes    </a:t>
            </a:r>
            <a:r>
              <a:rPr lang="en-US" sz="2400" b="1" u="sng" dirty="0" smtClean="0">
                <a:ln>
                  <a:solidFill>
                    <a:schemeClr val="tx1">
                      <a:alpha val="55000"/>
                    </a:schemeClr>
                  </a:solidFill>
                </a:ln>
                <a:solidFill>
                  <a:srgbClr val="800000"/>
                </a:solidFill>
              </a:rPr>
              <a:t>Heb.10:19-25</a:t>
            </a:r>
            <a:endParaRPr lang="en-US" sz="2400" b="1" dirty="0" smtClean="0">
              <a:ln>
                <a:solidFill>
                  <a:schemeClr val="tx1">
                    <a:alpha val="55000"/>
                  </a:schemeClr>
                </a:solidFill>
              </a:ln>
              <a:solidFill>
                <a:srgbClr val="800000"/>
              </a:solidFill>
            </a:endParaRPr>
          </a:p>
          <a:p>
            <a:pPr algn="ctr"/>
            <a:r>
              <a:rPr lang="en-US" sz="2400" b="1" dirty="0" smtClean="0">
                <a:ln w="3175">
                  <a:solidFill>
                    <a:srgbClr val="800000">
                      <a:alpha val="55000"/>
                    </a:srgbClr>
                  </a:solidFill>
                </a:ln>
              </a:rPr>
              <a:t>relevant information for </a:t>
            </a:r>
            <a:r>
              <a:rPr lang="en-US" sz="2400" b="1" u="sng" dirty="0" smtClean="0">
                <a:ln w="3175">
                  <a:solidFill>
                    <a:schemeClr val="tx1">
                      <a:alpha val="55000"/>
                    </a:schemeClr>
                  </a:solidFill>
                </a:ln>
                <a:solidFill>
                  <a:srgbClr val="800000"/>
                </a:solidFill>
              </a:rPr>
              <a:t>Us</a:t>
            </a:r>
            <a:r>
              <a:rPr lang="en-US" sz="2400" b="1" i="1" dirty="0" smtClean="0">
                <a:ln w="3175">
                  <a:solidFill>
                    <a:srgbClr val="800000">
                      <a:alpha val="55000"/>
                    </a:srgbClr>
                  </a:solidFill>
                </a:ln>
              </a:rPr>
              <a:t> </a:t>
            </a:r>
            <a:r>
              <a:rPr lang="en-US" sz="2400" b="1" dirty="0" smtClean="0">
                <a:ln w="3175">
                  <a:solidFill>
                    <a:srgbClr val="800000">
                      <a:alpha val="55000"/>
                    </a:srgbClr>
                  </a:solidFill>
                </a:ln>
              </a:rPr>
              <a:t>(you and me)! </a:t>
            </a:r>
            <a:endParaRPr lang="en-US" sz="2400" b="1" dirty="0">
              <a:ln>
                <a:solidFill>
                  <a:schemeClr val="tx1">
                    <a:alpha val="55000"/>
                  </a:schemeClr>
                </a:solidFill>
              </a:ln>
              <a:solidFill>
                <a:srgbClr val="800000"/>
              </a:solidFill>
            </a:endParaRPr>
          </a:p>
        </p:txBody>
      </p:sp>
      <p:sp>
        <p:nvSpPr>
          <p:cNvPr id="7" name="TextBox 6"/>
          <p:cNvSpPr txBox="1"/>
          <p:nvPr/>
        </p:nvSpPr>
        <p:spPr>
          <a:xfrm>
            <a:off x="119457" y="55007"/>
            <a:ext cx="4906507" cy="875111"/>
          </a:xfrm>
          <a:prstGeom prst="rect">
            <a:avLst/>
          </a:prstGeom>
          <a:solidFill>
            <a:schemeClr val="accent2">
              <a:lumMod val="20000"/>
              <a:lumOff val="80000"/>
            </a:schemeClr>
          </a:solidFill>
          <a:effectLst>
            <a:softEdge rad="50800"/>
          </a:effectLst>
        </p:spPr>
        <p:txBody>
          <a:bodyPr wrap="square" rtlCol="0">
            <a:spAutoFit/>
          </a:bodyPr>
          <a:lstStyle/>
          <a:p>
            <a:pPr>
              <a:lnSpc>
                <a:spcPct val="90000"/>
              </a:lnSpc>
              <a:spcBef>
                <a:spcPts val="0"/>
              </a:spcBef>
            </a:pPr>
            <a:r>
              <a:rPr lang="en-US" sz="2800" b="1" dirty="0" smtClean="0">
                <a:ln w="3175">
                  <a:solidFill>
                    <a:srgbClr val="800000">
                      <a:alpha val="55000"/>
                    </a:srgbClr>
                  </a:solidFill>
                </a:ln>
                <a:solidFill>
                  <a:schemeClr val="tx1"/>
                </a:solidFill>
              </a:rPr>
              <a:t>And perhaps more to the point for </a:t>
            </a:r>
            <a:r>
              <a:rPr lang="en-US" sz="2800" b="1" u="sng" dirty="0" smtClean="0">
                <a:ln w="3175">
                  <a:solidFill>
                    <a:schemeClr val="tx1">
                      <a:alpha val="55000"/>
                    </a:schemeClr>
                  </a:solidFill>
                </a:ln>
                <a:solidFill>
                  <a:srgbClr val="800000"/>
                </a:solidFill>
              </a:rPr>
              <a:t>us</a:t>
            </a:r>
            <a:r>
              <a:rPr lang="en-US" sz="2800" b="1" dirty="0" smtClean="0">
                <a:ln w="3175">
                  <a:solidFill>
                    <a:srgbClr val="800000">
                      <a:alpha val="55000"/>
                    </a:srgbClr>
                  </a:solidFill>
                </a:ln>
                <a:solidFill>
                  <a:schemeClr val="tx1"/>
                </a:solidFill>
              </a:rPr>
              <a:t> this morning...</a:t>
            </a:r>
          </a:p>
        </p:txBody>
      </p:sp>
    </p:spTree>
    <p:extLst>
      <p:ext uri="{BB962C8B-B14F-4D97-AF65-F5344CB8AC3E}">
        <p14:creationId xmlns:p14="http://schemas.microsoft.com/office/powerpoint/2010/main" val="37188767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childTnLst>
                          </p:cTn>
                        </p:par>
                        <p:par>
                          <p:cTn id="8" fill="hold">
                            <p:stCondLst>
                              <p:cond delay="1000"/>
                            </p:stCondLst>
                            <p:childTnLst>
                              <p:par>
                                <p:cTn id="9" presetID="9" presetClass="entr" presetSubtype="0" fill="hold" nodeType="after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childTnLst>
                          </p:cTn>
                        </p:par>
                        <p:par>
                          <p:cTn id="12" fill="hold">
                            <p:stCondLst>
                              <p:cond delay="3000"/>
                            </p:stCondLst>
                            <p:childTnLst>
                              <p:par>
                                <p:cTn id="13" presetID="9" presetClass="entr" presetSubtype="0" fill="hold" nodeType="afterEffect">
                                  <p:stCondLst>
                                    <p:cond delay="100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1000"/>
                                        <p:tgtEl>
                                          <p:spTgt spid="3">
                                            <p:txEl>
                                              <p:pRg st="2" end="2"/>
                                            </p:txEl>
                                          </p:spTgt>
                                        </p:tgtEl>
                                      </p:cBhvr>
                                    </p:animEffect>
                                  </p:childTnLst>
                                </p:cTn>
                              </p:par>
                            </p:childTnLst>
                          </p:cTn>
                        </p:par>
                        <p:par>
                          <p:cTn id="21" fill="hold">
                            <p:stCondLst>
                              <p:cond delay="1000"/>
                            </p:stCondLst>
                            <p:childTnLst>
                              <p:par>
                                <p:cTn id="22" presetID="9"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dissolve">
                                      <p:cBhvr>
                                        <p:cTn id="3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pen-Bible-Word-Studies-Header-OPT.jpg"/>
          <p:cNvPicPr>
            <a:picLocks noChangeAspect="1"/>
          </p:cNvPicPr>
          <p:nvPr/>
        </p:nvPicPr>
        <p:blipFill rotWithShape="1">
          <a:blip r:embed="rId2">
            <a:alphaModFix/>
            <a:extLst>
              <a:ext uri="{28A0092B-C50C-407E-A947-70E740481C1C}">
                <a14:useLocalDpi xmlns:a14="http://schemas.microsoft.com/office/drawing/2010/main" val="0"/>
              </a:ext>
            </a:extLst>
          </a:blip>
          <a:srcRect t="36508"/>
          <a:stretch/>
        </p:blipFill>
        <p:spPr>
          <a:xfrm>
            <a:off x="3747215" y="5029934"/>
            <a:ext cx="5333301" cy="1777767"/>
          </a:xfrm>
          <a:prstGeom prst="rect">
            <a:avLst/>
          </a:prstGeom>
          <a:ln>
            <a:noFill/>
          </a:ln>
          <a:effectLst>
            <a:softEdge rad="112500"/>
          </a:effectLst>
        </p:spPr>
      </p:pic>
      <p:sp>
        <p:nvSpPr>
          <p:cNvPr id="2" name="Title 1"/>
          <p:cNvSpPr>
            <a:spLocks noGrp="1"/>
          </p:cNvSpPr>
          <p:nvPr>
            <p:ph type="ctrTitle"/>
          </p:nvPr>
        </p:nvSpPr>
        <p:spPr>
          <a:xfrm>
            <a:off x="4615366" y="69176"/>
            <a:ext cx="4457872" cy="597304"/>
          </a:xfrm>
        </p:spPr>
        <p:txBody>
          <a:bodyPr anchor="t">
            <a:normAutofit fontScale="90000"/>
            <a:scene3d>
              <a:camera prst="orthographicFront"/>
              <a:lightRig rig="threePt" dir="t"/>
            </a:scene3d>
            <a:sp3d extrusionH="57150">
              <a:bevelT w="38100" h="38100" prst="angle"/>
            </a:sp3d>
          </a:bodyPr>
          <a:lstStyle/>
          <a:p>
            <a:r>
              <a:rPr lang="en-US" b="1" u="sng" dirty="0" smtClean="0">
                <a:ln w="17780" cmpd="sng">
                  <a:solidFill>
                    <a:srgbClr val="FFFFFF"/>
                  </a:solidFill>
                  <a:prstDash val="solid"/>
                  <a:miter lim="800000"/>
                </a:ln>
                <a:solidFill>
                  <a:srgbClr val="800000"/>
                </a:solidFill>
                <a:effectLst>
                  <a:outerShdw blurRad="50800" algn="tl" rotWithShape="0">
                    <a:srgbClr val="000000"/>
                  </a:outerShdw>
                </a:effectLst>
              </a:rPr>
              <a:t>Hebrews 10:19-25</a:t>
            </a:r>
            <a:r>
              <a:rPr lang="en-US" b="1" dirty="0" smtClean="0">
                <a:ln w="17780" cmpd="sng">
                  <a:solidFill>
                    <a:srgbClr val="FFFFFF"/>
                  </a:solidFill>
                  <a:prstDash val="solid"/>
                  <a:miter lim="800000"/>
                </a:ln>
                <a:solidFill>
                  <a:srgbClr val="800000"/>
                </a:solidFill>
                <a:effectLst>
                  <a:outerShdw blurRad="50800" algn="tl" rotWithShape="0">
                    <a:srgbClr val="000000"/>
                  </a:outerShdw>
                </a:effectLst>
              </a:rPr>
              <a:t>!</a:t>
            </a:r>
            <a:endParaRPr lang="en-US" b="1" u="sng" dirty="0">
              <a:ln w="17780" cmpd="sng">
                <a:solidFill>
                  <a:srgbClr val="FFFFFF"/>
                </a:solidFill>
                <a:prstDash val="solid"/>
                <a:miter lim="800000"/>
              </a:ln>
              <a:solidFill>
                <a:srgbClr val="800000"/>
              </a:solidFill>
              <a:effectLst>
                <a:outerShdw blurRad="50800" algn="tl" rotWithShape="0">
                  <a:srgbClr val="000000"/>
                </a:outerShdw>
              </a:effectLst>
            </a:endParaRPr>
          </a:p>
        </p:txBody>
      </p:sp>
      <p:sp>
        <p:nvSpPr>
          <p:cNvPr id="3" name="Subtitle 2"/>
          <p:cNvSpPr>
            <a:spLocks noGrp="1"/>
          </p:cNvSpPr>
          <p:nvPr>
            <p:ph type="subTitle" idx="1"/>
          </p:nvPr>
        </p:nvSpPr>
        <p:spPr>
          <a:xfrm>
            <a:off x="489414" y="718537"/>
            <a:ext cx="8476786" cy="4183663"/>
          </a:xfrm>
        </p:spPr>
        <p:txBody>
          <a:bodyPr>
            <a:noAutofit/>
          </a:bodyPr>
          <a:lstStyle/>
          <a:p>
            <a:pPr marL="960120" indent="-960120" algn="l">
              <a:spcBef>
                <a:spcPts val="0"/>
              </a:spcBef>
              <a:spcAft>
                <a:spcPts val="600"/>
              </a:spcAft>
            </a:pPr>
            <a:r>
              <a:rPr lang="en-US" sz="2400" b="1" u="sng" dirty="0" smtClean="0">
                <a:ln w="3175">
                  <a:solidFill>
                    <a:schemeClr val="tx1">
                      <a:alpha val="55000"/>
                    </a:schemeClr>
                  </a:solidFill>
                </a:ln>
                <a:solidFill>
                  <a:srgbClr val="800000"/>
                </a:solidFill>
              </a:rPr>
              <a:t>v.19</a:t>
            </a:r>
            <a:r>
              <a:rPr lang="en-US" sz="2400" b="1" dirty="0" smtClean="0">
                <a:ln w="3175">
                  <a:solidFill>
                    <a:schemeClr val="tx1">
                      <a:alpha val="55000"/>
                    </a:schemeClr>
                  </a:solidFill>
                </a:ln>
                <a:solidFill>
                  <a:srgbClr val="800000"/>
                </a:solidFill>
              </a:rPr>
              <a:t>, </a:t>
            </a:r>
            <a:r>
              <a:rPr lang="en-US" sz="2400" b="1" i="1" dirty="0" smtClean="0">
                <a:ln w="3175">
                  <a:solidFill>
                    <a:srgbClr val="800000">
                      <a:alpha val="55000"/>
                    </a:srgbClr>
                  </a:solidFill>
                </a:ln>
                <a:solidFill>
                  <a:srgbClr val="000000"/>
                </a:solidFill>
              </a:rPr>
              <a:t>Since </a:t>
            </a:r>
            <a:r>
              <a:rPr lang="en-US" sz="2400" b="1" u="sng" dirty="0" smtClean="0">
                <a:ln w="3175">
                  <a:solidFill>
                    <a:srgbClr val="800000">
                      <a:alpha val="55000"/>
                    </a:srgbClr>
                  </a:solidFill>
                </a:ln>
                <a:solidFill>
                  <a:srgbClr val="000000"/>
                </a:solidFill>
              </a:rPr>
              <a:t>we</a:t>
            </a:r>
            <a:r>
              <a:rPr lang="en-US" sz="2400" b="1" dirty="0" smtClean="0">
                <a:ln w="3175">
                  <a:solidFill>
                    <a:srgbClr val="800000">
                      <a:alpha val="55000"/>
                    </a:srgbClr>
                  </a:solidFill>
                </a:ln>
                <a:solidFill>
                  <a:srgbClr val="000000"/>
                </a:solidFill>
              </a:rPr>
              <a:t> </a:t>
            </a:r>
            <a:r>
              <a:rPr lang="en-US" sz="2400" b="1" dirty="0" smtClean="0">
                <a:ln w="3175">
                  <a:solidFill>
                    <a:srgbClr val="800000">
                      <a:alpha val="55000"/>
                    </a:srgbClr>
                  </a:solidFill>
                </a:ln>
                <a:solidFill>
                  <a:srgbClr val="000000"/>
                </a:solidFill>
              </a:rPr>
              <a:t>(</a:t>
            </a:r>
            <a:r>
              <a:rPr lang="en-US" sz="2400" b="1" i="1" dirty="0" smtClean="0">
                <a:ln w="3175">
                  <a:solidFill>
                    <a:schemeClr val="tx1">
                      <a:alpha val="55000"/>
                    </a:schemeClr>
                  </a:solidFill>
                </a:ln>
                <a:solidFill>
                  <a:srgbClr val="800000"/>
                </a:solidFill>
              </a:rPr>
              <a:t>Christians</a:t>
            </a:r>
            <a:r>
              <a:rPr lang="en-US" sz="2400" b="1" i="1" dirty="0" smtClean="0">
                <a:ln w="3175">
                  <a:solidFill>
                    <a:srgbClr val="800000">
                      <a:alpha val="55000"/>
                    </a:srgbClr>
                  </a:solidFill>
                </a:ln>
                <a:solidFill>
                  <a:srgbClr val="000000"/>
                </a:solidFill>
              </a:rPr>
              <a:t> </a:t>
            </a:r>
            <a:r>
              <a:rPr lang="en-US" sz="2400" b="1" dirty="0" smtClean="0">
                <a:ln w="3175">
                  <a:solidFill>
                    <a:srgbClr val="800000">
                      <a:alpha val="55000"/>
                    </a:srgbClr>
                  </a:solidFill>
                </a:ln>
                <a:solidFill>
                  <a:srgbClr val="000000"/>
                </a:solidFill>
              </a:rPr>
              <a:t>whether Jewish or Gentile) have </a:t>
            </a:r>
            <a:r>
              <a:rPr lang="en-US" sz="2400" b="1" i="1" dirty="0" smtClean="0">
                <a:ln w="3175">
                  <a:solidFill>
                    <a:schemeClr val="tx1">
                      <a:alpha val="55000"/>
                    </a:schemeClr>
                  </a:solidFill>
                </a:ln>
                <a:solidFill>
                  <a:srgbClr val="800000"/>
                </a:solidFill>
              </a:rPr>
              <a:t>confidence</a:t>
            </a:r>
            <a:r>
              <a:rPr lang="en-US" sz="2400" b="1" i="1" dirty="0" smtClean="0">
                <a:ln w="3175">
                  <a:solidFill>
                    <a:srgbClr val="800000">
                      <a:alpha val="55000"/>
                    </a:srgbClr>
                  </a:solidFill>
                </a:ln>
                <a:solidFill>
                  <a:srgbClr val="000000"/>
                </a:solidFill>
              </a:rPr>
              <a:t> </a:t>
            </a:r>
            <a:r>
              <a:rPr lang="en-US" sz="2400" b="1" dirty="0" smtClean="0">
                <a:ln w="3175">
                  <a:solidFill>
                    <a:srgbClr val="800000">
                      <a:alpha val="55000"/>
                    </a:srgbClr>
                  </a:solidFill>
                </a:ln>
                <a:solidFill>
                  <a:srgbClr val="000000"/>
                </a:solidFill>
              </a:rPr>
              <a:t>to </a:t>
            </a:r>
            <a:r>
              <a:rPr lang="en-US" sz="2400" b="1" i="1" dirty="0" smtClean="0">
                <a:ln w="3175">
                  <a:solidFill>
                    <a:srgbClr val="800000">
                      <a:alpha val="55000"/>
                    </a:srgbClr>
                  </a:solidFill>
                </a:ln>
                <a:solidFill>
                  <a:srgbClr val="000000"/>
                </a:solidFill>
              </a:rPr>
              <a:t>enter the holy place </a:t>
            </a:r>
            <a:r>
              <a:rPr lang="en-US" sz="2400" b="1" dirty="0" smtClean="0">
                <a:ln w="3175">
                  <a:solidFill>
                    <a:srgbClr val="800000">
                      <a:alpha val="55000"/>
                    </a:srgbClr>
                  </a:solidFill>
                </a:ln>
                <a:solidFill>
                  <a:srgbClr val="000000"/>
                </a:solidFill>
              </a:rPr>
              <a:t>through </a:t>
            </a:r>
            <a:r>
              <a:rPr lang="en-US" sz="2400" b="1" i="1" dirty="0" smtClean="0">
                <a:ln w="3175">
                  <a:solidFill>
                    <a:srgbClr val="800000">
                      <a:alpha val="55000"/>
                    </a:srgbClr>
                  </a:solidFill>
                </a:ln>
                <a:solidFill>
                  <a:srgbClr val="000000"/>
                </a:solidFill>
              </a:rPr>
              <a:t>Jesus’ blood</a:t>
            </a:r>
            <a:r>
              <a:rPr lang="en-US" sz="2400" b="1" i="1" dirty="0" smtClean="0">
                <a:ln w="3175">
                  <a:solidFill>
                    <a:srgbClr val="800000">
                      <a:alpha val="55000"/>
                    </a:srgbClr>
                  </a:solidFill>
                </a:ln>
                <a:solidFill>
                  <a:srgbClr val="000000"/>
                </a:solidFill>
              </a:rPr>
              <a:t>,</a:t>
            </a:r>
            <a:endParaRPr lang="en-US" sz="2400" b="1" i="1" dirty="0" smtClean="0">
              <a:ln w="3175">
                <a:solidFill>
                  <a:srgbClr val="800000">
                    <a:alpha val="55000"/>
                  </a:srgbClr>
                </a:solidFill>
              </a:ln>
              <a:solidFill>
                <a:srgbClr val="000000"/>
              </a:solidFill>
            </a:endParaRPr>
          </a:p>
        </p:txBody>
      </p:sp>
      <p:sp>
        <p:nvSpPr>
          <p:cNvPr id="5" name="TextBox 4"/>
          <p:cNvSpPr txBox="1"/>
          <p:nvPr/>
        </p:nvSpPr>
        <p:spPr>
          <a:xfrm>
            <a:off x="634088" y="1701800"/>
            <a:ext cx="8439150" cy="5078314"/>
          </a:xfrm>
          <a:prstGeom prst="rect">
            <a:avLst/>
          </a:prstGeom>
          <a:solidFill>
            <a:schemeClr val="bg1"/>
          </a:solidFill>
        </p:spPr>
        <p:txBody>
          <a:bodyPr wrap="square" rtlCol="0">
            <a:spAutoFit/>
          </a:bodyPr>
          <a:lstStyle/>
          <a:p>
            <a:r>
              <a:rPr lang="en-US" dirty="0" smtClean="0"/>
              <a:t>“The effectiveness of the Lord’s redemptive work is now shown to lie in the wonderful liberty of the obedient believer to enter God’s presence in contrast to those under the old covenant who had no direct access to God. Even the high priest in that age was only granted the privilege to approach God on behalf of the people on one day of the year. The author says that the Lord’s people now enjoy a </a:t>
            </a:r>
            <a:r>
              <a:rPr lang="en-US" b="1" dirty="0" smtClean="0"/>
              <a:t>boldness </a:t>
            </a:r>
            <a:r>
              <a:rPr lang="en-US" dirty="0" smtClean="0"/>
              <a:t>which was unimagined in that previous period, alone with an ample access </a:t>
            </a:r>
            <a:r>
              <a:rPr lang="en-US" b="1" dirty="0" smtClean="0"/>
              <a:t>to enter into the holiest </a:t>
            </a:r>
            <a:r>
              <a:rPr lang="en-US" dirty="0" smtClean="0"/>
              <a:t>(</a:t>
            </a:r>
            <a:r>
              <a:rPr lang="en-US" i="1" dirty="0" smtClean="0"/>
              <a:t>ton </a:t>
            </a:r>
            <a:r>
              <a:rPr lang="en-US" i="1" dirty="0" err="1" smtClean="0"/>
              <a:t>hagion</a:t>
            </a:r>
            <a:r>
              <a:rPr lang="en-US" dirty="0" smtClean="0"/>
              <a:t>) through, and in virtue of Christ’s better sacrifice, i.e., </a:t>
            </a:r>
            <a:r>
              <a:rPr lang="en-US" b="1" dirty="0" smtClean="0"/>
              <a:t>by the blood of Jesus</a:t>
            </a:r>
            <a:r>
              <a:rPr lang="en-US" dirty="0" smtClean="0"/>
              <a:t> (</a:t>
            </a:r>
            <a:r>
              <a:rPr lang="en-US" i="1" dirty="0" smtClean="0"/>
              <a:t>en to </a:t>
            </a:r>
            <a:r>
              <a:rPr lang="en-US" i="1" dirty="0" err="1" smtClean="0"/>
              <a:t>haimati</a:t>
            </a:r>
            <a:r>
              <a:rPr lang="en-US" i="1" dirty="0" smtClean="0"/>
              <a:t> </a:t>
            </a:r>
            <a:r>
              <a:rPr lang="en-US" i="1" dirty="0" err="1" smtClean="0"/>
              <a:t>lesou</a:t>
            </a:r>
            <a:r>
              <a:rPr lang="en-US" dirty="0" smtClean="0"/>
              <a:t>).  This grand sacrificial offering have been made on one’s behalf, he will be graciously received by the Father. Therefore, </a:t>
            </a:r>
            <a:r>
              <a:rPr lang="en-US" b="1" dirty="0" smtClean="0"/>
              <a:t>boldness </a:t>
            </a:r>
            <a:r>
              <a:rPr lang="en-US" dirty="0" smtClean="0"/>
              <a:t>is the appropriate approach (</a:t>
            </a:r>
            <a:r>
              <a:rPr lang="en-US" u="sng" dirty="0" smtClean="0"/>
              <a:t>cf. Heb.3:6; 4:16; 10:35</a:t>
            </a:r>
            <a:r>
              <a:rPr lang="en-US" dirty="0" smtClean="0"/>
              <a:t>), rather than the timidity and apprehension that characterized the faith of the Hebrews at that time.  </a:t>
            </a:r>
            <a:r>
              <a:rPr lang="en-US" b="1" dirty="0" smtClean="0">
                <a:effectLst>
                  <a:glow rad="101600">
                    <a:schemeClr val="accent3">
                      <a:satMod val="175000"/>
                      <a:alpha val="40000"/>
                    </a:schemeClr>
                  </a:glow>
                </a:effectLst>
              </a:rPr>
              <a:t>The writer’s aim here is to drive home the important lesson of his exposition to this point.  If Christianity has successfully achieved what even Judaism was unable to perform, if it has given to us the forgiveness of sins, the removal of guilt, an unrestricted fellowship with God, then our plain duty is to hold firmly to it, not allowing anything to interfere with that fellowship, not ungratefully despising the great good thus offered, and certainly not failing to use to the full potential the benefits thus secured.” </a:t>
            </a:r>
            <a:r>
              <a:rPr lang="en-US" dirty="0" smtClean="0"/>
              <a:t>(</a:t>
            </a:r>
            <a:r>
              <a:rPr lang="en-US" u="sng" dirty="0" smtClean="0"/>
              <a:t>The Book of Hebrews</a:t>
            </a:r>
            <a:r>
              <a:rPr lang="en-US" dirty="0" smtClean="0"/>
              <a:t> by Daniel H. King Sr., pp.319-320 comments on </a:t>
            </a:r>
            <a:r>
              <a:rPr lang="en-US" u="sng" dirty="0" smtClean="0"/>
              <a:t>Heb.10:19</a:t>
            </a:r>
            <a:r>
              <a:rPr lang="en-US" dirty="0" smtClean="0"/>
              <a:t>; highlighting emphasis added, PCS)</a:t>
            </a:r>
            <a:endParaRPr lang="en-US" b="1" dirty="0"/>
          </a:p>
        </p:txBody>
      </p:sp>
      <p:sp>
        <p:nvSpPr>
          <p:cNvPr id="7" name="TextBox 6"/>
          <p:cNvSpPr txBox="1"/>
          <p:nvPr/>
        </p:nvSpPr>
        <p:spPr>
          <a:xfrm>
            <a:off x="119457" y="244463"/>
            <a:ext cx="3566641" cy="487313"/>
          </a:xfrm>
          <a:prstGeom prst="rect">
            <a:avLst/>
          </a:prstGeom>
          <a:solidFill>
            <a:schemeClr val="accent2">
              <a:lumMod val="20000"/>
              <a:lumOff val="80000"/>
            </a:schemeClr>
          </a:solidFill>
          <a:effectLst>
            <a:softEdge rad="50800"/>
          </a:effectLst>
        </p:spPr>
        <p:txBody>
          <a:bodyPr wrap="square" rtlCol="0">
            <a:spAutoFit/>
          </a:bodyPr>
          <a:lstStyle/>
          <a:p>
            <a:pPr>
              <a:lnSpc>
                <a:spcPct val="90000"/>
              </a:lnSpc>
              <a:spcBef>
                <a:spcPts val="0"/>
              </a:spcBef>
            </a:pPr>
            <a:r>
              <a:rPr lang="en-US" sz="2800" b="1" dirty="0" smtClean="0">
                <a:ln w="3175">
                  <a:solidFill>
                    <a:srgbClr val="800000">
                      <a:alpha val="55000"/>
                    </a:srgbClr>
                  </a:solidFill>
                </a:ln>
                <a:solidFill>
                  <a:schemeClr val="tx1"/>
                </a:solidFill>
              </a:rPr>
              <a:t>Now we’re ready for...</a:t>
            </a:r>
          </a:p>
        </p:txBody>
      </p:sp>
    </p:spTree>
    <p:extLst>
      <p:ext uri="{BB962C8B-B14F-4D97-AF65-F5344CB8AC3E}">
        <p14:creationId xmlns:p14="http://schemas.microsoft.com/office/powerpoint/2010/main" val="323614195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pen-Bible-Word-Studies-Header-OPT.jpg"/>
          <p:cNvPicPr>
            <a:picLocks noChangeAspect="1"/>
          </p:cNvPicPr>
          <p:nvPr/>
        </p:nvPicPr>
        <p:blipFill rotWithShape="1">
          <a:blip r:embed="rId2">
            <a:alphaModFix/>
            <a:extLst>
              <a:ext uri="{28A0092B-C50C-407E-A947-70E740481C1C}">
                <a14:useLocalDpi xmlns:a14="http://schemas.microsoft.com/office/drawing/2010/main" val="0"/>
              </a:ext>
            </a:extLst>
          </a:blip>
          <a:srcRect t="36508"/>
          <a:stretch/>
        </p:blipFill>
        <p:spPr>
          <a:xfrm>
            <a:off x="3747215" y="5029934"/>
            <a:ext cx="5333301" cy="1777767"/>
          </a:xfrm>
          <a:prstGeom prst="rect">
            <a:avLst/>
          </a:prstGeom>
          <a:ln>
            <a:noFill/>
          </a:ln>
          <a:effectLst>
            <a:softEdge rad="112500"/>
          </a:effectLst>
        </p:spPr>
      </p:pic>
      <p:sp>
        <p:nvSpPr>
          <p:cNvPr id="2" name="Title 1"/>
          <p:cNvSpPr>
            <a:spLocks noGrp="1"/>
          </p:cNvSpPr>
          <p:nvPr>
            <p:ph type="ctrTitle"/>
          </p:nvPr>
        </p:nvSpPr>
        <p:spPr>
          <a:xfrm>
            <a:off x="4615366" y="69176"/>
            <a:ext cx="4457872" cy="597304"/>
          </a:xfrm>
        </p:spPr>
        <p:txBody>
          <a:bodyPr anchor="t">
            <a:normAutofit fontScale="90000"/>
            <a:scene3d>
              <a:camera prst="orthographicFront"/>
              <a:lightRig rig="threePt" dir="t"/>
            </a:scene3d>
            <a:sp3d extrusionH="57150">
              <a:bevelT w="38100" h="38100" prst="angle"/>
            </a:sp3d>
          </a:bodyPr>
          <a:lstStyle/>
          <a:p>
            <a:r>
              <a:rPr lang="en-US" b="1" u="sng" dirty="0" smtClean="0">
                <a:ln w="17780" cmpd="sng">
                  <a:solidFill>
                    <a:srgbClr val="FFFFFF"/>
                  </a:solidFill>
                  <a:prstDash val="solid"/>
                  <a:miter lim="800000"/>
                </a:ln>
                <a:solidFill>
                  <a:srgbClr val="800000"/>
                </a:solidFill>
                <a:effectLst>
                  <a:outerShdw blurRad="50800" algn="tl" rotWithShape="0">
                    <a:srgbClr val="000000"/>
                  </a:outerShdw>
                </a:effectLst>
              </a:rPr>
              <a:t>Hebrews 10:19-25</a:t>
            </a:r>
            <a:r>
              <a:rPr lang="en-US" b="1" dirty="0" smtClean="0">
                <a:ln w="17780" cmpd="sng">
                  <a:solidFill>
                    <a:srgbClr val="FFFFFF"/>
                  </a:solidFill>
                  <a:prstDash val="solid"/>
                  <a:miter lim="800000"/>
                </a:ln>
                <a:solidFill>
                  <a:srgbClr val="800000"/>
                </a:solidFill>
                <a:effectLst>
                  <a:outerShdw blurRad="50800" algn="tl" rotWithShape="0">
                    <a:srgbClr val="000000"/>
                  </a:outerShdw>
                </a:effectLst>
              </a:rPr>
              <a:t>!</a:t>
            </a:r>
            <a:endParaRPr lang="en-US" b="1" u="sng" dirty="0">
              <a:ln w="17780" cmpd="sng">
                <a:solidFill>
                  <a:srgbClr val="FFFFFF"/>
                </a:solidFill>
                <a:prstDash val="solid"/>
                <a:miter lim="800000"/>
              </a:ln>
              <a:solidFill>
                <a:srgbClr val="800000"/>
              </a:solidFill>
              <a:effectLst>
                <a:outerShdw blurRad="50800" algn="tl" rotWithShape="0">
                  <a:srgbClr val="000000"/>
                </a:outerShdw>
              </a:effectLst>
            </a:endParaRPr>
          </a:p>
        </p:txBody>
      </p:sp>
      <p:sp>
        <p:nvSpPr>
          <p:cNvPr id="3" name="Subtitle 2"/>
          <p:cNvSpPr>
            <a:spLocks noGrp="1"/>
          </p:cNvSpPr>
          <p:nvPr>
            <p:ph type="subTitle" idx="1"/>
          </p:nvPr>
        </p:nvSpPr>
        <p:spPr>
          <a:xfrm>
            <a:off x="489414" y="718537"/>
            <a:ext cx="8476786" cy="4183663"/>
          </a:xfrm>
        </p:spPr>
        <p:txBody>
          <a:bodyPr>
            <a:noAutofit/>
          </a:bodyPr>
          <a:lstStyle/>
          <a:p>
            <a:pPr marL="960120" indent="-960120" algn="l">
              <a:spcBef>
                <a:spcPts val="0"/>
              </a:spcBef>
              <a:spcAft>
                <a:spcPts val="600"/>
              </a:spcAft>
            </a:pPr>
            <a:r>
              <a:rPr lang="en-US" sz="2400" b="1" u="sng" dirty="0" smtClean="0">
                <a:ln w="3175">
                  <a:solidFill>
                    <a:schemeClr val="tx1">
                      <a:alpha val="55000"/>
                    </a:schemeClr>
                  </a:solidFill>
                </a:ln>
                <a:solidFill>
                  <a:srgbClr val="800000"/>
                </a:solidFill>
              </a:rPr>
              <a:t>v.19</a:t>
            </a:r>
            <a:r>
              <a:rPr lang="en-US" sz="2400" b="1" dirty="0" smtClean="0">
                <a:ln w="3175">
                  <a:solidFill>
                    <a:schemeClr val="tx1">
                      <a:alpha val="55000"/>
                    </a:schemeClr>
                  </a:solidFill>
                </a:ln>
                <a:solidFill>
                  <a:srgbClr val="800000"/>
                </a:solidFill>
              </a:rPr>
              <a:t>, </a:t>
            </a:r>
            <a:r>
              <a:rPr lang="en-US" sz="2400" b="1" i="1" dirty="0" smtClean="0">
                <a:ln w="3175">
                  <a:solidFill>
                    <a:srgbClr val="800000">
                      <a:alpha val="55000"/>
                    </a:srgbClr>
                  </a:solidFill>
                </a:ln>
                <a:solidFill>
                  <a:srgbClr val="000000"/>
                </a:solidFill>
              </a:rPr>
              <a:t>Since </a:t>
            </a:r>
            <a:r>
              <a:rPr lang="en-US" sz="2400" b="1" u="sng" dirty="0" smtClean="0">
                <a:ln w="3175">
                  <a:solidFill>
                    <a:srgbClr val="800000">
                      <a:alpha val="55000"/>
                    </a:srgbClr>
                  </a:solidFill>
                </a:ln>
                <a:solidFill>
                  <a:srgbClr val="000000"/>
                </a:solidFill>
              </a:rPr>
              <a:t>we</a:t>
            </a:r>
            <a:r>
              <a:rPr lang="en-US" sz="2400" b="1" dirty="0" smtClean="0">
                <a:ln w="3175">
                  <a:solidFill>
                    <a:srgbClr val="800000">
                      <a:alpha val="55000"/>
                    </a:srgbClr>
                  </a:solidFill>
                </a:ln>
                <a:solidFill>
                  <a:srgbClr val="000000"/>
                </a:solidFill>
              </a:rPr>
              <a:t> </a:t>
            </a:r>
            <a:r>
              <a:rPr lang="en-US" sz="2400" b="1" dirty="0" smtClean="0">
                <a:ln w="3175">
                  <a:solidFill>
                    <a:srgbClr val="800000">
                      <a:alpha val="55000"/>
                    </a:srgbClr>
                  </a:solidFill>
                </a:ln>
                <a:solidFill>
                  <a:srgbClr val="000000"/>
                </a:solidFill>
              </a:rPr>
              <a:t>(</a:t>
            </a:r>
            <a:r>
              <a:rPr lang="en-US" sz="2400" b="1" i="1" dirty="0" smtClean="0">
                <a:ln w="3175">
                  <a:solidFill>
                    <a:schemeClr val="tx1">
                      <a:alpha val="55000"/>
                    </a:schemeClr>
                  </a:solidFill>
                </a:ln>
                <a:solidFill>
                  <a:srgbClr val="800000"/>
                </a:solidFill>
              </a:rPr>
              <a:t>Christians</a:t>
            </a:r>
            <a:r>
              <a:rPr lang="en-US" sz="2400" b="1" i="1" dirty="0" smtClean="0">
                <a:ln w="3175">
                  <a:solidFill>
                    <a:srgbClr val="800000">
                      <a:alpha val="55000"/>
                    </a:srgbClr>
                  </a:solidFill>
                </a:ln>
                <a:solidFill>
                  <a:srgbClr val="000000"/>
                </a:solidFill>
              </a:rPr>
              <a:t> </a:t>
            </a:r>
            <a:r>
              <a:rPr lang="en-US" sz="2400" b="1" dirty="0" smtClean="0">
                <a:ln w="3175">
                  <a:solidFill>
                    <a:srgbClr val="800000">
                      <a:alpha val="55000"/>
                    </a:srgbClr>
                  </a:solidFill>
                </a:ln>
                <a:solidFill>
                  <a:srgbClr val="000000"/>
                </a:solidFill>
              </a:rPr>
              <a:t>whether Jewish or Gentile) have </a:t>
            </a:r>
            <a:r>
              <a:rPr lang="en-US" sz="2400" b="1" i="1" dirty="0" smtClean="0">
                <a:ln w="3175">
                  <a:solidFill>
                    <a:schemeClr val="tx1">
                      <a:alpha val="55000"/>
                    </a:schemeClr>
                  </a:solidFill>
                </a:ln>
                <a:solidFill>
                  <a:srgbClr val="800000"/>
                </a:solidFill>
              </a:rPr>
              <a:t>confidence</a:t>
            </a:r>
            <a:r>
              <a:rPr lang="en-US" sz="2400" b="1" i="1" dirty="0" smtClean="0">
                <a:ln w="3175">
                  <a:solidFill>
                    <a:srgbClr val="800000">
                      <a:alpha val="55000"/>
                    </a:srgbClr>
                  </a:solidFill>
                </a:ln>
                <a:solidFill>
                  <a:srgbClr val="000000"/>
                </a:solidFill>
              </a:rPr>
              <a:t> </a:t>
            </a:r>
            <a:r>
              <a:rPr lang="en-US" sz="2400" b="1" dirty="0" smtClean="0">
                <a:ln w="3175">
                  <a:solidFill>
                    <a:srgbClr val="800000">
                      <a:alpha val="55000"/>
                    </a:srgbClr>
                  </a:solidFill>
                </a:ln>
                <a:solidFill>
                  <a:srgbClr val="000000"/>
                </a:solidFill>
              </a:rPr>
              <a:t>to </a:t>
            </a:r>
            <a:r>
              <a:rPr lang="en-US" sz="2400" b="1" i="1" dirty="0" smtClean="0">
                <a:ln w="3175">
                  <a:solidFill>
                    <a:srgbClr val="800000">
                      <a:alpha val="55000"/>
                    </a:srgbClr>
                  </a:solidFill>
                </a:ln>
                <a:solidFill>
                  <a:srgbClr val="000000"/>
                </a:solidFill>
              </a:rPr>
              <a:t>enter the holy place </a:t>
            </a:r>
            <a:r>
              <a:rPr lang="en-US" sz="2400" b="1" dirty="0" smtClean="0">
                <a:ln w="3175">
                  <a:solidFill>
                    <a:srgbClr val="800000">
                      <a:alpha val="55000"/>
                    </a:srgbClr>
                  </a:solidFill>
                </a:ln>
                <a:solidFill>
                  <a:srgbClr val="000000"/>
                </a:solidFill>
              </a:rPr>
              <a:t>through </a:t>
            </a:r>
            <a:r>
              <a:rPr lang="en-US" sz="2400" b="1" i="1" dirty="0" smtClean="0">
                <a:ln w="3175">
                  <a:solidFill>
                    <a:srgbClr val="800000">
                      <a:alpha val="55000"/>
                    </a:srgbClr>
                  </a:solidFill>
                </a:ln>
                <a:solidFill>
                  <a:srgbClr val="000000"/>
                </a:solidFill>
              </a:rPr>
              <a:t>Jesus’ blood,</a:t>
            </a:r>
          </a:p>
          <a:p>
            <a:pPr marL="960120" indent="-960120" algn="l">
              <a:spcBef>
                <a:spcPts val="0"/>
              </a:spcBef>
              <a:spcAft>
                <a:spcPts val="600"/>
              </a:spcAft>
            </a:pPr>
            <a:r>
              <a:rPr lang="en-US" sz="2400" b="1" u="sng" dirty="0" smtClean="0">
                <a:ln w="3175">
                  <a:solidFill>
                    <a:schemeClr val="tx1">
                      <a:alpha val="55000"/>
                    </a:schemeClr>
                  </a:solidFill>
                </a:ln>
                <a:solidFill>
                  <a:srgbClr val="800000"/>
                </a:solidFill>
              </a:rPr>
              <a:t>v.20</a:t>
            </a:r>
            <a:r>
              <a:rPr lang="en-US" sz="2400" b="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Through a </a:t>
            </a:r>
            <a:r>
              <a:rPr lang="en-US" sz="2400" b="1" i="1" dirty="0" smtClean="0">
                <a:ln w="3175">
                  <a:solidFill>
                    <a:srgbClr val="800000">
                      <a:alpha val="55000"/>
                    </a:srgbClr>
                  </a:solidFill>
                </a:ln>
                <a:solidFill>
                  <a:srgbClr val="000000"/>
                </a:solidFill>
              </a:rPr>
              <a:t>new </a:t>
            </a:r>
            <a:r>
              <a:rPr lang="en-US" sz="2400" b="1" dirty="0" smtClean="0">
                <a:ln w="3175">
                  <a:solidFill>
                    <a:srgbClr val="800000">
                      <a:alpha val="55000"/>
                    </a:srgbClr>
                  </a:solidFill>
                </a:ln>
                <a:solidFill>
                  <a:srgbClr val="000000"/>
                </a:solidFill>
              </a:rPr>
              <a:t>and </a:t>
            </a:r>
            <a:r>
              <a:rPr lang="en-US" sz="2400" b="1" i="1" dirty="0" smtClean="0">
                <a:ln w="3175">
                  <a:solidFill>
                    <a:srgbClr val="800000">
                      <a:alpha val="55000"/>
                    </a:srgbClr>
                  </a:solidFill>
                </a:ln>
                <a:solidFill>
                  <a:srgbClr val="000000"/>
                </a:solidFill>
              </a:rPr>
              <a:t>living way, </a:t>
            </a:r>
            <a:r>
              <a:rPr lang="en-US" sz="2400" b="1" dirty="0" smtClean="0">
                <a:ln w="3175">
                  <a:solidFill>
                    <a:srgbClr val="800000">
                      <a:alpha val="55000"/>
                    </a:srgbClr>
                  </a:solidFill>
                </a:ln>
                <a:solidFill>
                  <a:srgbClr val="000000"/>
                </a:solidFill>
              </a:rPr>
              <a:t> </a:t>
            </a:r>
          </a:p>
          <a:p>
            <a:pPr marL="960120" indent="-960120" algn="l">
              <a:spcBef>
                <a:spcPts val="0"/>
              </a:spcBef>
              <a:spcAft>
                <a:spcPts val="600"/>
              </a:spcAft>
            </a:pPr>
            <a:r>
              <a:rPr lang="en-US" sz="2400" b="1" u="sng" dirty="0" smtClean="0">
                <a:ln w="3175">
                  <a:solidFill>
                    <a:schemeClr val="tx1">
                      <a:alpha val="55000"/>
                    </a:schemeClr>
                  </a:solidFill>
                </a:ln>
                <a:solidFill>
                  <a:srgbClr val="800000"/>
                </a:solidFill>
              </a:rPr>
              <a:t>v.21</a:t>
            </a:r>
            <a:r>
              <a:rPr lang="en-US" sz="2400" b="1" i="1" u="sng" dirty="0" smtClean="0">
                <a:ln w="3175">
                  <a:solidFill>
                    <a:schemeClr val="tx1">
                      <a:alpha val="55000"/>
                    </a:schemeClr>
                  </a:solidFill>
                </a:ln>
                <a:solidFill>
                  <a:srgbClr val="800000"/>
                </a:solidFill>
              </a:rPr>
              <a:t>,</a:t>
            </a:r>
            <a:r>
              <a:rPr lang="en-US" sz="2400" b="1" i="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And </a:t>
            </a:r>
            <a:r>
              <a:rPr lang="en-US" sz="2400" b="1" i="1" dirty="0" smtClean="0">
                <a:ln w="3175">
                  <a:solidFill>
                    <a:srgbClr val="800000">
                      <a:alpha val="55000"/>
                    </a:srgbClr>
                  </a:solidFill>
                </a:ln>
                <a:solidFill>
                  <a:srgbClr val="000000"/>
                </a:solidFill>
              </a:rPr>
              <a:t>since </a:t>
            </a:r>
            <a:r>
              <a:rPr lang="en-US" sz="2400" b="1" u="sng" dirty="0" smtClean="0">
                <a:ln w="3175">
                  <a:solidFill>
                    <a:srgbClr val="800000">
                      <a:alpha val="55000"/>
                    </a:srgbClr>
                  </a:solidFill>
                </a:ln>
                <a:solidFill>
                  <a:srgbClr val="000000"/>
                </a:solidFill>
              </a:rPr>
              <a:t>we</a:t>
            </a:r>
            <a:r>
              <a:rPr lang="en-US" sz="2400" b="1" dirty="0" smtClean="0">
                <a:ln w="3175">
                  <a:solidFill>
                    <a:srgbClr val="800000">
                      <a:alpha val="55000"/>
                    </a:srgbClr>
                  </a:solidFill>
                </a:ln>
                <a:solidFill>
                  <a:srgbClr val="000000"/>
                </a:solidFill>
              </a:rPr>
              <a:t> have a </a:t>
            </a:r>
            <a:r>
              <a:rPr lang="en-US" sz="2400" b="1" i="1" dirty="0" smtClean="0">
                <a:ln w="3175">
                  <a:solidFill>
                    <a:srgbClr val="800000">
                      <a:alpha val="55000"/>
                    </a:srgbClr>
                  </a:solidFill>
                </a:ln>
                <a:solidFill>
                  <a:srgbClr val="000000"/>
                </a:solidFill>
              </a:rPr>
              <a:t>great priest,</a:t>
            </a:r>
            <a:r>
              <a:rPr lang="en-US" sz="2400" b="1" dirty="0" smtClean="0">
                <a:ln w="3175">
                  <a:solidFill>
                    <a:srgbClr val="800000">
                      <a:alpha val="55000"/>
                    </a:srgbClr>
                  </a:solidFill>
                </a:ln>
                <a:solidFill>
                  <a:srgbClr val="000000"/>
                </a:solidFill>
              </a:rPr>
              <a:t> </a:t>
            </a:r>
            <a:r>
              <a:rPr lang="en-US" sz="2400" b="1" dirty="0" smtClean="0">
                <a:ln w="3175">
                  <a:solidFill>
                    <a:schemeClr val="tx1">
                      <a:alpha val="55000"/>
                    </a:schemeClr>
                  </a:solidFill>
                </a:ln>
                <a:solidFill>
                  <a:srgbClr val="800000"/>
                </a:solidFill>
              </a:rPr>
              <a:t>THEN...</a:t>
            </a:r>
          </a:p>
          <a:p>
            <a:pPr marL="960120" indent="-960120" algn="l">
              <a:spcBef>
                <a:spcPts val="0"/>
              </a:spcBef>
              <a:spcAft>
                <a:spcPts val="600"/>
              </a:spcAft>
            </a:pPr>
            <a:r>
              <a:rPr lang="en-US" sz="2400" b="1" u="sng" dirty="0" smtClean="0">
                <a:ln w="3175">
                  <a:solidFill>
                    <a:schemeClr val="tx1">
                      <a:alpha val="55000"/>
                    </a:schemeClr>
                  </a:solidFill>
                </a:ln>
                <a:solidFill>
                  <a:srgbClr val="800000"/>
                </a:solidFill>
              </a:rPr>
              <a:t>v.22</a:t>
            </a:r>
            <a:r>
              <a:rPr lang="en-US" sz="2400" b="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chemeClr val="tx1"/>
                </a:solidFill>
              </a:rPr>
              <a:t>Let </a:t>
            </a:r>
            <a:r>
              <a:rPr lang="en-US" sz="2400" b="1" u="sng" dirty="0" smtClean="0">
                <a:ln w="3175">
                  <a:solidFill>
                    <a:srgbClr val="800000">
                      <a:alpha val="55000"/>
                    </a:srgbClr>
                  </a:solidFill>
                </a:ln>
                <a:solidFill>
                  <a:schemeClr val="tx1"/>
                </a:solidFill>
              </a:rPr>
              <a:t>us</a:t>
            </a:r>
            <a:r>
              <a:rPr lang="en-US" sz="2400" b="1" dirty="0" smtClean="0">
                <a:ln w="3175">
                  <a:solidFill>
                    <a:srgbClr val="800000">
                      <a:alpha val="55000"/>
                    </a:srgbClr>
                  </a:solidFill>
                </a:ln>
                <a:solidFill>
                  <a:schemeClr val="tx1"/>
                </a:solidFill>
              </a:rPr>
              <a:t> </a:t>
            </a:r>
            <a:r>
              <a:rPr lang="en-US" sz="2400" b="1" i="1" dirty="0" smtClean="0">
                <a:ln w="3175">
                  <a:solidFill>
                    <a:schemeClr val="tx1">
                      <a:alpha val="55000"/>
                    </a:schemeClr>
                  </a:solidFill>
                </a:ln>
                <a:solidFill>
                  <a:srgbClr val="800000"/>
                </a:solidFill>
              </a:rPr>
              <a:t>draw near </a:t>
            </a:r>
            <a:r>
              <a:rPr lang="en-US" sz="2400" b="1" dirty="0" smtClean="0">
                <a:ln w="3175">
                  <a:solidFill>
                    <a:srgbClr val="800000">
                      <a:alpha val="55000"/>
                    </a:srgbClr>
                  </a:solidFill>
                </a:ln>
                <a:solidFill>
                  <a:schemeClr val="tx1"/>
                </a:solidFill>
              </a:rPr>
              <a:t>with a </a:t>
            </a:r>
            <a:r>
              <a:rPr lang="en-US" sz="2400" b="1" i="1" dirty="0" smtClean="0">
                <a:ln w="3175">
                  <a:solidFill>
                    <a:schemeClr val="tx1">
                      <a:alpha val="55000"/>
                    </a:schemeClr>
                  </a:solidFill>
                </a:ln>
                <a:solidFill>
                  <a:srgbClr val="800000"/>
                </a:solidFill>
              </a:rPr>
              <a:t>sincere heart </a:t>
            </a:r>
            <a:r>
              <a:rPr lang="en-US" sz="2400" b="1" dirty="0" smtClean="0">
                <a:ln w="3175">
                  <a:solidFill>
                    <a:srgbClr val="800000">
                      <a:alpha val="55000"/>
                    </a:srgbClr>
                  </a:solidFill>
                </a:ln>
                <a:solidFill>
                  <a:srgbClr val="000000"/>
                </a:solidFill>
              </a:rPr>
              <a:t>in</a:t>
            </a:r>
            <a:r>
              <a:rPr lang="en-US" sz="2400" b="1" dirty="0" smtClean="0">
                <a:ln w="3175">
                  <a:solidFill>
                    <a:schemeClr val="tx1">
                      <a:alpha val="55000"/>
                    </a:schemeClr>
                  </a:solidFill>
                </a:ln>
                <a:solidFill>
                  <a:srgbClr val="800000"/>
                </a:solidFill>
              </a:rPr>
              <a:t> </a:t>
            </a:r>
            <a:r>
              <a:rPr lang="en-US" sz="2400" b="1" i="1" dirty="0" smtClean="0">
                <a:ln w="3175">
                  <a:solidFill>
                    <a:schemeClr val="tx1">
                      <a:alpha val="55000"/>
                    </a:schemeClr>
                  </a:solidFill>
                </a:ln>
                <a:solidFill>
                  <a:srgbClr val="800000"/>
                </a:solidFill>
              </a:rPr>
              <a:t>full assurance of faith</a:t>
            </a:r>
            <a:endParaRPr lang="en-US" sz="2400" b="1" dirty="0" smtClean="0">
              <a:ln w="3175">
                <a:solidFill>
                  <a:srgbClr val="800000">
                    <a:alpha val="55000"/>
                  </a:srgbClr>
                </a:solidFill>
              </a:ln>
              <a:solidFill>
                <a:srgbClr val="000000"/>
              </a:solidFill>
            </a:endParaRPr>
          </a:p>
          <a:p>
            <a:pPr marL="960120" indent="-960120" algn="l">
              <a:spcBef>
                <a:spcPts val="0"/>
              </a:spcBef>
              <a:spcAft>
                <a:spcPts val="600"/>
              </a:spcAft>
            </a:pPr>
            <a:r>
              <a:rPr lang="en-US" sz="2400" b="1" u="sng" dirty="0" smtClean="0">
                <a:ln w="3175">
                  <a:solidFill>
                    <a:schemeClr val="tx1">
                      <a:alpha val="55000"/>
                    </a:schemeClr>
                  </a:solidFill>
                </a:ln>
                <a:solidFill>
                  <a:srgbClr val="800000"/>
                </a:solidFill>
              </a:rPr>
              <a:t>v.23</a:t>
            </a:r>
            <a:r>
              <a:rPr lang="en-US" sz="2400" b="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Let </a:t>
            </a:r>
            <a:r>
              <a:rPr lang="en-US" sz="2400" b="1" u="sng" dirty="0" smtClean="0">
                <a:ln w="3175">
                  <a:solidFill>
                    <a:srgbClr val="800000">
                      <a:alpha val="55000"/>
                    </a:srgbClr>
                  </a:solidFill>
                </a:ln>
                <a:solidFill>
                  <a:srgbClr val="000000"/>
                </a:solidFill>
              </a:rPr>
              <a:t>us</a:t>
            </a:r>
            <a:r>
              <a:rPr lang="en-US" sz="2400" b="1" dirty="0" smtClean="0">
                <a:ln w="3175">
                  <a:solidFill>
                    <a:schemeClr val="tx1">
                      <a:alpha val="55000"/>
                    </a:schemeClr>
                  </a:solidFill>
                </a:ln>
                <a:solidFill>
                  <a:srgbClr val="800000"/>
                </a:solidFill>
              </a:rPr>
              <a:t> </a:t>
            </a:r>
            <a:r>
              <a:rPr lang="en-US" sz="2400" b="1" i="1" dirty="0" smtClean="0">
                <a:ln w="3175">
                  <a:solidFill>
                    <a:schemeClr val="tx1">
                      <a:alpha val="55000"/>
                    </a:schemeClr>
                  </a:solidFill>
                </a:ln>
                <a:solidFill>
                  <a:srgbClr val="800000"/>
                </a:solidFill>
              </a:rPr>
              <a:t>hold fast </a:t>
            </a:r>
            <a:r>
              <a:rPr lang="en-US" sz="2400" b="1" dirty="0" smtClean="0">
                <a:ln w="3175">
                  <a:solidFill>
                    <a:srgbClr val="800000">
                      <a:alpha val="55000"/>
                    </a:srgbClr>
                  </a:solidFill>
                </a:ln>
                <a:solidFill>
                  <a:srgbClr val="000000"/>
                </a:solidFill>
              </a:rPr>
              <a:t>the </a:t>
            </a:r>
            <a:r>
              <a:rPr lang="en-US" sz="2400" b="1" i="1" dirty="0" smtClean="0">
                <a:ln w="3175">
                  <a:solidFill>
                    <a:schemeClr val="tx1">
                      <a:alpha val="55000"/>
                    </a:schemeClr>
                  </a:solidFill>
                </a:ln>
                <a:solidFill>
                  <a:srgbClr val="800000"/>
                </a:solidFill>
              </a:rPr>
              <a:t>confession </a:t>
            </a:r>
            <a:r>
              <a:rPr lang="en-US" sz="2400" b="1" dirty="0" smtClean="0">
                <a:ln w="3175">
                  <a:solidFill>
                    <a:srgbClr val="800000">
                      <a:alpha val="55000"/>
                    </a:srgbClr>
                  </a:solidFill>
                </a:ln>
                <a:solidFill>
                  <a:schemeClr val="tx1"/>
                </a:solidFill>
              </a:rPr>
              <a:t>of </a:t>
            </a:r>
            <a:r>
              <a:rPr lang="en-US" sz="2400" b="1" u="sng" dirty="0" smtClean="0">
                <a:ln w="3175">
                  <a:solidFill>
                    <a:srgbClr val="800000">
                      <a:alpha val="55000"/>
                    </a:srgbClr>
                  </a:solidFill>
                </a:ln>
                <a:solidFill>
                  <a:schemeClr val="tx1"/>
                </a:solidFill>
              </a:rPr>
              <a:t>our</a:t>
            </a:r>
            <a:r>
              <a:rPr lang="en-US" sz="2400" b="1" dirty="0" smtClean="0">
                <a:ln w="3175">
                  <a:solidFill>
                    <a:srgbClr val="800000">
                      <a:alpha val="55000"/>
                    </a:srgbClr>
                  </a:solidFill>
                </a:ln>
                <a:solidFill>
                  <a:schemeClr val="tx1"/>
                </a:solidFill>
              </a:rPr>
              <a:t> </a:t>
            </a:r>
            <a:r>
              <a:rPr lang="en-US" sz="2400" b="1" i="1" dirty="0" smtClean="0">
                <a:ln w="3175">
                  <a:solidFill>
                    <a:schemeClr val="tx1">
                      <a:alpha val="55000"/>
                    </a:schemeClr>
                  </a:solidFill>
                </a:ln>
                <a:solidFill>
                  <a:srgbClr val="800000"/>
                </a:solidFill>
              </a:rPr>
              <a:t>hope without wavering </a:t>
            </a:r>
            <a:r>
              <a:rPr lang="en-US" sz="2400" b="1" dirty="0" smtClean="0">
                <a:ln w="3175">
                  <a:solidFill>
                    <a:srgbClr val="800000">
                      <a:alpha val="55000"/>
                    </a:srgbClr>
                  </a:solidFill>
                </a:ln>
                <a:solidFill>
                  <a:srgbClr val="000000"/>
                </a:solidFill>
              </a:rPr>
              <a:t>for</a:t>
            </a:r>
            <a:r>
              <a:rPr lang="en-US" sz="2400" b="1" dirty="0" smtClean="0">
                <a:ln w="3175">
                  <a:solidFill>
                    <a:schemeClr val="tx1">
                      <a:alpha val="55000"/>
                    </a:schemeClr>
                  </a:solidFill>
                </a:ln>
                <a:solidFill>
                  <a:srgbClr val="800000"/>
                </a:solidFill>
              </a:rPr>
              <a:t> </a:t>
            </a:r>
            <a:r>
              <a:rPr lang="en-US" sz="2400" b="1" i="1" dirty="0" smtClean="0">
                <a:ln w="3175">
                  <a:solidFill>
                    <a:schemeClr val="tx1">
                      <a:alpha val="55000"/>
                    </a:schemeClr>
                  </a:solidFill>
                </a:ln>
                <a:solidFill>
                  <a:srgbClr val="800000"/>
                </a:solidFill>
              </a:rPr>
              <a:t>He who promised </a:t>
            </a:r>
            <a:r>
              <a:rPr lang="en-US" sz="2400" b="1" dirty="0" smtClean="0">
                <a:ln w="3175">
                  <a:solidFill>
                    <a:srgbClr val="800000">
                      <a:alpha val="55000"/>
                    </a:srgbClr>
                  </a:solidFill>
                </a:ln>
                <a:solidFill>
                  <a:srgbClr val="000000"/>
                </a:solidFill>
              </a:rPr>
              <a:t>is</a:t>
            </a:r>
            <a:r>
              <a:rPr lang="en-US" sz="2400" b="1" i="1" dirty="0" smtClean="0">
                <a:ln w="3175">
                  <a:solidFill>
                    <a:schemeClr val="tx1">
                      <a:alpha val="55000"/>
                    </a:schemeClr>
                  </a:solidFill>
                </a:ln>
                <a:solidFill>
                  <a:srgbClr val="800000"/>
                </a:solidFill>
              </a:rPr>
              <a:t> faithful</a:t>
            </a:r>
            <a:endParaRPr lang="en-US" sz="2400" b="1" dirty="0" smtClean="0">
              <a:ln w="3175">
                <a:solidFill>
                  <a:schemeClr val="tx1">
                    <a:alpha val="55000"/>
                  </a:schemeClr>
                </a:solidFill>
              </a:ln>
              <a:solidFill>
                <a:srgbClr val="800000"/>
              </a:solidFill>
            </a:endParaRPr>
          </a:p>
          <a:p>
            <a:pPr marL="960120" indent="-960120" algn="l">
              <a:spcBef>
                <a:spcPts val="0"/>
              </a:spcBef>
              <a:spcAft>
                <a:spcPts val="600"/>
              </a:spcAft>
            </a:pPr>
            <a:r>
              <a:rPr lang="en-US" sz="2400" b="1" u="sng" dirty="0" smtClean="0">
                <a:ln w="3175">
                  <a:solidFill>
                    <a:schemeClr val="tx1">
                      <a:alpha val="55000"/>
                    </a:schemeClr>
                  </a:solidFill>
                </a:ln>
                <a:solidFill>
                  <a:srgbClr val="800000"/>
                </a:solidFill>
              </a:rPr>
              <a:t>v.24</a:t>
            </a:r>
            <a:r>
              <a:rPr lang="en-US" sz="2400" b="1" dirty="0" smtClean="0">
                <a:ln w="3175">
                  <a:solidFill>
                    <a:schemeClr val="tx1">
                      <a:alpha val="55000"/>
                    </a:schemeClr>
                  </a:solidFill>
                </a:ln>
                <a:solidFill>
                  <a:srgbClr val="800000"/>
                </a:solidFill>
              </a:rPr>
              <a:t>, </a:t>
            </a:r>
            <a:r>
              <a:rPr lang="en-US" sz="2400" b="1" dirty="0" smtClean="0">
                <a:ln w="3175">
                  <a:solidFill>
                    <a:srgbClr val="800000">
                      <a:alpha val="55000"/>
                    </a:srgbClr>
                  </a:solidFill>
                </a:ln>
                <a:solidFill>
                  <a:srgbClr val="000000"/>
                </a:solidFill>
              </a:rPr>
              <a:t>Let </a:t>
            </a:r>
            <a:r>
              <a:rPr lang="en-US" sz="2400" b="1" u="sng" dirty="0" smtClean="0">
                <a:ln w="3175">
                  <a:solidFill>
                    <a:srgbClr val="800000">
                      <a:alpha val="55000"/>
                    </a:srgbClr>
                  </a:solidFill>
                </a:ln>
                <a:solidFill>
                  <a:srgbClr val="000000"/>
                </a:solidFill>
              </a:rPr>
              <a:t>us</a:t>
            </a:r>
            <a:r>
              <a:rPr lang="en-US" sz="2400" b="1" dirty="0" smtClean="0">
                <a:ln w="3175">
                  <a:solidFill>
                    <a:srgbClr val="800000">
                      <a:alpha val="55000"/>
                    </a:srgbClr>
                  </a:solidFill>
                </a:ln>
                <a:solidFill>
                  <a:srgbClr val="000000"/>
                </a:solidFill>
              </a:rPr>
              <a:t> </a:t>
            </a:r>
            <a:r>
              <a:rPr lang="en-US" sz="2400" b="1" i="1" dirty="0" smtClean="0">
                <a:ln w="3175">
                  <a:solidFill>
                    <a:schemeClr val="tx1">
                      <a:alpha val="55000"/>
                    </a:schemeClr>
                  </a:solidFill>
                </a:ln>
                <a:solidFill>
                  <a:srgbClr val="800000"/>
                </a:solidFill>
              </a:rPr>
              <a:t>consider </a:t>
            </a:r>
            <a:r>
              <a:rPr lang="en-US" sz="2400" b="1" dirty="0" smtClean="0">
                <a:ln w="3175">
                  <a:solidFill>
                    <a:srgbClr val="800000">
                      <a:alpha val="55000"/>
                    </a:srgbClr>
                  </a:solidFill>
                </a:ln>
                <a:solidFill>
                  <a:srgbClr val="000000"/>
                </a:solidFill>
              </a:rPr>
              <a:t>how to </a:t>
            </a:r>
            <a:r>
              <a:rPr lang="en-US" sz="2400" b="1" i="1" dirty="0" smtClean="0">
                <a:ln w="3175">
                  <a:solidFill>
                    <a:schemeClr val="tx1">
                      <a:alpha val="55000"/>
                    </a:schemeClr>
                  </a:solidFill>
                </a:ln>
                <a:solidFill>
                  <a:srgbClr val="800000"/>
                </a:solidFill>
              </a:rPr>
              <a:t>stimulate one another </a:t>
            </a:r>
            <a:r>
              <a:rPr lang="en-US" sz="2400" b="1" dirty="0" smtClean="0">
                <a:ln w="3175">
                  <a:solidFill>
                    <a:srgbClr val="800000">
                      <a:alpha val="55000"/>
                    </a:srgbClr>
                  </a:solidFill>
                </a:ln>
                <a:solidFill>
                  <a:srgbClr val="000000"/>
                </a:solidFill>
              </a:rPr>
              <a:t>to </a:t>
            </a:r>
            <a:r>
              <a:rPr lang="en-US" sz="2400" b="1" i="1" dirty="0" smtClean="0">
                <a:ln w="3175">
                  <a:solidFill>
                    <a:schemeClr val="tx1">
                      <a:alpha val="55000"/>
                    </a:schemeClr>
                  </a:solidFill>
                </a:ln>
                <a:solidFill>
                  <a:srgbClr val="800000"/>
                </a:solidFill>
              </a:rPr>
              <a:t>love </a:t>
            </a:r>
            <a:r>
              <a:rPr lang="en-US" sz="2400" b="1" dirty="0" smtClean="0">
                <a:ln w="3175">
                  <a:solidFill>
                    <a:srgbClr val="800000">
                      <a:alpha val="55000"/>
                    </a:srgbClr>
                  </a:solidFill>
                </a:ln>
                <a:solidFill>
                  <a:srgbClr val="000000"/>
                </a:solidFill>
              </a:rPr>
              <a:t>and </a:t>
            </a:r>
            <a:r>
              <a:rPr lang="en-US" sz="2400" b="1" i="1" dirty="0" smtClean="0">
                <a:ln w="3175">
                  <a:solidFill>
                    <a:schemeClr val="tx1">
                      <a:alpha val="55000"/>
                    </a:schemeClr>
                  </a:solidFill>
                </a:ln>
                <a:solidFill>
                  <a:srgbClr val="800000"/>
                </a:solidFill>
              </a:rPr>
              <a:t>good deeds </a:t>
            </a:r>
            <a:r>
              <a:rPr lang="en-US" sz="2400" b="1" dirty="0" smtClean="0">
                <a:ln w="3175">
                  <a:solidFill>
                    <a:srgbClr val="800000">
                      <a:alpha val="55000"/>
                    </a:srgbClr>
                  </a:solidFill>
                </a:ln>
                <a:solidFill>
                  <a:srgbClr val="000000"/>
                </a:solidFill>
              </a:rPr>
              <a:t>(by, among other things, </a:t>
            </a:r>
            <a:r>
              <a:rPr lang="en-US" sz="2400" b="1" u="sng" dirty="0" smtClean="0">
                <a:ln w="3175">
                  <a:solidFill>
                    <a:schemeClr val="tx1">
                      <a:alpha val="55000"/>
                    </a:schemeClr>
                  </a:solidFill>
                </a:ln>
                <a:solidFill>
                  <a:srgbClr val="800000"/>
                </a:solidFill>
              </a:rPr>
              <a:t>v.25</a:t>
            </a:r>
            <a:r>
              <a:rPr lang="en-US" sz="2400" b="1" dirty="0" smtClean="0">
                <a:ln w="3175">
                  <a:solidFill>
                    <a:srgbClr val="800000">
                      <a:alpha val="55000"/>
                    </a:srgbClr>
                  </a:solidFill>
                </a:ln>
                <a:solidFill>
                  <a:srgbClr val="000000"/>
                </a:solidFill>
              </a:rPr>
              <a:t>). </a:t>
            </a:r>
            <a:endParaRPr lang="en-US" sz="2400" b="1" dirty="0" smtClean="0">
              <a:ln w="3175">
                <a:solidFill>
                  <a:schemeClr val="tx1">
                    <a:alpha val="55000"/>
                  </a:schemeClr>
                </a:solidFill>
              </a:ln>
              <a:solidFill>
                <a:srgbClr val="800000"/>
              </a:solidFill>
            </a:endParaRPr>
          </a:p>
        </p:txBody>
      </p:sp>
      <p:sp>
        <p:nvSpPr>
          <p:cNvPr id="6" name="TextBox 5"/>
          <p:cNvSpPr txBox="1"/>
          <p:nvPr/>
        </p:nvSpPr>
        <p:spPr>
          <a:xfrm>
            <a:off x="225350" y="4877381"/>
            <a:ext cx="3383524" cy="1938992"/>
          </a:xfrm>
          <a:prstGeom prst="rect">
            <a:avLst/>
          </a:prstGeom>
          <a:solidFill>
            <a:schemeClr val="accent2">
              <a:lumMod val="40000"/>
              <a:lumOff val="60000"/>
            </a:schemeClr>
          </a:solidFill>
          <a:effectLst>
            <a:softEdge rad="50800"/>
          </a:effectLst>
        </p:spPr>
        <p:txBody>
          <a:bodyPr wrap="square" rtlCol="0">
            <a:spAutoFit/>
          </a:bodyPr>
          <a:lstStyle/>
          <a:p>
            <a:pPr algn="ctr"/>
            <a:r>
              <a:rPr lang="en-US" sz="2400" b="1" dirty="0" smtClean="0">
                <a:ln w="3175">
                  <a:solidFill>
                    <a:srgbClr val="800000">
                      <a:alpha val="55000"/>
                    </a:srgbClr>
                  </a:solidFill>
                </a:ln>
              </a:rPr>
              <a:t>Otherwise, 			</a:t>
            </a:r>
            <a:r>
              <a:rPr lang="en-US" sz="2400" b="1" u="sng" dirty="0" smtClean="0">
                <a:ln>
                  <a:solidFill>
                    <a:schemeClr val="tx1">
                      <a:alpha val="55000"/>
                    </a:schemeClr>
                  </a:solidFill>
                </a:ln>
                <a:solidFill>
                  <a:srgbClr val="800000"/>
                </a:solidFill>
              </a:rPr>
              <a:t>Heb.10:26-27,29-31</a:t>
            </a:r>
            <a:endParaRPr lang="en-US" sz="2400" b="1" dirty="0" smtClean="0">
              <a:ln>
                <a:solidFill>
                  <a:schemeClr val="tx1">
                    <a:alpha val="55000"/>
                  </a:schemeClr>
                </a:solidFill>
              </a:ln>
              <a:solidFill>
                <a:srgbClr val="800000"/>
              </a:solidFill>
            </a:endParaRPr>
          </a:p>
          <a:p>
            <a:pPr algn="ctr"/>
            <a:r>
              <a:rPr lang="en-US" sz="2400" b="1" dirty="0" smtClean="0">
                <a:ln w="3175">
                  <a:solidFill>
                    <a:srgbClr val="800000">
                      <a:alpha val="55000"/>
                    </a:srgbClr>
                  </a:solidFill>
                </a:ln>
              </a:rPr>
              <a:t>applies to </a:t>
            </a:r>
            <a:r>
              <a:rPr lang="en-US" sz="2400" b="1" i="1" dirty="0" smtClean="0">
                <a:ln w="3175">
                  <a:solidFill>
                    <a:schemeClr val="tx1">
                      <a:alpha val="55000"/>
                    </a:schemeClr>
                  </a:solidFill>
                </a:ln>
                <a:solidFill>
                  <a:srgbClr val="800000"/>
                </a:solidFill>
              </a:rPr>
              <a:t>Us</a:t>
            </a:r>
            <a:r>
              <a:rPr lang="en-US" sz="2400" b="1" i="1" dirty="0" smtClean="0">
                <a:ln w="3175">
                  <a:solidFill>
                    <a:srgbClr val="800000">
                      <a:alpha val="55000"/>
                    </a:srgbClr>
                  </a:solidFill>
                </a:ln>
              </a:rPr>
              <a:t> </a:t>
            </a:r>
            <a:r>
              <a:rPr lang="en-US" sz="2400" b="1" dirty="0" smtClean="0">
                <a:ln w="3175">
                  <a:solidFill>
                    <a:srgbClr val="800000">
                      <a:alpha val="55000"/>
                    </a:srgbClr>
                  </a:solidFill>
                </a:ln>
              </a:rPr>
              <a:t>(you and me) just as it did these </a:t>
            </a:r>
            <a:r>
              <a:rPr lang="en-US" sz="2400" b="1" i="1" dirty="0" smtClean="0">
                <a:ln w="3175">
                  <a:solidFill>
                    <a:schemeClr val="tx1">
                      <a:alpha val="55000"/>
                    </a:schemeClr>
                  </a:solidFill>
                </a:ln>
                <a:solidFill>
                  <a:srgbClr val="800000"/>
                </a:solidFill>
              </a:rPr>
              <a:t>Hebrew Christians</a:t>
            </a:r>
            <a:r>
              <a:rPr lang="en-US" sz="2400" b="1" i="1" dirty="0" smtClean="0">
                <a:ln w="3175">
                  <a:solidFill>
                    <a:srgbClr val="800000">
                      <a:alpha val="55000"/>
                    </a:srgbClr>
                  </a:solidFill>
                </a:ln>
              </a:rPr>
              <a:t>! </a:t>
            </a:r>
            <a:r>
              <a:rPr lang="en-US" sz="2400" b="1" dirty="0" smtClean="0">
                <a:ln w="3175">
                  <a:solidFill>
                    <a:srgbClr val="800000">
                      <a:alpha val="55000"/>
                    </a:srgbClr>
                  </a:solidFill>
                </a:ln>
              </a:rPr>
              <a:t> </a:t>
            </a:r>
            <a:endParaRPr lang="en-US" sz="2400" b="1" dirty="0">
              <a:ln>
                <a:solidFill>
                  <a:schemeClr val="tx1">
                    <a:alpha val="55000"/>
                  </a:schemeClr>
                </a:solidFill>
              </a:ln>
              <a:solidFill>
                <a:srgbClr val="800000"/>
              </a:solidFill>
            </a:endParaRPr>
          </a:p>
        </p:txBody>
      </p:sp>
      <p:sp>
        <p:nvSpPr>
          <p:cNvPr id="7" name="TextBox 6"/>
          <p:cNvSpPr txBox="1"/>
          <p:nvPr/>
        </p:nvSpPr>
        <p:spPr>
          <a:xfrm>
            <a:off x="119457" y="244463"/>
            <a:ext cx="3566641" cy="487313"/>
          </a:xfrm>
          <a:prstGeom prst="rect">
            <a:avLst/>
          </a:prstGeom>
          <a:solidFill>
            <a:schemeClr val="accent2">
              <a:lumMod val="20000"/>
              <a:lumOff val="80000"/>
            </a:schemeClr>
          </a:solidFill>
          <a:effectLst>
            <a:softEdge rad="50800"/>
          </a:effectLst>
        </p:spPr>
        <p:txBody>
          <a:bodyPr wrap="square" rtlCol="0">
            <a:spAutoFit/>
          </a:bodyPr>
          <a:lstStyle/>
          <a:p>
            <a:pPr>
              <a:lnSpc>
                <a:spcPct val="90000"/>
              </a:lnSpc>
              <a:spcBef>
                <a:spcPts val="0"/>
              </a:spcBef>
            </a:pPr>
            <a:r>
              <a:rPr lang="en-US" sz="2800" b="1" dirty="0" smtClean="0">
                <a:ln w="3175">
                  <a:solidFill>
                    <a:srgbClr val="800000">
                      <a:alpha val="55000"/>
                    </a:srgbClr>
                  </a:solidFill>
                </a:ln>
                <a:solidFill>
                  <a:schemeClr val="tx1"/>
                </a:solidFill>
              </a:rPr>
              <a:t>Now we’re ready for...</a:t>
            </a:r>
          </a:p>
        </p:txBody>
      </p:sp>
    </p:spTree>
    <p:extLst>
      <p:ext uri="{BB962C8B-B14F-4D97-AF65-F5344CB8AC3E}">
        <p14:creationId xmlns:p14="http://schemas.microsoft.com/office/powerpoint/2010/main" val="190720356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01545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209</TotalTime>
  <Words>749</Words>
  <Application>Microsoft Macintosh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Hebrews 10:19-25</vt:lpstr>
      <vt:lpstr>Hebrews 10:19-25</vt:lpstr>
      <vt:lpstr>Hebrews 10:19-25!</vt:lpstr>
      <vt:lpstr>Hebrews 10:19-25!</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Strong</dc:creator>
  <cp:lastModifiedBy>Philip Strong</cp:lastModifiedBy>
  <cp:revision>20</cp:revision>
  <cp:lastPrinted>2023-04-21T16:10:19Z</cp:lastPrinted>
  <dcterms:created xsi:type="dcterms:W3CDTF">2023-04-20T21:04:26Z</dcterms:created>
  <dcterms:modified xsi:type="dcterms:W3CDTF">2023-04-21T16:12:46Z</dcterms:modified>
</cp:coreProperties>
</file>