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7"/>
  </p:handoutMasterIdLst>
  <p:sldIdLst>
    <p:sldId id="257" r:id="rId2"/>
    <p:sldId id="260" r:id="rId3"/>
    <p:sldId id="261" r:id="rId4"/>
    <p:sldId id="262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81" d="100"/>
          <a:sy n="181" d="100"/>
        </p:scale>
        <p:origin x="-112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39C97-5D34-9F49-819C-F4B9F2ACF859}" type="datetimeFigureOut">
              <a:rPr lang="en-US" smtClean="0"/>
              <a:t>4/7/23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95A61-2BB5-3042-9297-AC1F282A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72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3A1C-857A-C046-8F88-48EEFCDDF5AE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3EB1-644A-274C-966A-182445670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9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3A1C-857A-C046-8F88-48EEFCDDF5AE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3EB1-644A-274C-966A-182445670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5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3A1C-857A-C046-8F88-48EEFCDDF5AE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3EB1-644A-274C-966A-182445670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8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3A1C-857A-C046-8F88-48EEFCDDF5AE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3EB1-644A-274C-966A-182445670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3A1C-857A-C046-8F88-48EEFCDDF5AE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3EB1-644A-274C-966A-182445670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9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3A1C-857A-C046-8F88-48EEFCDDF5AE}" type="datetimeFigureOut">
              <a:rPr lang="en-US" smtClean="0"/>
              <a:t>4/7/23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3EB1-644A-274C-966A-182445670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3A1C-857A-C046-8F88-48EEFCDDF5AE}" type="datetimeFigureOut">
              <a:rPr lang="en-US" smtClean="0"/>
              <a:t>4/7/23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3EB1-644A-274C-966A-182445670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53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3A1C-857A-C046-8F88-48EEFCDDF5AE}" type="datetimeFigureOut">
              <a:rPr lang="en-US" smtClean="0"/>
              <a:t>4/7/23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3EB1-644A-274C-966A-182445670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0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3A1C-857A-C046-8F88-48EEFCDDF5AE}" type="datetimeFigureOut">
              <a:rPr lang="en-US" smtClean="0"/>
              <a:t>4/7/23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3EB1-644A-274C-966A-182445670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47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3A1C-857A-C046-8F88-48EEFCDDF5AE}" type="datetimeFigureOut">
              <a:rPr lang="en-US" smtClean="0"/>
              <a:t>4/7/23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3EB1-644A-274C-966A-182445670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3A1C-857A-C046-8F88-48EEFCDDF5AE}" type="datetimeFigureOut">
              <a:rPr lang="en-US" smtClean="0"/>
              <a:t>4/7/23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3EB1-644A-274C-966A-182445670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9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93A1C-857A-C046-8F88-48EEFCDDF5AE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C3EB1-644A-274C-966A-182445670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4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919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9414" y="0"/>
            <a:ext cx="3873000" cy="1087597"/>
          </a:xfrm>
          <a:solidFill>
            <a:schemeClr val="accent6">
              <a:lumMod val="60000"/>
              <a:lumOff val="40000"/>
              <a:alpha val="34000"/>
            </a:schemeClr>
          </a:solidFill>
          <a:effectLst>
            <a:softEdge rad="76200"/>
          </a:effectLst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effectLst>
                  <a:glow rad="50800">
                    <a:schemeClr val="accent6">
                      <a:lumMod val="50000"/>
                      <a:alpha val="75000"/>
                    </a:schemeClr>
                  </a:glow>
                </a:effectLst>
              </a:rPr>
              <a:t>The Resurrection</a:t>
            </a:r>
            <a:br>
              <a:rPr lang="en-US" b="1" dirty="0" smtClean="0">
                <a:effectLst>
                  <a:glow rad="50800">
                    <a:schemeClr val="accent6">
                      <a:lumMod val="50000"/>
                      <a:alpha val="75000"/>
                    </a:schemeClr>
                  </a:glow>
                </a:effectLst>
              </a:rPr>
            </a:br>
            <a:r>
              <a:rPr lang="en-US" sz="3600" b="1" u="sng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Luke 24:1-11</a:t>
            </a:r>
            <a:endParaRPr lang="en-US" b="1" dirty="0">
              <a:effectLst>
                <a:glow rad="50800">
                  <a:schemeClr val="accent6">
                    <a:lumMod val="50000"/>
                    <a:alpha val="75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9740" y="1136715"/>
            <a:ext cx="3795820" cy="5087146"/>
          </a:xfrm>
          <a:noFill/>
          <a:effectLst>
            <a:softEdge rad="76200"/>
          </a:effectLst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Its Importance:</a:t>
            </a:r>
          </a:p>
          <a:p>
            <a:pPr marL="457200" indent="-182880">
              <a:lnSpc>
                <a:spcPct val="90000"/>
              </a:lnSpc>
              <a:spcBef>
                <a:spcPts val="0"/>
              </a:spcBef>
              <a:buFont typeface="Arial"/>
              <a:buChar char="•"/>
            </a:pPr>
            <a:r>
              <a:rPr lang="en-US" sz="3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Proved Jesus was the Son of God, </a:t>
            </a:r>
            <a:r>
              <a:rPr lang="en-US" sz="3500" b="1" u="sng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Rom.1:4</a:t>
            </a:r>
            <a:endParaRPr lang="en-US" sz="3500" b="1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marL="27432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(because)</a:t>
            </a:r>
            <a:endParaRPr lang="en-US" sz="3500" b="1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marL="457200" indent="-18288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3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00"/>
                </a:solidFill>
              </a:rPr>
              <a:t>He predicted it, </a:t>
            </a:r>
            <a:r>
              <a:rPr lang="en-US" sz="35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500" b="1" u="sng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John 2:18-22</a:t>
            </a:r>
            <a:endParaRPr lang="en-US" sz="3500" b="1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marL="457200" indent="-18288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3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00"/>
                </a:solidFill>
              </a:rPr>
              <a:t>Without it, His </a:t>
            </a:r>
            <a:r>
              <a:rPr lang="en-US" sz="35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00"/>
                </a:solidFill>
              </a:rPr>
              <a:t>life </a:t>
            </a:r>
            <a:r>
              <a:rPr lang="en-US" sz="3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00"/>
                </a:solidFill>
              </a:rPr>
              <a:t>and </a:t>
            </a:r>
            <a:r>
              <a:rPr lang="en-US" sz="35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00"/>
                </a:solidFill>
              </a:rPr>
              <a:t>death </a:t>
            </a:r>
            <a:r>
              <a:rPr lang="en-US" sz="3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00"/>
                </a:solidFill>
              </a:rPr>
              <a:t>would be meaningless, </a:t>
            </a:r>
            <a:r>
              <a:rPr lang="en-US" sz="3500" b="1" dirty="0" smtClean="0">
                <a:solidFill>
                  <a:srgbClr val="000000"/>
                </a:solidFill>
              </a:rPr>
              <a:t>     </a:t>
            </a:r>
            <a:r>
              <a:rPr lang="en-US" sz="3500" b="1" u="sng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1Cor.15:17</a:t>
            </a:r>
          </a:p>
        </p:txBody>
      </p:sp>
    </p:spTree>
    <p:extLst>
      <p:ext uri="{BB962C8B-B14F-4D97-AF65-F5344CB8AC3E}">
        <p14:creationId xmlns:p14="http://schemas.microsoft.com/office/powerpoint/2010/main" val="221409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9414" y="1"/>
            <a:ext cx="3873000" cy="926212"/>
          </a:xfrm>
          <a:solidFill>
            <a:schemeClr val="accent6">
              <a:lumMod val="60000"/>
              <a:lumOff val="40000"/>
              <a:alpha val="34000"/>
            </a:schemeClr>
          </a:solidFill>
          <a:effectLst>
            <a:softEdge rad="76200"/>
          </a:effectLst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effectLst>
                  <a:glow rad="50800">
                    <a:schemeClr val="accent6">
                      <a:lumMod val="50000"/>
                      <a:alpha val="75000"/>
                    </a:schemeClr>
                  </a:glow>
                </a:effectLst>
              </a:rPr>
              <a:t>The Resurrection</a:t>
            </a:r>
            <a:endParaRPr lang="en-US" b="1" dirty="0">
              <a:effectLst>
                <a:glow rad="50800">
                  <a:schemeClr val="accent6">
                    <a:lumMod val="50000"/>
                    <a:alpha val="75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9740" y="1136715"/>
            <a:ext cx="3795820" cy="5087146"/>
          </a:xfrm>
          <a:noFill/>
          <a:effectLst>
            <a:softEdge rad="76200"/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Its Benefits:</a:t>
            </a:r>
          </a:p>
          <a:p>
            <a:pPr marL="457200" indent="-18288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Unless we believe, NONE, </a:t>
            </a:r>
            <a:r>
              <a:rPr lang="en-US" sz="2800" b="1" u="sng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1Cor.15:12-19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marL="27432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(but)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marL="457200" indent="-18288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00"/>
                </a:solidFill>
              </a:rPr>
              <a:t>If we </a:t>
            </a:r>
            <a:r>
              <a:rPr lang="en-US" sz="28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00"/>
                </a:solidFill>
              </a:rPr>
              <a:t>believe,</a:t>
            </a:r>
            <a:r>
              <a:rPr lang="en-US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00"/>
                </a:solidFill>
              </a:rPr>
              <a:t> then we </a:t>
            </a:r>
            <a:r>
              <a:rPr lang="en-US" sz="28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00"/>
                </a:solidFill>
              </a:rPr>
              <a:t>know</a:t>
            </a:r>
            <a:r>
              <a:rPr lang="en-US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00"/>
                </a:solidFill>
              </a:rPr>
              <a:t> ALL</a:t>
            </a:r>
            <a:r>
              <a:rPr lang="en-US" sz="28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00"/>
                </a:solidFill>
              </a:rPr>
              <a:t>will be resurrected,            </a:t>
            </a:r>
            <a:r>
              <a:rPr lang="en-US" sz="2800" b="1" u="sng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1Cor.15:20-28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marL="457200" indent="-18288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00"/>
                </a:solidFill>
              </a:rPr>
              <a:t>Are only for those who </a:t>
            </a:r>
            <a:r>
              <a:rPr lang="en-US" sz="28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00"/>
                </a:solidFill>
              </a:rPr>
              <a:t>die </a:t>
            </a:r>
            <a:r>
              <a:rPr lang="en-US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00"/>
                </a:solidFill>
              </a:rPr>
              <a:t>and </a:t>
            </a:r>
            <a:r>
              <a:rPr lang="en-US" sz="28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00"/>
                </a:solidFill>
              </a:rPr>
              <a:t>live </a:t>
            </a:r>
            <a:r>
              <a:rPr lang="en-US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00"/>
                </a:solidFill>
              </a:rPr>
              <a:t>with Him spiritually,  </a:t>
            </a:r>
            <a:r>
              <a:rPr lang="en-US" sz="2800" b="1" u="sng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Rom.6:1-11</a:t>
            </a:r>
          </a:p>
        </p:txBody>
      </p:sp>
    </p:spTree>
    <p:extLst>
      <p:ext uri="{BB962C8B-B14F-4D97-AF65-F5344CB8AC3E}">
        <p14:creationId xmlns:p14="http://schemas.microsoft.com/office/powerpoint/2010/main" val="2380697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9414" y="1"/>
            <a:ext cx="3873000" cy="926212"/>
          </a:xfrm>
          <a:solidFill>
            <a:schemeClr val="accent6">
              <a:lumMod val="60000"/>
              <a:lumOff val="40000"/>
              <a:alpha val="34000"/>
            </a:schemeClr>
          </a:solidFill>
          <a:effectLst>
            <a:softEdge rad="76200"/>
          </a:effectLst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effectLst>
                  <a:glow rad="50800">
                    <a:schemeClr val="accent6">
                      <a:lumMod val="50000"/>
                      <a:alpha val="75000"/>
                    </a:schemeClr>
                  </a:glow>
                </a:effectLst>
              </a:rPr>
              <a:t>The Resurrection</a:t>
            </a:r>
            <a:endParaRPr lang="en-US" b="1" dirty="0">
              <a:effectLst>
                <a:glow rad="50800">
                  <a:schemeClr val="accent6">
                    <a:lumMod val="50000"/>
                    <a:alpha val="75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9740" y="778860"/>
            <a:ext cx="3795820" cy="5445001"/>
          </a:xfrm>
          <a:noFill/>
          <a:effectLst>
            <a:softEdge rad="76200"/>
          </a:effectLst>
        </p:spPr>
        <p:txBody>
          <a:bodyPr>
            <a:noAutofit/>
          </a:bodyPr>
          <a:lstStyle/>
          <a:p>
            <a:pPr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Conclusion, </a:t>
            </a:r>
            <a:r>
              <a:rPr lang="en-US" sz="2400" b="1" u="sng" dirty="0" smtClean="0">
                <a:ln>
                  <a:solidFill>
                    <a:schemeClr val="tx1"/>
                  </a:solidFill>
                </a:ln>
                <a:solidFill>
                  <a:srgbClr val="984807"/>
                </a:solidFill>
              </a:rPr>
              <a:t>Phil.3:7-11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984807"/>
              </a:solidFill>
            </a:endParaRPr>
          </a:p>
          <a:p>
            <a:pPr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To receive the </a:t>
            </a:r>
            <a:r>
              <a:rPr lang="en-US" sz="2400" b="1" i="1" dirty="0" smtClean="0">
                <a:ln>
                  <a:solidFill>
                    <a:schemeClr val="tx1"/>
                  </a:solidFill>
                </a:ln>
                <a:solidFill>
                  <a:srgbClr val="984807"/>
                </a:solidFill>
              </a:rPr>
              <a:t>benefits </a:t>
            </a:r>
            <a:r>
              <a:rPr lang="en-US" sz="2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of Jesus’ resurrection,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984807"/>
                </a:solidFill>
              </a:rPr>
              <a:t>we must:</a:t>
            </a:r>
          </a:p>
          <a:p>
            <a:pPr marL="457200" indent="-457200"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Be willing to </a:t>
            </a:r>
            <a:r>
              <a:rPr lang="en-US" sz="2400" b="1" i="1" dirty="0" smtClean="0">
                <a:ln>
                  <a:solidFill>
                    <a:schemeClr val="tx1"/>
                  </a:solidFill>
                </a:ln>
                <a:solidFill>
                  <a:srgbClr val="984807"/>
                </a:solidFill>
              </a:rPr>
              <a:t>count all things as “loss,” </a:t>
            </a:r>
            <a:r>
              <a:rPr lang="en-US" sz="2400" b="1" u="sng" dirty="0" smtClean="0">
                <a:ln>
                  <a:solidFill>
                    <a:schemeClr val="tx1"/>
                  </a:solidFill>
                </a:ln>
                <a:solidFill>
                  <a:srgbClr val="984807"/>
                </a:solidFill>
              </a:rPr>
              <a:t>vv.7-8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rgbClr val="984807"/>
              </a:solidFill>
            </a:endParaRPr>
          </a:p>
          <a:p>
            <a:pPr marL="457200" indent="-457200"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Be </a:t>
            </a:r>
            <a:r>
              <a:rPr lang="en-US" sz="2400" b="1" i="1" dirty="0" smtClean="0">
                <a:ln>
                  <a:solidFill>
                    <a:schemeClr val="tx1"/>
                  </a:solidFill>
                </a:ln>
                <a:solidFill>
                  <a:srgbClr val="984807"/>
                </a:solidFill>
              </a:rPr>
              <a:t>“found in Him,” </a:t>
            </a:r>
            <a:r>
              <a:rPr lang="en-US" sz="2400" b="1" u="sng" dirty="0" smtClean="0">
                <a:ln>
                  <a:solidFill>
                    <a:schemeClr val="tx1"/>
                  </a:solidFill>
                </a:ln>
                <a:solidFill>
                  <a:srgbClr val="984807"/>
                </a:solidFill>
              </a:rPr>
              <a:t>v.9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rgbClr val="984807"/>
              </a:solidFill>
            </a:endParaRPr>
          </a:p>
          <a:p>
            <a:pPr marL="457200" indent="-457200"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And </a:t>
            </a:r>
            <a:r>
              <a:rPr lang="en-US" sz="2400" b="1" i="1" dirty="0" smtClean="0">
                <a:ln>
                  <a:solidFill>
                    <a:schemeClr val="tx1"/>
                  </a:solidFill>
                </a:ln>
                <a:solidFill>
                  <a:srgbClr val="984807"/>
                </a:solidFill>
              </a:rPr>
              <a:t>“know Him and the power of His resurrection and the fellowship of His suffering, being conformed to His death,” </a:t>
            </a:r>
            <a:r>
              <a:rPr lang="en-US" sz="2400" b="1" u="sng" dirty="0" smtClean="0">
                <a:ln>
                  <a:solidFill>
                    <a:schemeClr val="tx1"/>
                  </a:solidFill>
                </a:ln>
                <a:solidFill>
                  <a:srgbClr val="984807"/>
                </a:solidFill>
              </a:rPr>
              <a:t>v.10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rgbClr val="984807"/>
              </a:solidFill>
            </a:endParaRPr>
          </a:p>
          <a:p>
            <a:pPr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In order to </a:t>
            </a:r>
            <a:r>
              <a:rPr lang="en-US" sz="2400" b="1" i="1" dirty="0" smtClean="0">
                <a:ln>
                  <a:solidFill>
                    <a:schemeClr val="tx1"/>
                  </a:solidFill>
                </a:ln>
                <a:solidFill>
                  <a:srgbClr val="984807"/>
                </a:solidFill>
              </a:rPr>
              <a:t>“attain” </a:t>
            </a:r>
            <a:r>
              <a:rPr lang="en-US" sz="2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our own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984807"/>
                </a:solidFill>
              </a:rPr>
              <a:t>“</a:t>
            </a:r>
            <a:r>
              <a:rPr lang="en-US" sz="2400" b="1" i="1" dirty="0" smtClean="0">
                <a:ln>
                  <a:solidFill>
                    <a:schemeClr val="tx1"/>
                  </a:solidFill>
                </a:ln>
                <a:solidFill>
                  <a:srgbClr val="984807"/>
                </a:solidFill>
              </a:rPr>
              <a:t>resurrection from among the dead,” </a:t>
            </a:r>
            <a:r>
              <a:rPr lang="en-US" sz="2400" b="1" u="sng" dirty="0" smtClean="0">
                <a:ln>
                  <a:solidFill>
                    <a:schemeClr val="tx1"/>
                  </a:solidFill>
                </a:ln>
                <a:solidFill>
                  <a:srgbClr val="984807"/>
                </a:solidFill>
              </a:rPr>
              <a:t>v.11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rgbClr val="9848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39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01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201</Words>
  <Application>Microsoft Macintosh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The Resurrection Luke 24:1-11</vt:lpstr>
      <vt:lpstr>The Resurrection</vt:lpstr>
      <vt:lpstr>The Resurrection</vt:lpstr>
      <vt:lpstr>PowerPoint Presentation</vt:lpstr>
    </vt:vector>
  </TitlesOfParts>
  <Company>Southside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Strong</dc:creator>
  <cp:lastModifiedBy>Philip Strong</cp:lastModifiedBy>
  <cp:revision>12</cp:revision>
  <cp:lastPrinted>2023-04-07T18:03:33Z</cp:lastPrinted>
  <dcterms:created xsi:type="dcterms:W3CDTF">2023-04-07T15:40:49Z</dcterms:created>
  <dcterms:modified xsi:type="dcterms:W3CDTF">2023-04-07T18:03:44Z</dcterms:modified>
</cp:coreProperties>
</file>