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7" r:id="rId2"/>
    <p:sldId id="256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4" d="100"/>
          <a:sy n="194" d="100"/>
        </p:scale>
        <p:origin x="-1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B98DC-3DDB-9E4C-9C9B-B158A54D3E3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B243D-8033-0746-8BDB-F144E1B71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60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2DB1-B9B0-674B-87FE-004E9AEC3B1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5650-46C6-6241-BFE2-6A0D361FD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2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2DB1-B9B0-674B-87FE-004E9AEC3B1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5650-46C6-6241-BFE2-6A0D361FD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1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2DB1-B9B0-674B-87FE-004E9AEC3B1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5650-46C6-6241-BFE2-6A0D361FD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5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2DB1-B9B0-674B-87FE-004E9AEC3B1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5650-46C6-6241-BFE2-6A0D361FD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0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2DB1-B9B0-674B-87FE-004E9AEC3B1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5650-46C6-6241-BFE2-6A0D361FD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2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2DB1-B9B0-674B-87FE-004E9AEC3B1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5650-46C6-6241-BFE2-6A0D361FD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7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2DB1-B9B0-674B-87FE-004E9AEC3B1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5650-46C6-6241-BFE2-6A0D361FD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3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2DB1-B9B0-674B-87FE-004E9AEC3B1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5650-46C6-6241-BFE2-6A0D361FD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5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2DB1-B9B0-674B-87FE-004E9AEC3B1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5650-46C6-6241-BFE2-6A0D361FD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6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2DB1-B9B0-674B-87FE-004E9AEC3B1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5650-46C6-6241-BFE2-6A0D361FD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7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2DB1-B9B0-674B-87FE-004E9AEC3B1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5650-46C6-6241-BFE2-6A0D361FD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1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2DB1-B9B0-674B-87FE-004E9AEC3B1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95650-46C6-6241-BFE2-6A0D361FD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372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00269"/>
          </a:xfrm>
        </p:spPr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“One Thing,” </a:t>
            </a:r>
            <a:r>
              <a:rPr lang="en-US" b="1" u="sng" dirty="0" smtClean="0">
                <a:solidFill>
                  <a:srgbClr val="800000"/>
                </a:solidFill>
              </a:rPr>
              <a:t>Matt.19:16-30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093" y="1092104"/>
            <a:ext cx="8291585" cy="5687022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Preliminary Observations:</a:t>
            </a:r>
          </a:p>
          <a:p>
            <a:pPr marL="457200" indent="-36576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Jesus is on His </a:t>
            </a:r>
            <a:r>
              <a:rPr lang="en-US" sz="2800" b="1" i="1" dirty="0" smtClean="0">
                <a:solidFill>
                  <a:schemeClr val="tx1"/>
                </a:solidFill>
              </a:rPr>
              <a:t>final trip </a:t>
            </a:r>
            <a:r>
              <a:rPr lang="en-US" sz="2800" b="1" dirty="0" smtClean="0">
                <a:solidFill>
                  <a:schemeClr val="tx1"/>
                </a:solidFill>
              </a:rPr>
              <a:t>to Jerusalem.  Much more happened </a:t>
            </a:r>
            <a:r>
              <a:rPr lang="en-US" sz="2800" b="1" i="1" dirty="0" smtClean="0">
                <a:solidFill>
                  <a:schemeClr val="tx1"/>
                </a:solidFill>
              </a:rPr>
              <a:t>en route </a:t>
            </a:r>
            <a:r>
              <a:rPr lang="en-US" sz="2800" b="1" dirty="0" smtClean="0">
                <a:solidFill>
                  <a:schemeClr val="tx1"/>
                </a:solidFill>
              </a:rPr>
              <a:t>than </a:t>
            </a:r>
            <a:r>
              <a:rPr lang="en-US" sz="2800" b="1" u="sng" dirty="0" smtClean="0">
                <a:solidFill>
                  <a:srgbClr val="800000"/>
                </a:solidFill>
              </a:rPr>
              <a:t>Matthew</a:t>
            </a:r>
            <a:r>
              <a:rPr lang="en-US" sz="2800" b="1" dirty="0" smtClean="0">
                <a:solidFill>
                  <a:schemeClr val="tx1"/>
                </a:solidFill>
              </a:rPr>
              <a:t> records (it comprises 10 chapters in </a:t>
            </a:r>
            <a:r>
              <a:rPr lang="en-US" sz="2800" b="1" u="sng" dirty="0" smtClean="0">
                <a:solidFill>
                  <a:srgbClr val="800000"/>
                </a:solidFill>
              </a:rPr>
              <a:t>Luke</a:t>
            </a:r>
            <a:r>
              <a:rPr lang="en-US" sz="2800" b="1" dirty="0" smtClean="0">
                <a:solidFill>
                  <a:schemeClr val="tx1"/>
                </a:solidFill>
              </a:rPr>
              <a:t>), but what is included, even just in this chapter, contains vital information regarding:</a:t>
            </a:r>
          </a:p>
          <a:p>
            <a:pPr marL="914400" lvl="1" indent="-36576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charset="2"/>
              <a:buChar char="Ø"/>
            </a:pPr>
            <a:r>
              <a:rPr lang="en-US" b="1" i="1" dirty="0" smtClean="0">
                <a:solidFill>
                  <a:srgbClr val="000090"/>
                </a:solidFill>
              </a:rPr>
              <a:t>morality/Law, </a:t>
            </a:r>
            <a:r>
              <a:rPr lang="en-US" b="1" u="sng" dirty="0" smtClean="0">
                <a:solidFill>
                  <a:srgbClr val="800000"/>
                </a:solidFill>
              </a:rPr>
              <a:t>vv.3-12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36576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i="1" dirty="0" smtClean="0">
                <a:solidFill>
                  <a:srgbClr val="000090"/>
                </a:solidFill>
              </a:rPr>
              <a:t>nature of the kingdom of heaven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and its </a:t>
            </a:r>
            <a:r>
              <a:rPr lang="en-US" b="1" i="1" dirty="0" smtClean="0">
                <a:solidFill>
                  <a:srgbClr val="000090"/>
                </a:solidFill>
              </a:rPr>
              <a:t>occupants,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</a:rPr>
              <a:t>vv.13-14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36576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its </a:t>
            </a:r>
            <a:r>
              <a:rPr lang="en-US" b="1" i="1" dirty="0" smtClean="0">
                <a:solidFill>
                  <a:srgbClr val="000090"/>
                </a:solidFill>
              </a:rPr>
              <a:t>requirements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</a:rPr>
              <a:t>vv.16-22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36576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and its </a:t>
            </a:r>
            <a:r>
              <a:rPr lang="en-US" b="1" i="1" dirty="0" smtClean="0">
                <a:solidFill>
                  <a:srgbClr val="000090"/>
                </a:solidFill>
              </a:rPr>
              <a:t>rewards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both </a:t>
            </a:r>
            <a:r>
              <a:rPr lang="en-US" b="1" i="1" dirty="0" smtClean="0">
                <a:solidFill>
                  <a:srgbClr val="000090"/>
                </a:solidFill>
              </a:rPr>
              <a:t>temporal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rgbClr val="000090"/>
                </a:solidFill>
              </a:rPr>
              <a:t>eternal,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</a:rPr>
              <a:t>vv.25-30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</a:p>
          <a:p>
            <a:pPr marL="457200" indent="-36576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T</a:t>
            </a:r>
            <a:r>
              <a:rPr lang="en-US" sz="2800" b="1" dirty="0" smtClean="0">
                <a:solidFill>
                  <a:schemeClr val="tx1"/>
                </a:solidFill>
              </a:rPr>
              <a:t>his particular event is also covered in </a:t>
            </a:r>
            <a:r>
              <a:rPr lang="en-US" sz="2800" b="1" u="sng" dirty="0" smtClean="0">
                <a:solidFill>
                  <a:srgbClr val="800000"/>
                </a:solidFill>
              </a:rPr>
              <a:t>Mark 10:17-30</a:t>
            </a:r>
            <a:r>
              <a:rPr lang="en-US" sz="2800" b="1" dirty="0" smtClean="0">
                <a:solidFill>
                  <a:srgbClr val="800000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and </a:t>
            </a:r>
            <a:r>
              <a:rPr lang="en-US" sz="2800" b="1" u="sng" dirty="0" smtClean="0">
                <a:solidFill>
                  <a:srgbClr val="800000"/>
                </a:solidFill>
              </a:rPr>
              <a:t>Luke 18:18-30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</a:p>
          <a:p>
            <a:pPr marL="457200" indent="-36576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The man (whom </a:t>
            </a:r>
            <a:r>
              <a:rPr lang="en-US" sz="2800" b="1" u="sng" dirty="0" smtClean="0">
                <a:solidFill>
                  <a:srgbClr val="800000"/>
                </a:solidFill>
              </a:rPr>
              <a:t>Mark 10:17</a:t>
            </a:r>
            <a:r>
              <a:rPr lang="en-US" sz="2800" b="1" dirty="0" smtClean="0">
                <a:solidFill>
                  <a:srgbClr val="800000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says </a:t>
            </a:r>
            <a:r>
              <a:rPr lang="en-US" sz="2800" b="1" i="1" dirty="0" smtClean="0">
                <a:solidFill>
                  <a:srgbClr val="000090"/>
                </a:solidFill>
              </a:rPr>
              <a:t>“ran up to Him” </a:t>
            </a:r>
            <a:r>
              <a:rPr lang="en-US" sz="2800" b="1" dirty="0" smtClean="0">
                <a:solidFill>
                  <a:schemeClr val="tx1"/>
                </a:solidFill>
              </a:rPr>
              <a:t>and also </a:t>
            </a:r>
            <a:r>
              <a:rPr lang="en-US" sz="2800" b="1" i="1" dirty="0" smtClean="0">
                <a:solidFill>
                  <a:srgbClr val="000090"/>
                </a:solidFill>
              </a:rPr>
              <a:t>“knelt before Him”</a:t>
            </a:r>
            <a:r>
              <a:rPr lang="en-US" sz="2800" b="1" dirty="0" smtClean="0">
                <a:solidFill>
                  <a:schemeClr val="tx1"/>
                </a:solidFill>
              </a:rPr>
              <a:t>) was both </a:t>
            </a:r>
            <a:r>
              <a:rPr lang="en-US" sz="2800" b="1" i="1" dirty="0" smtClean="0">
                <a:solidFill>
                  <a:srgbClr val="000090"/>
                </a:solidFill>
              </a:rPr>
              <a:t>rich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and </a:t>
            </a:r>
            <a:r>
              <a:rPr lang="en-US" sz="2800" b="1" i="1" dirty="0" smtClean="0">
                <a:solidFill>
                  <a:srgbClr val="000090"/>
                </a:solidFill>
              </a:rPr>
              <a:t>young</a:t>
            </a:r>
            <a:r>
              <a:rPr lang="en-US" sz="2800" b="1" i="1" dirty="0" smtClean="0">
                <a:solidFill>
                  <a:schemeClr val="tx1"/>
                </a:solidFill>
              </a:rPr>
              <a:t>, </a:t>
            </a:r>
            <a:r>
              <a:rPr lang="en-US" sz="2800" b="1" u="sng" dirty="0" smtClean="0">
                <a:solidFill>
                  <a:srgbClr val="800000"/>
                </a:solidFill>
              </a:rPr>
              <a:t>v.22</a:t>
            </a:r>
            <a:r>
              <a:rPr lang="en-US" sz="2800" b="1" dirty="0" smtClean="0">
                <a:solidFill>
                  <a:schemeClr val="tx1"/>
                </a:solidFill>
              </a:rPr>
              <a:t>, and is described as a </a:t>
            </a:r>
            <a:r>
              <a:rPr lang="en-US" sz="2800" b="1" i="1" dirty="0" smtClean="0">
                <a:solidFill>
                  <a:srgbClr val="000090"/>
                </a:solidFill>
              </a:rPr>
              <a:t>ruler</a:t>
            </a:r>
            <a:r>
              <a:rPr lang="en-US" sz="2800" b="1" i="1" dirty="0" smtClean="0">
                <a:solidFill>
                  <a:schemeClr val="tx1"/>
                </a:solidFill>
              </a:rPr>
              <a:t>, </a:t>
            </a:r>
            <a:r>
              <a:rPr lang="en-US" sz="2800" b="1" u="sng" dirty="0" smtClean="0">
                <a:solidFill>
                  <a:srgbClr val="800000"/>
                </a:solidFill>
              </a:rPr>
              <a:t>Luke 18:18</a:t>
            </a:r>
            <a:r>
              <a:rPr lang="en-US" sz="2800" b="1" dirty="0" smtClean="0">
                <a:solidFill>
                  <a:schemeClr val="tx1"/>
                </a:solidFill>
              </a:rPr>
              <a:t>, and is thus remembered as “the Rich Young Ruler.”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669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00269"/>
          </a:xfrm>
        </p:spPr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“One Thing,” </a:t>
            </a:r>
            <a:r>
              <a:rPr lang="en-US" b="1" u="sng" dirty="0" smtClean="0">
                <a:solidFill>
                  <a:srgbClr val="800000"/>
                </a:solidFill>
              </a:rPr>
              <a:t>Matt.19:16-30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093" y="1092104"/>
            <a:ext cx="8376852" cy="5687022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Let’s Note Some </a:t>
            </a:r>
            <a:r>
              <a:rPr lang="en-US" b="1" i="1" dirty="0" smtClean="0">
                <a:solidFill>
                  <a:srgbClr val="000090"/>
                </a:solidFill>
              </a:rPr>
              <a:t>Positives</a:t>
            </a:r>
            <a:r>
              <a:rPr lang="en-US" b="1" i="1" dirty="0" smtClean="0">
                <a:solidFill>
                  <a:schemeClr val="tx1"/>
                </a:solidFill>
              </a:rPr>
              <a:t>: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457200" indent="-36576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He came to the </a:t>
            </a:r>
            <a:r>
              <a:rPr lang="en-US" sz="2800" b="1" i="1" dirty="0" smtClean="0">
                <a:solidFill>
                  <a:srgbClr val="000090"/>
                </a:solidFill>
              </a:rPr>
              <a:t>right Source, Jesu</a:t>
            </a:r>
            <a:r>
              <a:rPr lang="en-US" sz="2800" b="1" i="1" dirty="0" smtClean="0">
                <a:solidFill>
                  <a:schemeClr val="tx1"/>
                </a:solidFill>
              </a:rPr>
              <a:t>s, </a:t>
            </a:r>
            <a:r>
              <a:rPr lang="en-US" sz="2800" b="1" u="sng" dirty="0" smtClean="0">
                <a:solidFill>
                  <a:srgbClr val="800000"/>
                </a:solidFill>
              </a:rPr>
              <a:t>v.16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marL="548640" lvl="1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b="1" dirty="0" smtClean="0">
                <a:solidFill>
                  <a:srgbClr val="000000"/>
                </a:solidFill>
              </a:rPr>
              <a:t>Though a </a:t>
            </a:r>
            <a:r>
              <a:rPr lang="en-US" sz="2400" b="1" i="1" dirty="0" smtClean="0">
                <a:solidFill>
                  <a:srgbClr val="000090"/>
                </a:solidFill>
              </a:rPr>
              <a:t>ruler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himself (</a:t>
            </a:r>
            <a:r>
              <a:rPr lang="en-US" sz="2400" b="1" u="sng" dirty="0" smtClean="0">
                <a:solidFill>
                  <a:srgbClr val="800000"/>
                </a:solidFill>
              </a:rPr>
              <a:t>cf. 9:18</a:t>
            </a:r>
            <a:r>
              <a:rPr lang="en-US" sz="2400" b="1" dirty="0" smtClean="0">
                <a:solidFill>
                  <a:srgbClr val="000000"/>
                </a:solidFill>
              </a:rPr>
              <a:t>), he sought answers from the One truly able to provide them, </a:t>
            </a:r>
            <a:r>
              <a:rPr lang="en-US" sz="2400" b="1" u="sng" dirty="0" smtClean="0">
                <a:solidFill>
                  <a:srgbClr val="800000"/>
                </a:solidFill>
              </a:rPr>
              <a:t>John 6:68</a:t>
            </a:r>
            <a:r>
              <a:rPr lang="en-US" sz="2400" b="1" dirty="0" smtClean="0">
                <a:solidFill>
                  <a:srgbClr val="000000"/>
                </a:solidFill>
              </a:rPr>
              <a:t>.</a:t>
            </a:r>
            <a:r>
              <a:rPr lang="en-US" sz="2400" b="1" dirty="0" smtClean="0">
                <a:solidFill>
                  <a:srgbClr val="000090"/>
                </a:solidFill>
              </a:rPr>
              <a:t>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36576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He sought the </a:t>
            </a:r>
            <a:r>
              <a:rPr lang="en-US" sz="2800" b="1" i="1" dirty="0" smtClean="0">
                <a:solidFill>
                  <a:srgbClr val="000090"/>
                </a:solidFill>
              </a:rPr>
              <a:t>right thing, eternal life</a:t>
            </a:r>
            <a:r>
              <a:rPr lang="en-US" sz="2800" b="1" i="1" dirty="0" smtClean="0">
                <a:solidFill>
                  <a:schemeClr val="tx1"/>
                </a:solidFill>
              </a:rPr>
              <a:t>, </a:t>
            </a:r>
            <a:r>
              <a:rPr lang="en-US" sz="2800" b="1" u="sng" dirty="0" smtClean="0">
                <a:solidFill>
                  <a:srgbClr val="800000"/>
                </a:solidFill>
              </a:rPr>
              <a:t>v.16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548640" lvl="1"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He didn’t seek </a:t>
            </a:r>
            <a:r>
              <a:rPr lang="en-US" sz="2400" b="1" i="1" dirty="0" smtClean="0">
                <a:solidFill>
                  <a:srgbClr val="000000"/>
                </a:solidFill>
              </a:rPr>
              <a:t>temporal things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u="sng" dirty="0" smtClean="0">
                <a:solidFill>
                  <a:srgbClr val="800000"/>
                </a:solidFill>
              </a:rPr>
              <a:t>cp. John 6:26-27</a:t>
            </a:r>
            <a:r>
              <a:rPr lang="en-US" sz="2400" b="1" dirty="0" smtClean="0">
                <a:solidFill>
                  <a:srgbClr val="000000"/>
                </a:solidFill>
              </a:rPr>
              <a:t>, perhaps because he already had them (and was apparently </a:t>
            </a:r>
            <a:r>
              <a:rPr lang="en-US" sz="2400" b="1" i="1" dirty="0" smtClean="0">
                <a:solidFill>
                  <a:srgbClr val="000000"/>
                </a:solidFill>
              </a:rPr>
              <a:t>healthy </a:t>
            </a:r>
            <a:r>
              <a:rPr lang="en-US" sz="2400" b="1" dirty="0" smtClean="0">
                <a:solidFill>
                  <a:srgbClr val="000000"/>
                </a:solidFill>
              </a:rPr>
              <a:t>and </a:t>
            </a:r>
            <a:r>
              <a:rPr lang="en-US" sz="2400" b="1" i="1" dirty="0" smtClean="0">
                <a:solidFill>
                  <a:srgbClr val="000000"/>
                </a:solidFill>
              </a:rPr>
              <a:t>strong </a:t>
            </a:r>
            <a:r>
              <a:rPr lang="en-US" sz="2400" b="1" dirty="0" smtClean="0">
                <a:solidFill>
                  <a:srgbClr val="000000"/>
                </a:solidFill>
              </a:rPr>
              <a:t>as well as </a:t>
            </a:r>
            <a:r>
              <a:rPr lang="en-US" sz="2400" b="1" i="1" dirty="0" smtClean="0">
                <a:solidFill>
                  <a:srgbClr val="000000"/>
                </a:solidFill>
              </a:rPr>
              <a:t>young)</a:t>
            </a:r>
            <a:r>
              <a:rPr lang="en-US" sz="2400" b="1" dirty="0" smtClean="0">
                <a:solidFill>
                  <a:srgbClr val="000000"/>
                </a:solidFill>
              </a:rPr>
              <a:t>, but at least he was focused on </a:t>
            </a:r>
            <a:r>
              <a:rPr lang="en-US" sz="2400" b="1" i="1" dirty="0" smtClean="0">
                <a:solidFill>
                  <a:srgbClr val="000090"/>
                </a:solidFill>
              </a:rPr>
              <a:t>eternity</a:t>
            </a:r>
            <a:r>
              <a:rPr lang="en-US" sz="2400" b="1" i="1" dirty="0" smtClean="0">
                <a:solidFill>
                  <a:srgbClr val="000000"/>
                </a:solidFill>
              </a:rPr>
              <a:t>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36576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He asked the </a:t>
            </a:r>
            <a:r>
              <a:rPr lang="en-US" sz="2600" b="1" i="1" dirty="0" smtClean="0">
                <a:solidFill>
                  <a:srgbClr val="000090"/>
                </a:solidFill>
              </a:rPr>
              <a:t>right question</a:t>
            </a:r>
            <a:r>
              <a:rPr lang="en-US" sz="2600" b="1" i="1" dirty="0" smtClean="0">
                <a:solidFill>
                  <a:schemeClr val="tx1"/>
                </a:solidFill>
              </a:rPr>
              <a:t>, </a:t>
            </a:r>
            <a:r>
              <a:rPr lang="en-US" sz="2600" b="1" u="sng" dirty="0" smtClean="0">
                <a:solidFill>
                  <a:srgbClr val="800000"/>
                </a:solidFill>
              </a:rPr>
              <a:t>v.16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</a:p>
          <a:p>
            <a:pPr marL="548640" lvl="1" algn="l"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solidFill>
                  <a:schemeClr val="tx1"/>
                </a:solidFill>
              </a:rPr>
              <a:t>Jewish rulers seldom (</a:t>
            </a:r>
            <a:r>
              <a:rPr lang="en-US" sz="2200" b="1" i="1" dirty="0" smtClean="0">
                <a:solidFill>
                  <a:schemeClr val="tx1"/>
                </a:solidFill>
              </a:rPr>
              <a:t>Nicodemus </a:t>
            </a:r>
            <a:r>
              <a:rPr lang="en-US" sz="2200" b="1" dirty="0" smtClean="0">
                <a:solidFill>
                  <a:schemeClr val="tx1"/>
                </a:solidFill>
              </a:rPr>
              <a:t>is another exception, </a:t>
            </a:r>
            <a:r>
              <a:rPr lang="en-US" sz="2200" b="1" u="sng" dirty="0" smtClean="0">
                <a:solidFill>
                  <a:schemeClr val="tx1"/>
                </a:solidFill>
              </a:rPr>
              <a:t>cf. John 3:1ff</a:t>
            </a:r>
            <a:r>
              <a:rPr lang="en-US" sz="2200" b="1" dirty="0" smtClean="0">
                <a:solidFill>
                  <a:schemeClr val="tx1"/>
                </a:solidFill>
              </a:rPr>
              <a:t>) asked anyone about </a:t>
            </a:r>
            <a:r>
              <a:rPr lang="en-US" sz="2200" b="1" i="1" dirty="0" smtClean="0">
                <a:solidFill>
                  <a:schemeClr val="tx1"/>
                </a:solidFill>
              </a:rPr>
              <a:t>“eternal life” </a:t>
            </a:r>
            <a:r>
              <a:rPr lang="en-US" sz="2200" b="1" dirty="0" smtClean="0">
                <a:solidFill>
                  <a:schemeClr val="tx1"/>
                </a:solidFill>
              </a:rPr>
              <a:t>for they assumed they already knew,</a:t>
            </a:r>
            <a:r>
              <a:rPr lang="en-US" sz="2200" b="1" dirty="0" smtClean="0">
                <a:solidFill>
                  <a:srgbClr val="800000"/>
                </a:solidFill>
              </a:rPr>
              <a:t> </a:t>
            </a:r>
            <a:r>
              <a:rPr lang="en-US" sz="2200" b="1" u="sng" dirty="0" smtClean="0">
                <a:solidFill>
                  <a:srgbClr val="800000"/>
                </a:solidFill>
              </a:rPr>
              <a:t>cf. Rom.2:17-20</a:t>
            </a:r>
            <a:r>
              <a:rPr lang="en-US" sz="2200" b="1" dirty="0" smtClean="0">
                <a:solidFill>
                  <a:srgbClr val="800000"/>
                </a:solidFill>
              </a:rPr>
              <a:t>; </a:t>
            </a:r>
            <a:r>
              <a:rPr lang="en-US" sz="2200" b="1" u="sng" dirty="0" smtClean="0">
                <a:solidFill>
                  <a:srgbClr val="800000"/>
                </a:solidFill>
              </a:rPr>
              <a:t>cp. vv.3,7</a:t>
            </a:r>
            <a:r>
              <a:rPr lang="en-US" sz="2200" b="1" dirty="0" smtClean="0">
                <a:solidFill>
                  <a:schemeClr val="tx1"/>
                </a:solidFill>
              </a:rPr>
              <a:t>.</a:t>
            </a:r>
            <a:endParaRPr lang="en-US" sz="2200" b="1" dirty="0">
              <a:solidFill>
                <a:schemeClr val="tx1"/>
              </a:solidFill>
            </a:endParaRPr>
          </a:p>
          <a:p>
            <a:pPr marL="457200" indent="-36576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He had the </a:t>
            </a:r>
            <a:r>
              <a:rPr lang="en-US" sz="2600" b="1" i="1" dirty="0" smtClean="0">
                <a:solidFill>
                  <a:srgbClr val="000090"/>
                </a:solidFill>
              </a:rPr>
              <a:t>right attitude</a:t>
            </a:r>
            <a:r>
              <a:rPr lang="en-US" sz="2600" b="1" i="1" dirty="0" smtClean="0">
                <a:solidFill>
                  <a:schemeClr val="tx1"/>
                </a:solidFill>
              </a:rPr>
              <a:t>, </a:t>
            </a:r>
            <a:r>
              <a:rPr lang="en-US" sz="2600" b="1" u="sng" dirty="0" smtClean="0">
                <a:solidFill>
                  <a:srgbClr val="800000"/>
                </a:solidFill>
              </a:rPr>
              <a:t>v.16</a:t>
            </a:r>
            <a:r>
              <a:rPr lang="en-US" sz="2600" b="1" dirty="0" smtClean="0">
                <a:solidFill>
                  <a:srgbClr val="800000"/>
                </a:solidFill>
              </a:rPr>
              <a:t> </a:t>
            </a:r>
          </a:p>
          <a:p>
            <a:pPr marL="548640" lvl="1" algn="l"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solidFill>
                  <a:schemeClr val="tx1"/>
                </a:solidFill>
              </a:rPr>
              <a:t>As already noted, he </a:t>
            </a:r>
            <a:r>
              <a:rPr lang="en-US" sz="2200" b="1" i="1" dirty="0" smtClean="0">
                <a:solidFill>
                  <a:srgbClr val="000090"/>
                </a:solidFill>
              </a:rPr>
              <a:t>ran to </a:t>
            </a:r>
            <a:r>
              <a:rPr lang="en-US" sz="2200" b="1" dirty="0" smtClean="0">
                <a:solidFill>
                  <a:schemeClr val="tx1"/>
                </a:solidFill>
              </a:rPr>
              <a:t>and </a:t>
            </a:r>
            <a:r>
              <a:rPr lang="en-US" sz="2200" b="1" i="1" dirty="0" smtClean="0">
                <a:solidFill>
                  <a:srgbClr val="000090"/>
                </a:solidFill>
              </a:rPr>
              <a:t>knelt before </a:t>
            </a:r>
            <a:r>
              <a:rPr lang="en-US" sz="2200" b="1" dirty="0" smtClean="0">
                <a:solidFill>
                  <a:schemeClr val="tx1"/>
                </a:solidFill>
              </a:rPr>
              <a:t>Jesus, </a:t>
            </a:r>
            <a:r>
              <a:rPr lang="en-US" sz="2200" b="1" u="sng" dirty="0" smtClean="0">
                <a:solidFill>
                  <a:srgbClr val="800000"/>
                </a:solidFill>
              </a:rPr>
              <a:t>Mark 10:17</a:t>
            </a:r>
            <a:r>
              <a:rPr lang="en-US" sz="2200" b="1" dirty="0" smtClean="0">
                <a:solidFill>
                  <a:srgbClr val="800000"/>
                </a:solidFill>
              </a:rPr>
              <a:t>; </a:t>
            </a:r>
            <a:r>
              <a:rPr lang="en-US" sz="2200" b="1" dirty="0" smtClean="0">
                <a:solidFill>
                  <a:srgbClr val="000000"/>
                </a:solidFill>
              </a:rPr>
              <a:t>but also accepted </a:t>
            </a:r>
            <a:r>
              <a:rPr lang="en-US" sz="2200" b="1" i="1" dirty="0" smtClean="0">
                <a:solidFill>
                  <a:srgbClr val="000090"/>
                </a:solidFill>
              </a:rPr>
              <a:t>personal responsibility/activity </a:t>
            </a:r>
            <a:r>
              <a:rPr lang="en-US" sz="2200" b="1" dirty="0" smtClean="0">
                <a:solidFill>
                  <a:srgbClr val="000000"/>
                </a:solidFill>
              </a:rPr>
              <a:t>was necessary, </a:t>
            </a:r>
            <a:r>
              <a:rPr lang="en-US" sz="2200" b="1" u="sng" dirty="0" smtClean="0">
                <a:solidFill>
                  <a:srgbClr val="800000"/>
                </a:solidFill>
              </a:rPr>
              <a:t>cf. Acts 2:37,40</a:t>
            </a:r>
            <a:r>
              <a:rPr lang="en-US" sz="2200" b="1" dirty="0" smtClean="0">
                <a:solidFill>
                  <a:srgbClr val="8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91765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00269"/>
          </a:xfrm>
        </p:spPr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“One Thing,” </a:t>
            </a:r>
            <a:r>
              <a:rPr lang="en-US" b="1" u="sng" dirty="0" smtClean="0">
                <a:solidFill>
                  <a:srgbClr val="800000"/>
                </a:solidFill>
              </a:rPr>
              <a:t>Matt.19:16-30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238" y="1092104"/>
            <a:ext cx="8523707" cy="5687022"/>
          </a:xfrm>
        </p:spPr>
        <p:txBody>
          <a:bodyPr>
            <a:normAutofit fontScale="925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rgbClr val="000090"/>
                </a:solidFill>
              </a:rPr>
              <a:t>Additionally</a:t>
            </a:r>
            <a:r>
              <a:rPr lang="en-US" b="1" i="1" dirty="0" smtClean="0">
                <a:solidFill>
                  <a:schemeClr val="tx1"/>
                </a:solidFill>
              </a:rPr>
              <a:t>: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457200" indent="-36576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He evidently </a:t>
            </a:r>
            <a:r>
              <a:rPr lang="en-US" sz="2800" b="1" i="1" dirty="0" smtClean="0">
                <a:solidFill>
                  <a:srgbClr val="000090"/>
                </a:solidFill>
              </a:rPr>
              <a:t>knew the commandments</a:t>
            </a:r>
            <a:r>
              <a:rPr lang="en-US" sz="2800" b="1" i="1" dirty="0" smtClean="0">
                <a:solidFill>
                  <a:schemeClr val="tx1"/>
                </a:solidFill>
              </a:rPr>
              <a:t>, </a:t>
            </a:r>
            <a:r>
              <a:rPr lang="en-US" sz="2800" b="1" u="sng" dirty="0" smtClean="0">
                <a:solidFill>
                  <a:srgbClr val="800000"/>
                </a:solidFill>
              </a:rPr>
              <a:t>v.18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marL="548640" lvl="1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b="1" dirty="0" smtClean="0">
                <a:solidFill>
                  <a:srgbClr val="000000"/>
                </a:solidFill>
              </a:rPr>
              <a:t>Perhaps he was seeking approval/justification for what he was </a:t>
            </a:r>
            <a:r>
              <a:rPr lang="en-US" sz="2400" b="1" i="1" dirty="0" smtClean="0">
                <a:solidFill>
                  <a:srgbClr val="000000"/>
                </a:solidFill>
              </a:rPr>
              <a:t>already doing, </a:t>
            </a:r>
            <a:r>
              <a:rPr lang="en-US" sz="2400" b="1" dirty="0" smtClean="0">
                <a:solidFill>
                  <a:srgbClr val="000000"/>
                </a:solidFill>
              </a:rPr>
              <a:t>but at least he was willing to ask for </a:t>
            </a:r>
            <a:r>
              <a:rPr lang="en-US" sz="2400" b="1" i="1" dirty="0" smtClean="0">
                <a:solidFill>
                  <a:srgbClr val="000090"/>
                </a:solidFill>
              </a:rPr>
              <a:t>specifics</a:t>
            </a:r>
            <a:r>
              <a:rPr lang="en-US" sz="2400" b="1" dirty="0" smtClean="0">
                <a:solidFill>
                  <a:srgbClr val="000000"/>
                </a:solidFill>
              </a:rPr>
              <a:t>.</a:t>
            </a:r>
            <a:r>
              <a:rPr lang="en-US" sz="2400" b="1" dirty="0" smtClean="0">
                <a:solidFill>
                  <a:srgbClr val="000090"/>
                </a:solidFill>
              </a:rPr>
              <a:t>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36576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He had lived/was living </a:t>
            </a:r>
            <a:r>
              <a:rPr lang="en-US" sz="2800" b="1" i="1" dirty="0" smtClean="0">
                <a:solidFill>
                  <a:srgbClr val="000090"/>
                </a:solidFill>
              </a:rPr>
              <a:t>conscientiously</a:t>
            </a:r>
            <a:r>
              <a:rPr lang="en-US" sz="2800" b="1" i="1" dirty="0" smtClean="0">
                <a:solidFill>
                  <a:schemeClr val="tx1"/>
                </a:solidFill>
              </a:rPr>
              <a:t>, </a:t>
            </a:r>
            <a:r>
              <a:rPr lang="en-US" sz="2800" b="1" u="sng" dirty="0" smtClean="0">
                <a:solidFill>
                  <a:srgbClr val="800000"/>
                </a:solidFill>
              </a:rPr>
              <a:t>v.20a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548640" lvl="1"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Give the man his due- he (like Paul) was able to say </a:t>
            </a:r>
            <a:r>
              <a:rPr lang="en-US" sz="2400" b="1" i="1" dirty="0" smtClean="0">
                <a:solidFill>
                  <a:srgbClr val="000090"/>
                </a:solidFill>
              </a:rPr>
              <a:t>“I have lived my life in all good conscience before God up to this day,” </a:t>
            </a:r>
            <a:r>
              <a:rPr lang="en-US" sz="2400" b="1" u="sng" dirty="0" smtClean="0">
                <a:solidFill>
                  <a:srgbClr val="800000"/>
                </a:solidFill>
              </a:rPr>
              <a:t>Acts 23:1</a:t>
            </a:r>
            <a:r>
              <a:rPr lang="en-US" sz="2400" b="1" dirty="0" smtClean="0">
                <a:solidFill>
                  <a:srgbClr val="000000"/>
                </a:solidFill>
              </a:rPr>
              <a:t>.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36576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He was </a:t>
            </a:r>
            <a:r>
              <a:rPr lang="en-US" sz="2800" b="1" i="1" dirty="0" smtClean="0">
                <a:solidFill>
                  <a:srgbClr val="000090"/>
                </a:solidFill>
              </a:rPr>
              <a:t>loved by Jesus</a:t>
            </a:r>
            <a:r>
              <a:rPr lang="en-US" sz="2800" b="1" i="1" dirty="0" smtClean="0">
                <a:solidFill>
                  <a:schemeClr val="tx1"/>
                </a:solidFill>
              </a:rPr>
              <a:t>, </a:t>
            </a:r>
            <a:r>
              <a:rPr lang="en-US" sz="2800" b="1" u="sng" dirty="0" smtClean="0">
                <a:solidFill>
                  <a:srgbClr val="800000"/>
                </a:solidFill>
              </a:rPr>
              <a:t>Mark 10:21a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548640" lvl="1"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“But Jesus loves </a:t>
            </a:r>
            <a:r>
              <a:rPr lang="en-US" sz="2400" b="1" i="1" dirty="0" smtClean="0">
                <a:solidFill>
                  <a:schemeClr val="tx1"/>
                </a:solidFill>
              </a:rPr>
              <a:t>everyone!”  </a:t>
            </a:r>
            <a:r>
              <a:rPr lang="en-US" sz="2400" b="1" dirty="0" smtClean="0">
                <a:solidFill>
                  <a:schemeClr val="tx1"/>
                </a:solidFill>
              </a:rPr>
              <a:t>True, so why is it specifically stated of </a:t>
            </a:r>
            <a:r>
              <a:rPr lang="en-US" sz="2400" b="1" i="1" dirty="0" smtClean="0">
                <a:solidFill>
                  <a:schemeClr val="tx1"/>
                </a:solidFill>
              </a:rPr>
              <a:t>this man </a:t>
            </a:r>
            <a:r>
              <a:rPr lang="en-US" sz="2400" b="1" dirty="0" smtClean="0">
                <a:solidFill>
                  <a:schemeClr val="tx1"/>
                </a:solidFill>
              </a:rPr>
              <a:t>if Jesus didn’t love him differently/more in this moment?</a:t>
            </a:r>
            <a:endParaRPr lang="en-US" sz="2400" b="1" dirty="0">
              <a:solidFill>
                <a:schemeClr val="tx1"/>
              </a:solidFill>
            </a:endParaRPr>
          </a:p>
          <a:p>
            <a:pPr marL="457200" indent="-36576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He </a:t>
            </a:r>
            <a:r>
              <a:rPr lang="en-US" sz="2800" b="1" dirty="0" smtClean="0">
                <a:solidFill>
                  <a:schemeClr val="tx1"/>
                </a:solidFill>
              </a:rPr>
              <a:t>only lacked </a:t>
            </a:r>
            <a:r>
              <a:rPr lang="en-US" sz="2800" b="1" i="1" dirty="0" smtClean="0">
                <a:solidFill>
                  <a:srgbClr val="000090"/>
                </a:solidFill>
              </a:rPr>
              <a:t>one thing</a:t>
            </a:r>
            <a:r>
              <a:rPr lang="en-US" sz="2800" b="1" i="1" dirty="0" smtClean="0">
                <a:solidFill>
                  <a:schemeClr val="tx1"/>
                </a:solidFill>
              </a:rPr>
              <a:t>, </a:t>
            </a:r>
            <a:r>
              <a:rPr lang="en-US" sz="2800" b="1" u="sng" dirty="0" smtClean="0">
                <a:solidFill>
                  <a:srgbClr val="800000"/>
                </a:solidFill>
              </a:rPr>
              <a:t>v.20b; Mark 10:21b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548640" lvl="1"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His </a:t>
            </a:r>
            <a:r>
              <a:rPr lang="en-US" sz="2400" b="1" i="1" dirty="0" smtClean="0">
                <a:solidFill>
                  <a:srgbClr val="000090"/>
                </a:solidFill>
              </a:rPr>
              <a:t>completeness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en-US" sz="2400" b="1" i="1" dirty="0" err="1" smtClean="0">
                <a:solidFill>
                  <a:schemeClr val="tx1"/>
                </a:solidFill>
              </a:rPr>
              <a:t>teleios</a:t>
            </a:r>
            <a:r>
              <a:rPr lang="en-US" sz="2400" b="1" i="1" dirty="0" smtClean="0">
                <a:solidFill>
                  <a:schemeClr val="tx1"/>
                </a:solidFill>
              </a:rPr>
              <a:t>- whole, lacking nothing, </a:t>
            </a:r>
            <a:r>
              <a:rPr lang="en-US" sz="2400" b="1" u="sng" dirty="0" smtClean="0">
                <a:solidFill>
                  <a:srgbClr val="800000"/>
                </a:solidFill>
              </a:rPr>
              <a:t>cf. Col.1:28</a:t>
            </a:r>
            <a:r>
              <a:rPr lang="en-US" sz="2400" b="1" dirty="0" smtClean="0">
                <a:solidFill>
                  <a:schemeClr val="tx1"/>
                </a:solidFill>
              </a:rPr>
              <a:t>; </a:t>
            </a:r>
            <a:r>
              <a:rPr lang="en-US" sz="2400" b="1" u="sng" dirty="0" smtClean="0">
                <a:solidFill>
                  <a:srgbClr val="800000"/>
                </a:solidFill>
              </a:rPr>
              <a:t>Matt.5:48</a:t>
            </a:r>
            <a:r>
              <a:rPr lang="en-US" sz="2400" b="1" dirty="0" smtClean="0">
                <a:solidFill>
                  <a:schemeClr val="tx1"/>
                </a:solidFill>
              </a:rPr>
              <a:t>) was </a:t>
            </a:r>
            <a:r>
              <a:rPr lang="en-US" sz="2400" b="1" i="1" dirty="0" smtClean="0">
                <a:solidFill>
                  <a:srgbClr val="000090"/>
                </a:solidFill>
              </a:rPr>
              <a:t>almost complete!</a:t>
            </a:r>
            <a:endParaRPr lang="en-US" sz="24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319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00269"/>
          </a:xfrm>
        </p:spPr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“One Thing,” </a:t>
            </a:r>
            <a:r>
              <a:rPr lang="en-US" b="1" u="sng" dirty="0" smtClean="0">
                <a:solidFill>
                  <a:srgbClr val="800000"/>
                </a:solidFill>
              </a:rPr>
              <a:t>Matt.19:16-30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238" y="1092104"/>
            <a:ext cx="8523707" cy="5687022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rgbClr val="000090"/>
                </a:solidFill>
              </a:rPr>
              <a:t>But...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457200" indent="-36576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2800" b="1" dirty="0" smtClean="0">
                <a:solidFill>
                  <a:srgbClr val="000090"/>
                </a:solidFill>
              </a:rPr>
              <a:t>Jesus</a:t>
            </a:r>
            <a:r>
              <a:rPr lang="en-US" sz="2800" b="1" dirty="0" smtClean="0">
                <a:solidFill>
                  <a:schemeClr val="tx1"/>
                </a:solidFill>
              </a:rPr>
              <a:t>, as “God,” </a:t>
            </a:r>
            <a:r>
              <a:rPr lang="en-US" sz="2800" b="1" i="1" dirty="0" smtClean="0">
                <a:solidFill>
                  <a:srgbClr val="000090"/>
                </a:solidFill>
              </a:rPr>
              <a:t>knows the heart</a:t>
            </a:r>
            <a:r>
              <a:rPr lang="en-US" sz="2800" b="1" i="1" dirty="0" smtClean="0">
                <a:solidFill>
                  <a:schemeClr val="tx1"/>
                </a:solidFill>
              </a:rPr>
              <a:t>, </a:t>
            </a:r>
            <a:r>
              <a:rPr lang="en-US" sz="2800" b="1" u="sng" dirty="0" smtClean="0">
                <a:solidFill>
                  <a:srgbClr val="800000"/>
                </a:solidFill>
              </a:rPr>
              <a:t>v.21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marL="548640" lvl="1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b="1" u="sng" dirty="0" smtClean="0">
                <a:solidFill>
                  <a:srgbClr val="800000"/>
                </a:solidFill>
              </a:rPr>
              <a:t>1Sam.16:7</a:t>
            </a:r>
            <a:r>
              <a:rPr lang="en-US" sz="2400" b="1" dirty="0" smtClean="0">
                <a:solidFill>
                  <a:srgbClr val="000000"/>
                </a:solidFill>
              </a:rPr>
              <a:t>, which allows Him to “see” what we often cannot- what we </a:t>
            </a:r>
            <a:r>
              <a:rPr lang="en-US" sz="2400" b="1" i="1" dirty="0" smtClean="0">
                <a:solidFill>
                  <a:srgbClr val="000090"/>
                </a:solidFill>
              </a:rPr>
              <a:t>lack</a:t>
            </a:r>
            <a:r>
              <a:rPr lang="en-US" sz="2400" b="1" i="1" dirty="0" smtClean="0">
                <a:solidFill>
                  <a:srgbClr val="000000"/>
                </a:solidFill>
              </a:rPr>
              <a:t>, </a:t>
            </a:r>
            <a:r>
              <a:rPr lang="en-US" sz="2400" b="1" u="sng" dirty="0" smtClean="0">
                <a:solidFill>
                  <a:srgbClr val="800000"/>
                </a:solidFill>
              </a:rPr>
              <a:t>cf. Jas.1:22,26</a:t>
            </a:r>
            <a:r>
              <a:rPr lang="en-US" sz="2400" b="1" dirty="0" smtClean="0">
                <a:solidFill>
                  <a:srgbClr val="000000"/>
                </a:solidFill>
              </a:rPr>
              <a:t>; </a:t>
            </a:r>
            <a:r>
              <a:rPr lang="en-US" sz="2400" b="1" u="sng" dirty="0" smtClean="0">
                <a:solidFill>
                  <a:srgbClr val="800000"/>
                </a:solidFill>
              </a:rPr>
              <a:t>Matt.7:3-4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(Jesus’ words were </a:t>
            </a:r>
            <a:r>
              <a:rPr lang="en-US" sz="2400" b="1" dirty="0" smtClean="0">
                <a:solidFill>
                  <a:srgbClr val="000090"/>
                </a:solidFill>
              </a:rPr>
              <a:t>born of love</a:t>
            </a:r>
            <a:r>
              <a:rPr lang="en-US" sz="2400" b="1" dirty="0" smtClean="0">
                <a:solidFill>
                  <a:srgbClr val="000000"/>
                </a:solidFill>
              </a:rPr>
              <a:t> and thus a desire to </a:t>
            </a:r>
            <a:r>
              <a:rPr lang="en-US" sz="2400" b="1" i="1" dirty="0" smtClean="0">
                <a:solidFill>
                  <a:srgbClr val="000090"/>
                </a:solidFill>
              </a:rPr>
              <a:t>complete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rather than merely </a:t>
            </a:r>
            <a:r>
              <a:rPr lang="en-US" sz="2400" b="1" i="1" dirty="0" smtClean="0">
                <a:solidFill>
                  <a:srgbClr val="000090"/>
                </a:solidFill>
              </a:rPr>
              <a:t>condemn</a:t>
            </a:r>
            <a:r>
              <a:rPr lang="en-US" sz="2400" b="1" dirty="0" smtClean="0">
                <a:solidFill>
                  <a:srgbClr val="000000"/>
                </a:solidFill>
              </a:rPr>
              <a:t>).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36576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And </a:t>
            </a:r>
            <a:r>
              <a:rPr lang="en-US" sz="2800" b="1" i="1" dirty="0" smtClean="0">
                <a:solidFill>
                  <a:srgbClr val="000090"/>
                </a:solidFill>
              </a:rPr>
              <a:t>“he went away grieved...”  </a:t>
            </a:r>
            <a:r>
              <a:rPr lang="en-US" sz="2800" b="1" u="sng" dirty="0" smtClean="0">
                <a:solidFill>
                  <a:srgbClr val="800000"/>
                </a:solidFill>
              </a:rPr>
              <a:t>v.22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548640" lvl="1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b="1" dirty="0" smtClean="0">
                <a:solidFill>
                  <a:srgbClr val="000000"/>
                </a:solidFill>
              </a:rPr>
              <a:t>This man had no problem with commandments 5 - 9, but evidently did with #1, </a:t>
            </a:r>
            <a:r>
              <a:rPr lang="en-US" sz="2400" b="1" u="sng" dirty="0" smtClean="0">
                <a:solidFill>
                  <a:srgbClr val="000000"/>
                </a:solidFill>
              </a:rPr>
              <a:t>Ex.20:3</a:t>
            </a:r>
            <a:r>
              <a:rPr lang="en-US" sz="2400" b="1" dirty="0" smtClean="0">
                <a:solidFill>
                  <a:srgbClr val="000000"/>
                </a:solidFill>
              </a:rPr>
              <a:t>  </a:t>
            </a:r>
            <a:r>
              <a:rPr lang="en-US" sz="2400" b="1" i="1" dirty="0" smtClean="0">
                <a:solidFill>
                  <a:srgbClr val="000090"/>
                </a:solidFill>
              </a:rPr>
              <a:t>“You shall have no other god before Me.” </a:t>
            </a:r>
          </a:p>
          <a:p>
            <a:pPr marL="548640" lvl="1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And had failed to </a:t>
            </a:r>
            <a:r>
              <a:rPr lang="en-US" sz="2400" b="1" i="1" dirty="0" smtClean="0">
                <a:solidFill>
                  <a:srgbClr val="000090"/>
                </a:solidFill>
              </a:rPr>
              <a:t>comprehend</a:t>
            </a:r>
            <a:r>
              <a:rPr lang="en-US" sz="2400" b="1" dirty="0" smtClean="0">
                <a:solidFill>
                  <a:srgbClr val="00009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and</a:t>
            </a:r>
            <a:r>
              <a:rPr lang="en-US" sz="2400" b="1" dirty="0" smtClean="0">
                <a:solidFill>
                  <a:srgbClr val="000090"/>
                </a:solidFill>
              </a:rPr>
              <a:t> </a:t>
            </a:r>
            <a:r>
              <a:rPr lang="en-US" sz="2400" b="1" i="1" dirty="0" smtClean="0">
                <a:solidFill>
                  <a:srgbClr val="000090"/>
                </a:solidFill>
              </a:rPr>
              <a:t>live</a:t>
            </a:r>
            <a:r>
              <a:rPr lang="en-US" sz="2400" b="1" dirty="0" smtClean="0">
                <a:solidFill>
                  <a:srgbClr val="000090"/>
                </a:solidFill>
              </a:rPr>
              <a:t> </a:t>
            </a:r>
            <a:r>
              <a:rPr lang="en-US" sz="2400" b="1" u="sng" dirty="0" smtClean="0">
                <a:solidFill>
                  <a:srgbClr val="800000"/>
                </a:solidFill>
              </a:rPr>
              <a:t>Matt.6:24</a:t>
            </a:r>
            <a:r>
              <a:rPr lang="en-US" sz="2400" b="1" dirty="0" smtClean="0">
                <a:solidFill>
                  <a:srgbClr val="000000"/>
                </a:solidFill>
              </a:rPr>
              <a:t>. Thus, </a:t>
            </a:r>
          </a:p>
          <a:p>
            <a:pPr marL="548640" lvl="1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b="1" i="1" dirty="0" smtClean="0">
                <a:solidFill>
                  <a:srgbClr val="000090"/>
                </a:solidFill>
              </a:rPr>
              <a:t>“He went away grieved,” </a:t>
            </a:r>
            <a:r>
              <a:rPr lang="en-US" sz="2400" b="1" dirty="0" smtClean="0">
                <a:solidFill>
                  <a:srgbClr val="000000"/>
                </a:solidFill>
              </a:rPr>
              <a:t>but his </a:t>
            </a:r>
            <a:r>
              <a:rPr lang="en-US" sz="2400" b="1" i="1" dirty="0" smtClean="0">
                <a:solidFill>
                  <a:srgbClr val="000090"/>
                </a:solidFill>
              </a:rPr>
              <a:t>sorrow </a:t>
            </a:r>
            <a:r>
              <a:rPr lang="en-US" sz="2400" b="1" dirty="0" smtClean="0">
                <a:solidFill>
                  <a:srgbClr val="000000"/>
                </a:solidFill>
              </a:rPr>
              <a:t>was evidently of the </a:t>
            </a:r>
            <a:r>
              <a:rPr lang="en-US" sz="2400" b="1" i="1" dirty="0" smtClean="0">
                <a:solidFill>
                  <a:srgbClr val="800000"/>
                </a:solidFill>
              </a:rPr>
              <a:t>worldly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rather than </a:t>
            </a:r>
            <a:r>
              <a:rPr lang="en-US" sz="2400" b="1" i="1" dirty="0" smtClean="0">
                <a:solidFill>
                  <a:srgbClr val="000090"/>
                </a:solidFill>
              </a:rPr>
              <a:t>godly </a:t>
            </a:r>
            <a:r>
              <a:rPr lang="en-US" sz="2400" b="1" dirty="0" smtClean="0">
                <a:solidFill>
                  <a:srgbClr val="000000"/>
                </a:solidFill>
              </a:rPr>
              <a:t>type, for it apparently produced </a:t>
            </a:r>
            <a:r>
              <a:rPr lang="en-US" sz="2400" b="1" dirty="0" smtClean="0">
                <a:solidFill>
                  <a:srgbClr val="800000"/>
                </a:solidFill>
              </a:rPr>
              <a:t>no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i="1" dirty="0" smtClean="0">
                <a:solidFill>
                  <a:srgbClr val="000090"/>
                </a:solidFill>
              </a:rPr>
              <a:t>repentanc</a:t>
            </a:r>
            <a:r>
              <a:rPr lang="en-US" sz="2400" b="1" i="1" dirty="0" smtClean="0">
                <a:solidFill>
                  <a:srgbClr val="000000"/>
                </a:solidFill>
              </a:rPr>
              <a:t>e, </a:t>
            </a:r>
            <a:r>
              <a:rPr lang="en-US" sz="2400" b="1" u="sng" dirty="0" smtClean="0">
                <a:solidFill>
                  <a:srgbClr val="800000"/>
                </a:solidFill>
              </a:rPr>
              <a:t>2Cor.7:10</a:t>
            </a:r>
            <a:r>
              <a:rPr lang="en-US" sz="2400" b="1" dirty="0" smtClean="0">
                <a:solidFill>
                  <a:srgbClr val="000000"/>
                </a:solidFill>
              </a:rPr>
              <a:t>.  </a:t>
            </a:r>
            <a:endParaRPr lang="en-US" sz="24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88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00269"/>
          </a:xfrm>
        </p:spPr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“One Thing,” </a:t>
            </a:r>
            <a:r>
              <a:rPr lang="en-US" b="1" u="sng" dirty="0" smtClean="0">
                <a:solidFill>
                  <a:srgbClr val="800000"/>
                </a:solidFill>
              </a:rPr>
              <a:t>Matt.19:16-30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238" y="1092104"/>
            <a:ext cx="8523707" cy="5687022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000090"/>
                </a:solidFill>
              </a:rPr>
              <a:t>Now for the </a:t>
            </a:r>
            <a:r>
              <a:rPr lang="en-US" b="1" i="1" dirty="0" smtClean="0">
                <a:solidFill>
                  <a:srgbClr val="000090"/>
                </a:solidFill>
              </a:rPr>
              <a:t>application/take-home </a:t>
            </a:r>
            <a:r>
              <a:rPr lang="en-US" b="1" dirty="0" smtClean="0">
                <a:solidFill>
                  <a:srgbClr val="000090"/>
                </a:solidFill>
              </a:rPr>
              <a:t>points: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548640" indent="-4572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</a:rPr>
              <a:t>Do you possess the </a:t>
            </a:r>
            <a:r>
              <a:rPr lang="en-US" sz="2800" b="1" i="1" dirty="0" smtClean="0">
                <a:solidFill>
                  <a:srgbClr val="000090"/>
                </a:solidFill>
              </a:rPr>
              <a:t>positive </a:t>
            </a:r>
            <a:r>
              <a:rPr lang="en-US" sz="2800" b="1" dirty="0" smtClean="0">
                <a:solidFill>
                  <a:srgbClr val="000090"/>
                </a:solidFill>
              </a:rPr>
              <a:t>attributes/qualities </a:t>
            </a:r>
            <a:r>
              <a:rPr lang="en-US" sz="2800" b="1" dirty="0" smtClean="0">
                <a:solidFill>
                  <a:srgbClr val="000000"/>
                </a:solidFill>
              </a:rPr>
              <a:t>of this </a:t>
            </a:r>
            <a:r>
              <a:rPr lang="en-US" sz="2800" b="1" i="1" dirty="0" smtClean="0">
                <a:solidFill>
                  <a:srgbClr val="000000"/>
                </a:solidFill>
              </a:rPr>
              <a:t>rich, young, ruler</a:t>
            </a:r>
            <a:r>
              <a:rPr lang="en-US" sz="2800" b="1" dirty="0" smtClean="0">
                <a:solidFill>
                  <a:srgbClr val="000000"/>
                </a:solidFill>
              </a:rPr>
              <a:t>? 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36576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Do you seek </a:t>
            </a:r>
            <a:r>
              <a:rPr lang="en-US" b="1" i="1" dirty="0" smtClean="0">
                <a:solidFill>
                  <a:srgbClr val="000090"/>
                </a:solidFill>
              </a:rPr>
              <a:t>the right Source </a:t>
            </a:r>
            <a:r>
              <a:rPr lang="en-US" b="1" dirty="0" smtClean="0">
                <a:solidFill>
                  <a:srgbClr val="000090"/>
                </a:solidFill>
              </a:rPr>
              <a:t>of Jesus </a:t>
            </a:r>
            <a:r>
              <a:rPr lang="en-US" b="1" dirty="0" smtClean="0">
                <a:solidFill>
                  <a:schemeClr val="tx1"/>
                </a:solidFill>
              </a:rPr>
              <a:t>for answers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to </a:t>
            </a:r>
            <a:r>
              <a:rPr lang="en-US" b="1" i="1" dirty="0" smtClean="0">
                <a:solidFill>
                  <a:srgbClr val="000090"/>
                </a:solidFill>
              </a:rPr>
              <a:t>your life’s situations? </a:t>
            </a:r>
          </a:p>
          <a:p>
            <a:pPr marL="914400" lvl="1" indent="-36576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Are you seeking </a:t>
            </a:r>
            <a:r>
              <a:rPr lang="en-US" b="1" i="1" dirty="0" smtClean="0">
                <a:solidFill>
                  <a:srgbClr val="000090"/>
                </a:solidFill>
              </a:rPr>
              <a:t>the right thing </a:t>
            </a:r>
            <a:r>
              <a:rPr lang="en-US" b="1" dirty="0" smtClean="0">
                <a:solidFill>
                  <a:srgbClr val="000000"/>
                </a:solidFill>
              </a:rPr>
              <a:t>of </a:t>
            </a:r>
            <a:r>
              <a:rPr lang="en-US" b="1" i="1" dirty="0" smtClean="0">
                <a:solidFill>
                  <a:srgbClr val="000090"/>
                </a:solidFill>
              </a:rPr>
              <a:t>eternal life</a:t>
            </a:r>
            <a:r>
              <a:rPr lang="en-US" b="1" i="1" dirty="0" smtClean="0">
                <a:solidFill>
                  <a:srgbClr val="000000"/>
                </a:solidFill>
              </a:rPr>
              <a:t>? </a:t>
            </a:r>
          </a:p>
          <a:p>
            <a:pPr marL="914400" lvl="1" indent="-36576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Are you asking </a:t>
            </a:r>
            <a:r>
              <a:rPr lang="en-US" b="1" i="1" dirty="0" smtClean="0">
                <a:solidFill>
                  <a:srgbClr val="000090"/>
                </a:solidFill>
              </a:rPr>
              <a:t>the right question </a:t>
            </a:r>
            <a:r>
              <a:rPr lang="en-US" b="1" dirty="0" smtClean="0">
                <a:solidFill>
                  <a:srgbClr val="000000"/>
                </a:solidFill>
              </a:rPr>
              <a:t>with the </a:t>
            </a:r>
            <a:r>
              <a:rPr lang="en-US" b="1" i="1" dirty="0" smtClean="0">
                <a:solidFill>
                  <a:srgbClr val="000090"/>
                </a:solidFill>
              </a:rPr>
              <a:t>right attitude</a:t>
            </a:r>
            <a:r>
              <a:rPr lang="en-US" b="1" i="1" dirty="0">
                <a:solidFill>
                  <a:schemeClr val="tx1"/>
                </a:solidFill>
              </a:rPr>
              <a:t>,</a:t>
            </a:r>
            <a:r>
              <a:rPr lang="en-US" b="1" i="1" dirty="0" smtClean="0">
                <a:solidFill>
                  <a:srgbClr val="000090"/>
                </a:solidFill>
              </a:rPr>
              <a:t> </a:t>
            </a:r>
            <a:r>
              <a:rPr lang="en-US" b="1" dirty="0" smtClean="0">
                <a:solidFill>
                  <a:srgbClr val="000090"/>
                </a:solidFill>
              </a:rPr>
              <a:t>“</a:t>
            </a:r>
            <a:r>
              <a:rPr lang="en-US" b="1" i="1" dirty="0" smtClean="0">
                <a:solidFill>
                  <a:srgbClr val="000090"/>
                </a:solidFill>
              </a:rPr>
              <a:t>What good thing shall I do that I may obtain eternal life?”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</a:p>
          <a:p>
            <a:pPr marL="914400" lvl="1" indent="-36576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Are you </a:t>
            </a:r>
            <a:r>
              <a:rPr lang="en-US" b="1" i="1" dirty="0" smtClean="0">
                <a:solidFill>
                  <a:srgbClr val="000090"/>
                </a:solidFill>
              </a:rPr>
              <a:t>keeping the commandments</a:t>
            </a:r>
            <a:r>
              <a:rPr lang="en-US" b="1" i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you </a:t>
            </a:r>
            <a:r>
              <a:rPr lang="en-US" b="1" i="1" dirty="0" smtClean="0">
                <a:solidFill>
                  <a:srgbClr val="000090"/>
                </a:solidFill>
              </a:rPr>
              <a:t>know</a:t>
            </a:r>
            <a:r>
              <a:rPr lang="en-US" b="1" i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with a </a:t>
            </a:r>
            <a:r>
              <a:rPr lang="en-US" b="1" i="1" dirty="0" smtClean="0">
                <a:solidFill>
                  <a:srgbClr val="000090"/>
                </a:solidFill>
              </a:rPr>
              <a:t>good conscience</a:t>
            </a:r>
            <a:r>
              <a:rPr lang="en-US" b="1" i="1" dirty="0">
                <a:solidFill>
                  <a:srgbClr val="000000"/>
                </a:solidFill>
              </a:rPr>
              <a:t>?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914400" lvl="1" indent="-36576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Do you know you are </a:t>
            </a:r>
            <a:r>
              <a:rPr lang="en-US" b="1" i="1" dirty="0" smtClean="0">
                <a:solidFill>
                  <a:srgbClr val="000090"/>
                </a:solidFill>
              </a:rPr>
              <a:t>loved by Jesus, </a:t>
            </a:r>
            <a:r>
              <a:rPr lang="en-US" b="1" dirty="0" smtClean="0">
                <a:solidFill>
                  <a:schemeClr val="tx1"/>
                </a:solidFill>
              </a:rPr>
              <a:t>and that His pointing out what </a:t>
            </a:r>
            <a:r>
              <a:rPr lang="en-US" b="1" dirty="0" smtClean="0">
                <a:solidFill>
                  <a:srgbClr val="800000"/>
                </a:solidFill>
              </a:rPr>
              <a:t>(</a:t>
            </a:r>
            <a:r>
              <a:rPr lang="en-US" b="1" i="1" dirty="0" smtClean="0">
                <a:solidFill>
                  <a:srgbClr val="800000"/>
                </a:solidFill>
              </a:rPr>
              <a:t>one thing</a:t>
            </a:r>
            <a:r>
              <a:rPr lang="en-US" b="1" dirty="0" smtClean="0">
                <a:solidFill>
                  <a:srgbClr val="800000"/>
                </a:solidFill>
              </a:rPr>
              <a:t>) </a:t>
            </a:r>
            <a:r>
              <a:rPr lang="en-US" b="1" i="1" dirty="0" smtClean="0">
                <a:solidFill>
                  <a:srgbClr val="800000"/>
                </a:solidFill>
              </a:rPr>
              <a:t>you lack </a:t>
            </a:r>
            <a:r>
              <a:rPr lang="en-US" b="1" dirty="0" smtClean="0">
                <a:solidFill>
                  <a:srgbClr val="000000"/>
                </a:solidFill>
              </a:rPr>
              <a:t>is to make you </a:t>
            </a:r>
            <a:r>
              <a:rPr lang="en-US" b="1" i="1" dirty="0" smtClean="0">
                <a:solidFill>
                  <a:srgbClr val="000090"/>
                </a:solidFill>
              </a:rPr>
              <a:t>complete </a:t>
            </a:r>
            <a:r>
              <a:rPr lang="en-US" b="1" dirty="0" smtClean="0">
                <a:solidFill>
                  <a:srgbClr val="000000"/>
                </a:solidFill>
              </a:rPr>
              <a:t>rather than merely </a:t>
            </a:r>
            <a:r>
              <a:rPr lang="en-US" b="1" i="1" dirty="0" smtClean="0">
                <a:solidFill>
                  <a:srgbClr val="000090"/>
                </a:solidFill>
              </a:rPr>
              <a:t>condemn </a:t>
            </a:r>
            <a:r>
              <a:rPr lang="en-US" b="1" dirty="0" smtClean="0">
                <a:solidFill>
                  <a:srgbClr val="000000"/>
                </a:solidFill>
              </a:rPr>
              <a:t>you?</a:t>
            </a:r>
          </a:p>
          <a:p>
            <a:pPr marL="605790" indent="-51435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</a:rPr>
              <a:t>Will you </a:t>
            </a:r>
            <a:r>
              <a:rPr lang="en-US" sz="2800" b="1" i="1" dirty="0" smtClean="0">
                <a:solidFill>
                  <a:srgbClr val="000090"/>
                </a:solidFill>
              </a:rPr>
              <a:t>go away </a:t>
            </a:r>
            <a:r>
              <a:rPr lang="en-US" sz="2800" b="1" dirty="0" smtClean="0">
                <a:solidFill>
                  <a:srgbClr val="000000"/>
                </a:solidFill>
              </a:rPr>
              <a:t>from here today </a:t>
            </a:r>
            <a:r>
              <a:rPr lang="en-US" sz="2800" b="1" i="1" dirty="0" smtClean="0">
                <a:solidFill>
                  <a:srgbClr val="800000"/>
                </a:solidFill>
              </a:rPr>
              <a:t>grieved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or </a:t>
            </a:r>
            <a:r>
              <a:rPr lang="en-US" sz="2800" b="1" i="1" dirty="0" smtClean="0">
                <a:solidFill>
                  <a:srgbClr val="000090"/>
                </a:solidFill>
              </a:rPr>
              <a:t>penitent</a:t>
            </a:r>
            <a:r>
              <a:rPr lang="en-US" sz="2800" b="1" i="1" dirty="0">
                <a:solidFill>
                  <a:srgbClr val="000000"/>
                </a:solidFill>
              </a:rPr>
              <a:t>,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i="1" dirty="0" smtClean="0">
                <a:solidFill>
                  <a:srgbClr val="000090"/>
                </a:solidFill>
              </a:rPr>
              <a:t>forgiven</a:t>
            </a:r>
            <a:r>
              <a:rPr lang="en-US" sz="2800" b="1" i="1" dirty="0" smtClean="0">
                <a:solidFill>
                  <a:srgbClr val="000000"/>
                </a:solidFill>
              </a:rPr>
              <a:t>,</a:t>
            </a:r>
            <a:r>
              <a:rPr lang="en-US" sz="2800" b="1" i="1" dirty="0" smtClean="0">
                <a:solidFill>
                  <a:srgbClr val="000090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and</a:t>
            </a:r>
            <a:r>
              <a:rPr lang="en-US" sz="2800" b="1" dirty="0" smtClean="0">
                <a:solidFill>
                  <a:srgbClr val="000090"/>
                </a:solidFill>
              </a:rPr>
              <a:t> </a:t>
            </a:r>
            <a:r>
              <a:rPr lang="en-US" sz="2800" b="1" i="1" dirty="0" smtClean="0">
                <a:solidFill>
                  <a:srgbClr val="000090"/>
                </a:solidFill>
              </a:rPr>
              <a:t>whole</a:t>
            </a:r>
            <a:r>
              <a:rPr lang="en-US" sz="2800" b="1" i="1" dirty="0" smtClean="0">
                <a:solidFill>
                  <a:srgbClr val="000000"/>
                </a:solidFill>
              </a:rPr>
              <a:t>? </a:t>
            </a:r>
            <a:endParaRPr lang="en-US" sz="28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22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800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902</Words>
  <Application>Microsoft Macintosh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“One Thing,” Matt.19:16-30</vt:lpstr>
      <vt:lpstr>“One Thing,” Matt.19:16-30</vt:lpstr>
      <vt:lpstr>“One Thing,” Matt.19:16-30</vt:lpstr>
      <vt:lpstr>“One Thing,” Matt.19:16-30</vt:lpstr>
      <vt:lpstr>“One Thing,” Matt.19:16-30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18</cp:revision>
  <cp:lastPrinted>2023-05-12T17:12:56Z</cp:lastPrinted>
  <dcterms:created xsi:type="dcterms:W3CDTF">2023-05-12T14:22:47Z</dcterms:created>
  <dcterms:modified xsi:type="dcterms:W3CDTF">2023-05-12T17:15:16Z</dcterms:modified>
</cp:coreProperties>
</file>