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57" r:id="rId2"/>
    <p:sldId id="256" r:id="rId3"/>
    <p:sldId id="259" r:id="rId4"/>
    <p:sldId id="260" r:id="rId5"/>
    <p:sldId id="264" r:id="rId6"/>
    <p:sldId id="261" r:id="rId7"/>
    <p:sldId id="26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DEF9F-633E-9541-93D9-9DCA5437524E}" type="datetimeFigureOut">
              <a:rPr lang="en-US" smtClean="0"/>
              <a:t>6/18/23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658DE-CDB7-064C-B980-918CE726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29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A5D1-42D4-D14A-9EFC-8A07BBECF5BD}" type="datetimeFigureOut">
              <a:rPr lang="en-US" smtClean="0"/>
              <a:t>6/18/23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3DBA-78B1-4D47-B1D2-92A891BD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72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A5D1-42D4-D14A-9EFC-8A07BBECF5BD}" type="datetimeFigureOut">
              <a:rPr lang="en-US" smtClean="0"/>
              <a:t>6/18/23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3DBA-78B1-4D47-B1D2-92A891BD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1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A5D1-42D4-D14A-9EFC-8A07BBECF5BD}" type="datetimeFigureOut">
              <a:rPr lang="en-US" smtClean="0"/>
              <a:t>6/18/23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3DBA-78B1-4D47-B1D2-92A891BD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8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A5D1-42D4-D14A-9EFC-8A07BBECF5BD}" type="datetimeFigureOut">
              <a:rPr lang="en-US" smtClean="0"/>
              <a:t>6/18/23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3DBA-78B1-4D47-B1D2-92A891BD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5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A5D1-42D4-D14A-9EFC-8A07BBECF5BD}" type="datetimeFigureOut">
              <a:rPr lang="en-US" smtClean="0"/>
              <a:t>6/18/23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3DBA-78B1-4D47-B1D2-92A891BD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2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A5D1-42D4-D14A-9EFC-8A07BBECF5BD}" type="datetimeFigureOut">
              <a:rPr lang="en-US" smtClean="0"/>
              <a:t>6/18/23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3DBA-78B1-4D47-B1D2-92A891BD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A5D1-42D4-D14A-9EFC-8A07BBECF5BD}" type="datetimeFigureOut">
              <a:rPr lang="en-US" smtClean="0"/>
              <a:t>6/18/23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3DBA-78B1-4D47-B1D2-92A891BD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2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A5D1-42D4-D14A-9EFC-8A07BBECF5BD}" type="datetimeFigureOut">
              <a:rPr lang="en-US" smtClean="0"/>
              <a:t>6/18/23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3DBA-78B1-4D47-B1D2-92A891BD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4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A5D1-42D4-D14A-9EFC-8A07BBECF5BD}" type="datetimeFigureOut">
              <a:rPr lang="en-US" smtClean="0"/>
              <a:t>6/18/23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3DBA-78B1-4D47-B1D2-92A891BD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8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A5D1-42D4-D14A-9EFC-8A07BBECF5BD}" type="datetimeFigureOut">
              <a:rPr lang="en-US" smtClean="0"/>
              <a:t>6/18/23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3DBA-78B1-4D47-B1D2-92A891BD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0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A5D1-42D4-D14A-9EFC-8A07BBECF5BD}" type="datetimeFigureOut">
              <a:rPr lang="en-US" smtClean="0"/>
              <a:t>6/18/23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3DBA-78B1-4D47-B1D2-92A891BD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CA5D1-42D4-D14A-9EFC-8A07BBECF5BD}" type="datetimeFigureOut">
              <a:rPr lang="en-US" smtClean="0"/>
              <a:t>6/18/23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73DBA-78B1-4D47-B1D2-92A891BD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6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084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08245" y="188414"/>
            <a:ext cx="5468141" cy="1898064"/>
          </a:xfrm>
          <a:blipFill dpi="0" rotWithShape="1">
            <a:blip r:embed="rId3">
              <a:alphaModFix amt="66000"/>
            </a:blip>
            <a:srcRect/>
            <a:tile tx="0" ty="0" sx="100000" sy="100000" flip="none" algn="tl"/>
          </a:blipFill>
          <a:effectLst>
            <a:glow rad="101600">
              <a:schemeClr val="tx1">
                <a:alpha val="75000"/>
              </a:schemeClr>
            </a:glow>
            <a:softEdge rad="50800"/>
          </a:effectLst>
        </p:spPr>
        <p:txBody>
          <a:bodyPr>
            <a:noAutofit/>
          </a:bodyPr>
          <a:lstStyle/>
          <a:p>
            <a:pPr>
              <a:lnSpc>
                <a:spcPts val="4200"/>
              </a:lnSpc>
            </a:pPr>
            <a:r>
              <a:rPr lang="en-US" sz="4800" b="1" dirty="0" smtClean="0"/>
              <a:t> </a:t>
            </a:r>
            <a:r>
              <a:rPr lang="en-US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“Honest and Sincere”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400" b="1" dirty="0" smtClean="0"/>
              <a:t> </a:t>
            </a:r>
            <a:r>
              <a:rPr lang="en-US" sz="28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(Beliefs, Practices, and Worship)</a:t>
            </a:r>
            <a:br>
              <a:rPr lang="en-US" sz="28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versus</a:t>
            </a:r>
            <a:endParaRPr lang="en-US" sz="8800" b="1" dirty="0">
              <a:effectLst>
                <a:glow rad="1016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718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12" y="106164"/>
            <a:ext cx="7455708" cy="911155"/>
          </a:xfrm>
        </p:spPr>
        <p:txBody>
          <a:bodyPr/>
          <a:lstStyle/>
          <a:p>
            <a:r>
              <a:rPr lang="en-US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“Honest and Sincere” vs. Truth</a:t>
            </a:r>
            <a:endParaRPr lang="en-US" b="1" dirty="0">
              <a:effectLst>
                <a:glow rad="1016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3396"/>
            <a:ext cx="8229600" cy="5704604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Let’s review last week’s key points relative to “Truth”...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“Truth” is 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not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relative;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it is </a:t>
            </a:r>
            <a:r>
              <a:rPr lang="en-US" b="1" i="1" dirty="0" smtClean="0">
                <a:solidFill>
                  <a:schemeClr val="tx2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evidential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solidFill>
                  <a:srgbClr val="1F497D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empirical</a:t>
            </a:r>
            <a:endParaRPr lang="en-US" b="1" dirty="0" smtClean="0">
              <a:solidFill>
                <a:srgbClr val="1F497D"/>
              </a:solidFill>
              <a:effectLst>
                <a:glow rad="76200">
                  <a:schemeClr val="bg1">
                    <a:alpha val="75000"/>
                  </a:schemeClr>
                </a:glow>
              </a:effectLst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“Truth” is 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neither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personal 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nor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subjective;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it is </a:t>
            </a:r>
            <a:r>
              <a:rPr lang="en-US" b="1" i="1" dirty="0" smtClean="0">
                <a:solidFill>
                  <a:srgbClr val="1F497D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universal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solidFill>
                  <a:srgbClr val="1F497D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objective</a:t>
            </a:r>
            <a:endParaRPr lang="en-US" b="1" dirty="0" smtClean="0">
              <a:solidFill>
                <a:srgbClr val="1F497D"/>
              </a:solidFill>
              <a:effectLst>
                <a:glow rad="76200">
                  <a:schemeClr val="bg1">
                    <a:alpha val="75000"/>
                  </a:schemeClr>
                </a:glow>
              </a:effectLst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“Truth” does 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not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have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‘alternative truths;’ 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the </a:t>
            </a:r>
            <a:r>
              <a:rPr lang="en-US" b="1" i="1" dirty="0" smtClean="0">
                <a:solidFill>
                  <a:schemeClr val="tx2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‘alternative’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for </a:t>
            </a:r>
            <a:r>
              <a:rPr lang="en-US" b="1" dirty="0" smtClean="0">
                <a:solidFill>
                  <a:srgbClr val="1F497D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“truth”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is 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falsehood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(and/or 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lies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“Truth” is 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not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equal to 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nor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determined by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feelings;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Truth-seekers accept truth based on </a:t>
            </a:r>
            <a:r>
              <a:rPr lang="en-US" b="1" i="1" dirty="0" smtClean="0">
                <a:solidFill>
                  <a:srgbClr val="1F497D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evidence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regardless of how they 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feel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about it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“Truth” is 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not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determined by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belief(s)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or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perception(s);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our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beliefs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perceptions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must </a:t>
            </a:r>
            <a:r>
              <a:rPr lang="en-US" b="1" dirty="0" smtClean="0">
                <a:solidFill>
                  <a:srgbClr val="1F497D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stem from “truth,” 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not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the other way around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, else we are misguided fools. </a:t>
            </a:r>
            <a:endParaRPr lang="en-US" b="1" dirty="0">
              <a:effectLst>
                <a:glow rad="762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109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12" y="106164"/>
            <a:ext cx="7455708" cy="911155"/>
          </a:xfrm>
        </p:spPr>
        <p:txBody>
          <a:bodyPr/>
          <a:lstStyle/>
          <a:p>
            <a:r>
              <a:rPr lang="en-US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“Honest and Sincere” vs. Truth</a:t>
            </a:r>
            <a:endParaRPr lang="en-US" b="1" dirty="0">
              <a:effectLst>
                <a:glow rad="1016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489" y="1153396"/>
            <a:ext cx="8419526" cy="5704604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Understanding these principals, let’s consider the common religious sentiment that is often stated as, 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“It doesn’t really matter what you believe and practice (or how you worship) as long as you’re 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honest 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sincere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.” </a:t>
            </a:r>
            <a:endParaRPr lang="en-US" b="1" dirty="0" smtClean="0">
              <a:effectLst>
                <a:glow rad="76200">
                  <a:schemeClr val="bg1">
                    <a:alpha val="75000"/>
                  </a:schemeClr>
                </a:glow>
              </a:effectLst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How does such a conviction/statement correlate to the nature of “truth”?</a:t>
            </a:r>
            <a:endParaRPr lang="en-US" b="1" dirty="0" smtClean="0">
              <a:solidFill>
                <a:srgbClr val="1F497D"/>
              </a:solidFill>
              <a:effectLst>
                <a:glow rad="76200">
                  <a:schemeClr val="bg1">
                    <a:alpha val="75000"/>
                  </a:schemeClr>
                </a:glow>
              </a:effectLst>
            </a:endParaRPr>
          </a:p>
          <a:p>
            <a:pPr marL="4000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Simply put: 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It doesn’t.  </a:t>
            </a: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Neither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honesty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nor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sincerity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on the part of the individual establishes “truth” since it is 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not 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relative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to them but </a:t>
            </a:r>
            <a:r>
              <a:rPr lang="en-US" b="1" i="1" dirty="0" smtClean="0">
                <a:solidFill>
                  <a:srgbClr val="1F497D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evidential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solidFill>
                  <a:schemeClr val="tx2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empirical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.  Apollos was both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honest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sincere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but also “wrong”  because he lacked critical “truth,”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Acts 18:24-28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.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n “honest” person can still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believe a lie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and act accordingly.  Saul of Tarsus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believed the lie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that Jesus was an imposter, and thus persecuted those who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knew the truth,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cf. Acts 7:51 </a:t>
            </a:r>
            <a:r>
              <a:rPr lang="mr-IN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–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8:3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.</a:t>
            </a:r>
            <a:r>
              <a:rPr lang="en-US" b="1" dirty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Yet he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“lived </a:t>
            </a:r>
            <a:r>
              <a:rPr lang="mr-IN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…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with a perfectly good conscience,”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Acts 23:1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.  Did such make his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belief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practice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“right” (based on truth)? Of course not, and he knew it,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cf. Gal.1:13-17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;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1Tim.1:12-17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.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endParaRPr lang="en-US" b="1" dirty="0">
              <a:effectLst>
                <a:glow rad="762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200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12" y="106164"/>
            <a:ext cx="7455708" cy="911155"/>
          </a:xfrm>
        </p:spPr>
        <p:txBody>
          <a:bodyPr/>
          <a:lstStyle/>
          <a:p>
            <a:r>
              <a:rPr lang="en-US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“Honest and Sincere” vs. Truth</a:t>
            </a:r>
            <a:endParaRPr lang="en-US" b="1" dirty="0">
              <a:effectLst>
                <a:glow rad="1016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489" y="1153396"/>
            <a:ext cx="8419526" cy="5704604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500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Understanding these principals, let’s consider the common religious sentiment that is often stated as, 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500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“It doesn’t really matter what you believe and practice (or how you worship) as long as you’re </a:t>
            </a:r>
            <a:r>
              <a:rPr lang="en-US" sz="2500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honest </a:t>
            </a:r>
            <a:r>
              <a:rPr lang="en-US" sz="2500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sz="2500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sincere</a:t>
            </a:r>
            <a:r>
              <a:rPr lang="en-US" sz="2500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.” </a:t>
            </a:r>
            <a:endParaRPr lang="en-US" sz="2500" b="1" dirty="0" smtClean="0">
              <a:effectLst>
                <a:glow rad="76200">
                  <a:schemeClr val="bg1">
                    <a:alpha val="75000"/>
                  </a:schemeClr>
                </a:glow>
              </a:effectLst>
            </a:endParaRP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2"/>
            </a:pPr>
            <a:r>
              <a:rPr lang="en-US" sz="2500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What does such a conviction/statement falsely </a:t>
            </a:r>
            <a:r>
              <a:rPr lang="en-US" sz="2500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assume </a:t>
            </a:r>
            <a:r>
              <a:rPr lang="en-US" sz="2500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about God?</a:t>
            </a:r>
            <a:endParaRPr lang="en-US" sz="2500" b="1" dirty="0" smtClean="0">
              <a:solidFill>
                <a:srgbClr val="800000"/>
              </a:solidFill>
              <a:effectLst>
                <a:glow rad="76200">
                  <a:schemeClr val="bg1">
                    <a:alpha val="75000"/>
                  </a:schemeClr>
                </a:glow>
              </a:effectLst>
            </a:endParaRPr>
          </a:p>
          <a:p>
            <a:pPr marL="857250" lvl="1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500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That He doesn’t really care about “truth.” But He obviously does, </a:t>
            </a:r>
            <a:r>
              <a:rPr lang="en-US" sz="2500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Rom</a:t>
            </a:r>
            <a:r>
              <a:rPr lang="en-US" sz="2500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.3:</a:t>
            </a:r>
            <a:r>
              <a:rPr lang="en-US" sz="2500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3-4</a:t>
            </a:r>
            <a:r>
              <a:rPr lang="en-US" sz="2500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; </a:t>
            </a:r>
            <a:r>
              <a:rPr lang="en-US" sz="2500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Titus 1:2</a:t>
            </a:r>
            <a:r>
              <a:rPr lang="en-US" sz="2500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; </a:t>
            </a:r>
            <a:r>
              <a:rPr lang="en-US" sz="2500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John 17:17</a:t>
            </a:r>
            <a:r>
              <a:rPr lang="en-US" sz="2500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!</a:t>
            </a:r>
            <a:endParaRPr lang="en-US" sz="2500" b="1" u="sng" dirty="0" smtClean="0">
              <a:effectLst>
                <a:glow rad="76200">
                  <a:schemeClr val="bg1">
                    <a:alpha val="75000"/>
                  </a:schemeClr>
                </a:glow>
              </a:effectLst>
            </a:endParaRPr>
          </a:p>
          <a:p>
            <a:pPr marL="857250" lvl="1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500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That He is willing to allow us to determine </a:t>
            </a:r>
            <a:r>
              <a:rPr lang="en-US" sz="2500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our own </a:t>
            </a:r>
            <a:r>
              <a:rPr lang="en-US" sz="2500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“truth.” He isn’t, </a:t>
            </a:r>
            <a:r>
              <a:rPr lang="en-US" sz="2500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Isa.55:8-9</a:t>
            </a:r>
            <a:r>
              <a:rPr lang="en-US" sz="2500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;  </a:t>
            </a:r>
            <a:r>
              <a:rPr lang="en-US" sz="2500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Jer.10:23</a:t>
            </a:r>
            <a:r>
              <a:rPr lang="en-US" sz="2500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;  </a:t>
            </a:r>
            <a:r>
              <a:rPr lang="en-US" sz="2500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John 3:21; 8:31-32</a:t>
            </a:r>
            <a:r>
              <a:rPr lang="en-US" sz="2500" b="1" dirty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sz="2500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  <a:sym typeface="Wingdings"/>
              </a:rPr>
              <a:t> </a:t>
            </a:r>
            <a:r>
              <a:rPr lang="en-US" sz="2500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  <a:sym typeface="Wingdings"/>
              </a:rPr>
              <a:t>Phil.3:18-19</a:t>
            </a:r>
            <a:r>
              <a:rPr lang="en-US" sz="2500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  <a:sym typeface="Wingdings"/>
              </a:rPr>
              <a:t>. </a:t>
            </a:r>
            <a:endParaRPr lang="en-US" sz="2500" b="1" dirty="0">
              <a:effectLst>
                <a:glow rad="762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728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12" y="106164"/>
            <a:ext cx="7455708" cy="911155"/>
          </a:xfrm>
        </p:spPr>
        <p:txBody>
          <a:bodyPr/>
          <a:lstStyle/>
          <a:p>
            <a:r>
              <a:rPr lang="en-US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“Honest and Sincere” vs. Truth</a:t>
            </a:r>
            <a:endParaRPr lang="en-US" b="1" dirty="0">
              <a:effectLst>
                <a:glow rad="1016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65" y="1153396"/>
            <a:ext cx="8455567" cy="5704604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Understanding these principals, let’s consider the common religious sentiment that is often stated as 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“It doesn’t really matter what you believe and practice (or how you worship) as long as you’re 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honest </a:t>
            </a:r>
            <a:r>
              <a:rPr lang="en-US" sz="4000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sincere</a:t>
            </a:r>
            <a:r>
              <a:rPr lang="en-US" sz="4000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.” </a:t>
            </a:r>
            <a:endParaRPr lang="en-US" sz="4000" b="1" dirty="0" smtClean="0">
              <a:effectLst>
                <a:glow rad="76200">
                  <a:schemeClr val="bg1">
                    <a:alpha val="75000"/>
                  </a:schemeClr>
                </a:glow>
              </a:effectLst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4000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Do biblical examples to </a:t>
            </a:r>
            <a:r>
              <a:rPr lang="en-US" sz="4000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support </a:t>
            </a:r>
            <a:r>
              <a:rPr lang="en-US" sz="4000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or </a:t>
            </a:r>
            <a:r>
              <a:rPr lang="en-US" sz="4000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deny</a:t>
            </a:r>
            <a:r>
              <a:rPr lang="en-US" sz="4000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this conviction/statement?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Relative to Noah’s 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belief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practice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?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Heb.11:7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;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Gen.6:8-9,22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; he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listened to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believed God,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and thus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obeyed;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he didn’t attempt to do things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his own way!  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Relative to Saul/Paul’s 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salvation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?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Though Paul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saw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spoke to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Jesus (and had a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miraculous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experience- blinded,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then eventually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healed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), and spent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three days fasting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praying,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he still had to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obey,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Acts 9:6-11; 22:16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; he was not “saved”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in his own way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(how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he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wanted). 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b="1" dirty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Relative to Cain and Abel’s 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worship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?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u="sng" dirty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Heb.11:4</a:t>
            </a:r>
            <a:r>
              <a:rPr lang="en-US" b="1" dirty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; </a:t>
            </a:r>
            <a:r>
              <a:rPr lang="en-US" b="1" u="sng" dirty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Rom.10:17</a:t>
            </a:r>
            <a:r>
              <a:rPr lang="en-US" b="1" dirty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; Abel </a:t>
            </a:r>
            <a:r>
              <a:rPr lang="en-US" b="1" i="1" dirty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listened to </a:t>
            </a:r>
            <a:r>
              <a:rPr lang="en-US" b="1" dirty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obeyed </a:t>
            </a:r>
            <a:r>
              <a:rPr lang="en-US" b="1" dirty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God, but Cain </a:t>
            </a:r>
            <a:r>
              <a:rPr lang="en-US" b="1" i="1" dirty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didn’t- </a:t>
            </a:r>
            <a:r>
              <a:rPr lang="en-US" b="1" dirty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which one’s “worship” was accepted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?</a:t>
            </a:r>
          </a:p>
          <a:p>
            <a:pPr marL="914400" lvl="1" indent="-51435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lphaLcPeriod"/>
            </a:pP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“But what about Moses’ 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failure 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to obey? Didn’t God provide the water despite Moses’ 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disobedience</a:t>
            </a:r>
            <a:r>
              <a:rPr lang="en-US" b="1" i="1" dirty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in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Num.20:7-11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?” 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Yes, the Lord still provided Israel with water despite Moses’ disobedience, but note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v.12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where Moses himself (the disobedient one in this case) was prevented from entering the 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Promised Land! </a:t>
            </a:r>
            <a:endParaRPr lang="en-US" b="1" dirty="0" smtClean="0">
              <a:effectLst>
                <a:glow rad="762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394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12" y="106164"/>
            <a:ext cx="7455708" cy="911155"/>
          </a:xfrm>
        </p:spPr>
        <p:txBody>
          <a:bodyPr/>
          <a:lstStyle/>
          <a:p>
            <a:r>
              <a:rPr lang="en-US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“Honest and Sincere” vs. Truth</a:t>
            </a:r>
            <a:endParaRPr lang="en-US" b="1" dirty="0">
              <a:effectLst>
                <a:glow rad="1016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3396"/>
            <a:ext cx="8229600" cy="5704604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Now, does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“It doesn’t really matter what you believe and practice (or how you worship) as long as you’re 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honest 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sincere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”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make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any sense with regard to “truth” generally?  Is that how “truth” works?  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Nope.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Is it in keeping with the </a:t>
            </a:r>
            <a:r>
              <a:rPr lang="en-US" b="1" i="1" dirty="0" smtClean="0">
                <a:solidFill>
                  <a:srgbClr val="0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revealed </a:t>
            </a:r>
            <a:r>
              <a:rPr lang="en-US" b="1" dirty="0" smtClean="0">
                <a:solidFill>
                  <a:srgbClr val="0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nature of God?  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Not at all.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Are there any direct statements or biblical examples to verify the “truthfulness” of this statement?  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Not a one.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Then why do people 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believe </a:t>
            </a:r>
            <a:r>
              <a:rPr lang="en-US" b="1" dirty="0" smtClean="0">
                <a:solidFill>
                  <a:srgbClr val="0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and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espouse </a:t>
            </a:r>
            <a:r>
              <a:rPr lang="en-US" b="1" dirty="0" smtClean="0">
                <a:solidFill>
                  <a:srgbClr val="0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such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nonsense</a:t>
            </a:r>
            <a:r>
              <a:rPr lang="en-US" b="1" dirty="0" smtClean="0">
                <a:solidFill>
                  <a:srgbClr val="0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? They either: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Have fallen prey to the 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lies 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of Satan,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John 8:43-47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; </a:t>
            </a:r>
            <a:r>
              <a:rPr lang="en-US" b="1" dirty="0" smtClean="0">
                <a:solidFill>
                  <a:srgbClr val="0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or,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Are just plain 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spiritually lazy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, </a:t>
            </a:r>
            <a:r>
              <a:rPr lang="en-US" b="1" dirty="0" smtClean="0">
                <a:solidFill>
                  <a:srgbClr val="0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and think adopting such a conviction somehow relieves them of the responsibility to 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learn </a:t>
            </a:r>
            <a:r>
              <a:rPr lang="en-US" b="1" dirty="0" smtClean="0">
                <a:solidFill>
                  <a:srgbClr val="0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and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obey the </a:t>
            </a:r>
            <a:r>
              <a:rPr lang="en-US" b="1" i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truth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. </a:t>
            </a:r>
            <a:r>
              <a:rPr lang="en-US" b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It doesn’t,</a:t>
            </a:r>
            <a:r>
              <a:rPr lang="en-US" b="1" i="1" dirty="0" smtClean="0"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cf. 2Thess.1:8-9</a:t>
            </a:r>
            <a:r>
              <a:rPr lang="en-US" b="1" dirty="0" smtClean="0">
                <a:solidFill>
                  <a:srgbClr val="0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Obviously, there is a better, “truthful,” way,  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2Thess.2:13-14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; 	</a:t>
            </a:r>
            <a:r>
              <a:rPr lang="en-US" b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1Thess.2:13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.  </a:t>
            </a:r>
            <a:r>
              <a:rPr lang="en-US" b="1" dirty="0" smtClean="0">
                <a:solidFill>
                  <a:srgbClr val="0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Which will </a:t>
            </a:r>
            <a:r>
              <a:rPr lang="en-US" b="1" i="1" u="sng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YOU</a:t>
            </a:r>
            <a:r>
              <a:rPr lang="en-US" b="1" dirty="0" smtClean="0">
                <a:solidFill>
                  <a:srgbClr val="8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solidFill>
                  <a:srgbClr val="000000"/>
                </a:solidFill>
                <a:effectLst>
                  <a:glow rad="76200">
                    <a:schemeClr val="bg1">
                      <a:alpha val="75000"/>
                    </a:schemeClr>
                  </a:glow>
                </a:effectLst>
              </a:rPr>
              <a:t>choose? </a:t>
            </a:r>
          </a:p>
        </p:txBody>
      </p:sp>
    </p:spTree>
    <p:extLst>
      <p:ext uri="{BB962C8B-B14F-4D97-AF65-F5344CB8AC3E}">
        <p14:creationId xmlns:p14="http://schemas.microsoft.com/office/powerpoint/2010/main" val="379556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10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981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 “Honest and Sincere”  (Beliefs, Practices, and Worship) versus</vt:lpstr>
      <vt:lpstr>“Honest and Sincere” vs. Truth</vt:lpstr>
      <vt:lpstr>“Honest and Sincere” vs. Truth</vt:lpstr>
      <vt:lpstr>“Honest and Sincere” vs. Truth</vt:lpstr>
      <vt:lpstr>“Honest and Sincere” vs. Truth</vt:lpstr>
      <vt:lpstr>“Honest and Sincere” vs. Truth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31</cp:revision>
  <cp:lastPrinted>2023-06-17T14:32:58Z</cp:lastPrinted>
  <dcterms:created xsi:type="dcterms:W3CDTF">2023-06-17T10:09:36Z</dcterms:created>
  <dcterms:modified xsi:type="dcterms:W3CDTF">2023-06-18T12:32:00Z</dcterms:modified>
</cp:coreProperties>
</file>