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6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502CA-7CE0-1E49-BAB1-7C2308C026B5}" type="datetimeFigureOut">
              <a:rPr lang="en-US" smtClean="0"/>
              <a:t>7/16/23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B708B-EB26-4843-B8E1-AB3971447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22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D2D37-311D-2449-A070-CAA8C39A43F9}" type="datetimeFigureOut">
              <a:rPr lang="en-US" smtClean="0"/>
              <a:t>7/16/23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821B0-6B02-214C-B39F-156B6D62E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31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821B0-6B02-214C-B39F-156B6D62E3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66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821B0-6B02-214C-B39F-156B6D62E3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6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821B0-6B02-214C-B39F-156B6D62E3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66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821B0-6B02-214C-B39F-156B6D62E3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6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821B0-6B02-214C-B39F-156B6D62E3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6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654A-4E71-7343-BC27-AD71E31BAEA5}" type="datetimeFigureOut">
              <a:rPr lang="en-US" smtClean="0"/>
              <a:t>7/16/23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B4C-336D-9E44-9F75-6D3CA463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5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654A-4E71-7343-BC27-AD71E31BAEA5}" type="datetimeFigureOut">
              <a:rPr lang="en-US" smtClean="0"/>
              <a:t>7/16/23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B4C-336D-9E44-9F75-6D3CA463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654A-4E71-7343-BC27-AD71E31BAEA5}" type="datetimeFigureOut">
              <a:rPr lang="en-US" smtClean="0"/>
              <a:t>7/16/23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B4C-336D-9E44-9F75-6D3CA463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0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654A-4E71-7343-BC27-AD71E31BAEA5}" type="datetimeFigureOut">
              <a:rPr lang="en-US" smtClean="0"/>
              <a:t>7/16/23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B4C-336D-9E44-9F75-6D3CA463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1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654A-4E71-7343-BC27-AD71E31BAEA5}" type="datetimeFigureOut">
              <a:rPr lang="en-US" smtClean="0"/>
              <a:t>7/16/23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B4C-336D-9E44-9F75-6D3CA463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0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654A-4E71-7343-BC27-AD71E31BAEA5}" type="datetimeFigureOut">
              <a:rPr lang="en-US" smtClean="0"/>
              <a:t>7/16/23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B4C-336D-9E44-9F75-6D3CA463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1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654A-4E71-7343-BC27-AD71E31BAEA5}" type="datetimeFigureOut">
              <a:rPr lang="en-US" smtClean="0"/>
              <a:t>7/16/23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B4C-336D-9E44-9F75-6D3CA463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5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654A-4E71-7343-BC27-AD71E31BAEA5}" type="datetimeFigureOut">
              <a:rPr lang="en-US" smtClean="0"/>
              <a:t>7/16/23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B4C-336D-9E44-9F75-6D3CA463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1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654A-4E71-7343-BC27-AD71E31BAEA5}" type="datetimeFigureOut">
              <a:rPr lang="en-US" smtClean="0"/>
              <a:t>7/16/23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B4C-336D-9E44-9F75-6D3CA463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7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654A-4E71-7343-BC27-AD71E31BAEA5}" type="datetimeFigureOut">
              <a:rPr lang="en-US" smtClean="0"/>
              <a:t>7/16/23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B4C-336D-9E44-9F75-6D3CA463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7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654A-4E71-7343-BC27-AD71E31BAEA5}" type="datetimeFigureOut">
              <a:rPr lang="en-US" smtClean="0"/>
              <a:t>7/16/23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4B4C-336D-9E44-9F75-6D3CA463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7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2654A-4E71-7343-BC27-AD71E31BAEA5}" type="datetimeFigureOut">
              <a:rPr lang="en-US" smtClean="0"/>
              <a:t>7/16/23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D4B4C-336D-9E44-9F75-6D3CA463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7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65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33400"/>
            <a:ext cx="5791200" cy="579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9663" y="1336709"/>
            <a:ext cx="3005839" cy="1233704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Why is </a:t>
            </a:r>
            <a:endParaRPr lang="en-US" b="1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38015"/>
            <a:ext cx="6400800" cy="82724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n w="3155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 Big Deal?</a:t>
            </a:r>
            <a:endParaRPr lang="en-US" sz="4400" b="1" dirty="0">
              <a:ln w="31550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335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8864" t="14100" r="8209" b="11689"/>
          <a:stretch/>
        </p:blipFill>
        <p:spPr>
          <a:xfrm>
            <a:off x="6270776" y="67816"/>
            <a:ext cx="2755684" cy="2466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8161" y="128333"/>
            <a:ext cx="3005839" cy="56833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Why is </a:t>
            </a:r>
            <a:endParaRPr lang="en-US" sz="2800" b="1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1204" y="1705486"/>
            <a:ext cx="2242537" cy="55097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n w="3155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 Big Deal?</a:t>
            </a:r>
            <a:endParaRPr lang="en-US" sz="2800" b="1" dirty="0">
              <a:ln w="31550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847" y="1059155"/>
            <a:ext cx="5301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3175">
                  <a:solidFill>
                    <a:schemeClr val="tx1"/>
                  </a:solidFill>
                </a:ln>
                <a:solidFill>
                  <a:srgbClr val="D9D9D9"/>
                </a:solidFill>
              </a:rPr>
              <a:t>Please realize that: </a:t>
            </a:r>
            <a:endParaRPr lang="en-US" sz="3600" b="1" dirty="0">
              <a:ln w="3175">
                <a:solidFill>
                  <a:schemeClr val="tx1"/>
                </a:solidFill>
              </a:ln>
              <a:solidFill>
                <a:srgbClr val="D9D9D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541" y="2533891"/>
            <a:ext cx="8112598" cy="42909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softEdge rad="50800"/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The “Church of Christ” is not the only religion that stresses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baptism;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other groups stress at least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their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version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of it. 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Some groups “baptize” by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sprinkling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or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pouring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water on/over the candidate; and some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immerse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them in water.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Some even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baptize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for “remission of sins.”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But, what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this group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or </a:t>
            </a:r>
            <a:r>
              <a:rPr lang="en-US" sz="2600" b="1" i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that group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(including “the Church of Christ”!) does or doesn’t do is not what’s really important.  The important thing is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“What does the NT prescribe?” 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and</a:t>
            </a:r>
            <a:r>
              <a:rPr lang="en-US" sz="2600" b="1" dirty="0" smtClean="0">
                <a:ln w="3175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“Why?”!</a:t>
            </a:r>
            <a:endParaRPr lang="en-US" sz="2600" b="1" dirty="0">
              <a:ln w="3175"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9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8864" t="14100" r="8209" b="11689"/>
          <a:stretch/>
        </p:blipFill>
        <p:spPr>
          <a:xfrm>
            <a:off x="6270776" y="67816"/>
            <a:ext cx="2755684" cy="2466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8161" y="128333"/>
            <a:ext cx="3005839" cy="56833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Why is </a:t>
            </a:r>
            <a:endParaRPr lang="en-US" sz="2800" b="1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1204" y="1705486"/>
            <a:ext cx="2242537" cy="55097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n w="3155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 Big Deal?</a:t>
            </a:r>
            <a:endParaRPr lang="en-US" sz="2800" b="1" dirty="0">
              <a:ln w="31550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847" y="1059155"/>
            <a:ext cx="5301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3175">
                  <a:solidFill>
                    <a:schemeClr val="tx1"/>
                  </a:solidFill>
                </a:ln>
                <a:solidFill>
                  <a:srgbClr val="D9D9D9"/>
                </a:solidFill>
              </a:rPr>
              <a:t>Scriptural / NT Baptism</a:t>
            </a:r>
            <a:endParaRPr lang="en-US" sz="3600" b="1" dirty="0">
              <a:ln w="3175">
                <a:solidFill>
                  <a:schemeClr val="tx1"/>
                </a:solidFill>
              </a:ln>
              <a:solidFill>
                <a:srgbClr val="D9D9D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541" y="2490736"/>
            <a:ext cx="8112598" cy="42832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softEdge rad="50800"/>
          </a:effectLst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NT Baptism is comprised of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4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’s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recept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- one cannot be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taught wrong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concerning baptism and then be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baptized right,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1Pet.3: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21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;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Acts 19:3-5</a:t>
            </a:r>
            <a:endParaRPr lang="en-US" sz="2000" b="1" u="sng" dirty="0" smtClean="0">
              <a:ln w="1905">
                <a:solidFill>
                  <a:schemeClr val="tx1"/>
                </a:solidFill>
              </a:ln>
              <a:solidFill>
                <a:srgbClr val="800000"/>
              </a:solidFill>
            </a:endParaRP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P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erson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- the subject becomes a proper candidate for baptism by:         a)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believing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Jesus Christ is the Son of God,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Mark 16:16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; b) being willing to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repent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and live a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changed life for Him,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Acts 2:38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cf. Mt.3:7-8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P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rocedure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- baptism has to be done right; NT baptism was/is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immersion in water,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Acts 8:38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Rom.6:3-4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Col.2:12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P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urpose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no Scripture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says that baptism is “an outward sign of an inward grace” or “a sign to others that God has for Christ’s sake pardoned my sins by belief.” 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NONE.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 NT baptism is instead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“for the remission of sins,”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Acts 2:38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; and when properly done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“saves us,”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1Pet.3:21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because it puts the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penitent believer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in contact with the saving power of Jesus’ blood,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E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p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h.1:7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Rom.6:3-4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en-US" sz="2000" b="1" u="sng" dirty="0" smtClean="0">
              <a:ln w="1905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60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8864" t="14100" r="8209" b="11689"/>
          <a:stretch/>
        </p:blipFill>
        <p:spPr>
          <a:xfrm>
            <a:off x="6270776" y="67816"/>
            <a:ext cx="2755684" cy="2466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8161" y="128333"/>
            <a:ext cx="3005839" cy="56833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Why is </a:t>
            </a:r>
            <a:endParaRPr lang="en-US" sz="2800" b="1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1204" y="1705486"/>
            <a:ext cx="2242537" cy="55097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n w="3155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 Big Deal?</a:t>
            </a:r>
            <a:endParaRPr lang="en-US" sz="2800" b="1" dirty="0">
              <a:ln w="31550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847" y="246615"/>
            <a:ext cx="5301763" cy="2095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ln w="3175">
                  <a:solidFill>
                    <a:schemeClr val="tx1"/>
                  </a:solidFill>
                </a:ln>
                <a:solidFill>
                  <a:srgbClr val="D9D9D9"/>
                </a:solidFill>
              </a:rPr>
              <a:t>Scriptural / NT Baptism (done in the </a:t>
            </a:r>
            <a:r>
              <a:rPr lang="en-US" sz="3600" b="1" i="1" dirty="0" smtClean="0">
                <a:ln w="3175">
                  <a:solidFill>
                    <a:schemeClr val="tx1"/>
                  </a:solidFill>
                </a:ln>
                <a:solidFill>
                  <a:srgbClr val="D9D9D9"/>
                </a:solidFill>
              </a:rPr>
              <a:t>right way </a:t>
            </a:r>
            <a:r>
              <a:rPr lang="en-US" sz="3600" b="1" dirty="0" smtClean="0">
                <a:ln w="3175">
                  <a:solidFill>
                    <a:schemeClr val="tx1"/>
                  </a:solidFill>
                </a:ln>
                <a:solidFill>
                  <a:srgbClr val="D9D9D9"/>
                </a:solidFill>
              </a:rPr>
              <a:t>for the </a:t>
            </a:r>
            <a:r>
              <a:rPr lang="en-US" sz="3600" b="1" i="1" dirty="0" smtClean="0">
                <a:ln w="3175">
                  <a:solidFill>
                    <a:schemeClr val="tx1"/>
                  </a:solidFill>
                </a:ln>
                <a:solidFill>
                  <a:srgbClr val="D9D9D9"/>
                </a:solidFill>
              </a:rPr>
              <a:t>right reasons</a:t>
            </a:r>
            <a:r>
              <a:rPr lang="en-US" sz="3600" b="1" dirty="0" smtClean="0">
                <a:ln w="3175">
                  <a:solidFill>
                    <a:schemeClr val="tx1"/>
                  </a:solidFill>
                </a:ln>
                <a:solidFill>
                  <a:srgbClr val="D9D9D9"/>
                </a:solidFill>
              </a:rPr>
              <a:t>) does several things...</a:t>
            </a:r>
            <a:endParaRPr lang="en-US" sz="3600" b="1" dirty="0">
              <a:ln w="3175">
                <a:solidFill>
                  <a:schemeClr val="tx1"/>
                </a:solidFill>
              </a:ln>
              <a:solidFill>
                <a:srgbClr val="D9D9D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993" y="2496961"/>
            <a:ext cx="8112598" cy="431400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softEdge rad="5080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As we’ve already noted, it: 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Brings the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penitent believer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in contact with the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saving blood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of Jesus Christ, thus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remitting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his sins,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E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p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h.1:7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Rom.6:3-4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Acts 22:16</a:t>
            </a:r>
            <a:endParaRPr lang="en-US" sz="2000" b="1" dirty="0" smtClean="0">
              <a:ln w="1905">
                <a:solidFill>
                  <a:schemeClr val="tx1"/>
                </a:solidFill>
              </a:ln>
              <a:solidFill>
                <a:srgbClr val="800000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But NT baptism also: 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Is being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“born again”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to a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new, spiritual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life in Christ,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John 3:1-36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Puts one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“into Christ”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where one is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adopted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into the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family of God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and made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heirs with Christ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and His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brethren,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Gal.3:23 </a:t>
            </a:r>
            <a:r>
              <a:rPr lang="mr-IN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–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 4:7</a:t>
            </a:r>
            <a:endParaRPr lang="en-US" sz="2000" dirty="0">
              <a:ln w="1905">
                <a:solidFill>
                  <a:schemeClr val="tx1"/>
                </a:solidFill>
              </a:ln>
              <a:solidFill>
                <a:srgbClr val="31859C"/>
              </a:solidFill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Makes one a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citizen of the kingdom,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E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p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h.1:9-13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;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2:11-22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;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5:26</a:t>
            </a:r>
            <a:endParaRPr lang="en-US" sz="2000" b="1" dirty="0" smtClean="0">
              <a:ln w="1905">
                <a:solidFill>
                  <a:schemeClr val="tx1"/>
                </a:solidFill>
              </a:ln>
              <a:solidFill>
                <a:srgbClr val="800000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Thus,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baptism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obligates one with serious life-long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responsibilities,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such as: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Individual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growth, maturation,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and (spiritual)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reproduction,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2Pet.1:5ff; 3:18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;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Heb.5:11-14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;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Matt.5:14-16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;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John 15:8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;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2Tim.2:2</a:t>
            </a:r>
            <a:endParaRPr lang="en-US" sz="2000" b="1" i="1" dirty="0" smtClean="0">
              <a:ln w="1905">
                <a:solidFill>
                  <a:schemeClr val="tx1"/>
                </a:solidFill>
              </a:ln>
              <a:solidFill>
                <a:srgbClr val="800000"/>
              </a:solidFill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Collective,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family obligations 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to </a:t>
            </a:r>
            <a:r>
              <a:rPr lang="en-US" sz="2000" b="1" i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brethren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 (universal and local),      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Rom.15:25-27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;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12:9-16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;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1John 2:1-6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;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3:10-19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; </a:t>
            </a:r>
            <a:r>
              <a:rPr lang="en-US" sz="20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Heb.10:19-25</a:t>
            </a:r>
            <a:r>
              <a:rPr lang="en-US" sz="2000" b="1" dirty="0" smtClean="0">
                <a:ln w="1905">
                  <a:solidFill>
                    <a:schemeClr val="tx1"/>
                  </a:solidFill>
                </a:ln>
                <a:solidFill>
                  <a:srgbClr val="31859C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333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8864" t="14100" r="8209" b="11689"/>
          <a:stretch/>
        </p:blipFill>
        <p:spPr>
          <a:xfrm>
            <a:off x="6270776" y="67816"/>
            <a:ext cx="2755684" cy="2466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8161" y="128333"/>
            <a:ext cx="3005839" cy="56833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Why is </a:t>
            </a:r>
            <a:endParaRPr lang="en-US" sz="2800" b="1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1204" y="1705486"/>
            <a:ext cx="2242537" cy="55097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n w="31550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 Big Deal?</a:t>
            </a:r>
            <a:endParaRPr lang="en-US" sz="2800" b="1" dirty="0">
              <a:ln w="31550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847" y="259066"/>
            <a:ext cx="5301763" cy="2095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ln w="3175">
                  <a:solidFill>
                    <a:schemeClr val="tx1"/>
                  </a:solidFill>
                </a:ln>
                <a:solidFill>
                  <a:srgbClr val="D9D9D9"/>
                </a:solidFill>
              </a:rPr>
              <a:t>Given what we’ve learned about </a:t>
            </a:r>
            <a:r>
              <a:rPr lang="en-US" sz="3600" b="1" i="1" dirty="0" smtClean="0">
                <a:ln w="3175">
                  <a:solidFill>
                    <a:schemeClr val="tx1"/>
                  </a:solidFill>
                </a:ln>
                <a:solidFill>
                  <a:srgbClr val="D9D9D9"/>
                </a:solidFill>
              </a:rPr>
              <a:t>baptism </a:t>
            </a:r>
            <a:r>
              <a:rPr lang="en-US" sz="3600" b="1" dirty="0" smtClean="0">
                <a:ln w="3175">
                  <a:solidFill>
                    <a:schemeClr val="tx1"/>
                  </a:solidFill>
                </a:ln>
                <a:solidFill>
                  <a:srgbClr val="D9D9D9"/>
                </a:solidFill>
              </a:rPr>
              <a:t>from the NT, it seems God made it a pretty “big deal”! </a:t>
            </a:r>
            <a:endParaRPr lang="en-US" sz="3600" b="1" dirty="0">
              <a:ln w="3175">
                <a:solidFill>
                  <a:schemeClr val="tx1"/>
                </a:solidFill>
              </a:ln>
              <a:solidFill>
                <a:srgbClr val="D9D9D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993" y="2496961"/>
            <a:ext cx="8112598" cy="437042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softEdge rad="5080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Since: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It’s mentioned in nearly every NT book, and it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Comprises 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half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of what Jesus said was necessary for salvation, </a:t>
            </a:r>
            <a:r>
              <a:rPr lang="en-US" sz="24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Mark 16:16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, then...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How do some say it’s:</a:t>
            </a:r>
          </a:p>
          <a:p>
            <a:pPr marL="971550" lvl="1" indent="-5143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Not really </a:t>
            </a:r>
            <a:r>
              <a:rPr lang="en-US" sz="24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a big deal, 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or that it’s</a:t>
            </a:r>
            <a:endParaRPr lang="en-US" sz="2400" b="1" i="1" dirty="0" smtClean="0">
              <a:ln w="1905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  <a:p>
            <a:pPr marL="971550" lvl="1" indent="-5143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Important but not essential, 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or </a:t>
            </a:r>
            <a:endParaRPr lang="en-US" sz="2400" b="1" i="1" dirty="0" smtClean="0">
              <a:ln w="1905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  <a:p>
            <a:pPr marL="971550" lvl="1" indent="-5143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Something you </a:t>
            </a:r>
            <a:r>
              <a:rPr lang="en-US" sz="24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can do if you want to?  </a:t>
            </a:r>
            <a:r>
              <a:rPr lang="en-US" sz="24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Matt.15:8-9</a:t>
            </a:r>
            <a:endParaRPr lang="en-US" sz="2400" b="1" dirty="0" smtClean="0">
              <a:ln w="1905">
                <a:solidFill>
                  <a:schemeClr val="tx1"/>
                </a:solidFill>
              </a:ln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Baptism 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IS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“big deal” 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precisely because 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God made it so!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It is an </a:t>
            </a:r>
            <a:r>
              <a:rPr lang="en-US" sz="2400" b="1" i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adult decision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 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that comes with </a:t>
            </a:r>
            <a:r>
              <a:rPr lang="en-US" sz="2400" b="1" i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adult responsibili</a:t>
            </a:r>
            <a:r>
              <a:rPr lang="en-US" sz="2400" b="1" i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ties 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that are 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not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rgbClr val="215968"/>
                </a:solidFill>
              </a:rPr>
              <a:t> to be taken lightly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400" b="1" u="sng" dirty="0" smtClean="0">
                <a:ln w="1905">
                  <a:solidFill>
                    <a:schemeClr val="tx1"/>
                  </a:solidFill>
                </a:ln>
                <a:solidFill>
                  <a:srgbClr val="800000"/>
                </a:solidFill>
              </a:rPr>
              <a:t>Heb.10:26-31</a:t>
            </a:r>
            <a:r>
              <a:rPr lang="en-US" sz="2400" b="1" dirty="0" smtClean="0">
                <a:ln w="190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en-US" sz="2400" b="1" dirty="0" smtClean="0">
              <a:ln w="1905">
                <a:solidFill>
                  <a:schemeClr val="tx1"/>
                </a:solidFill>
              </a:ln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59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240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764</Words>
  <Application>Microsoft Macintosh PowerPoint</Application>
  <PresentationFormat>On-screen Show (4:3)</PresentationFormat>
  <Paragraphs>46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Why is </vt:lpstr>
      <vt:lpstr>Why is </vt:lpstr>
      <vt:lpstr>Why is </vt:lpstr>
      <vt:lpstr>Why is </vt:lpstr>
      <vt:lpstr>Why is 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22</cp:revision>
  <cp:lastPrinted>2023-07-14T17:30:43Z</cp:lastPrinted>
  <dcterms:created xsi:type="dcterms:W3CDTF">2023-07-14T14:36:31Z</dcterms:created>
  <dcterms:modified xsi:type="dcterms:W3CDTF">2023-07-16T12:56:56Z</dcterms:modified>
</cp:coreProperties>
</file>