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6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78" d="100"/>
          <a:sy n="178" d="100"/>
        </p:scale>
        <p:origin x="-456" y="-6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BFF83-FA26-1545-B3C6-37CEFBA5F613}" type="datetimeFigureOut">
              <a:rPr lang="en-US" smtClean="0"/>
              <a:t>7/20/23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31397-FC95-A044-A0DC-E5B01B6C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99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1E42A-BC1A-A64F-99EC-801DC5BF438A}" type="datetimeFigureOut">
              <a:rPr lang="en-US" smtClean="0"/>
              <a:t>7/20/23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BDECE-0C7F-BB4E-B90B-210481B18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46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r>
              <a:rPr lang="en-US" u="sng" dirty="0" smtClean="0"/>
              <a:t>Rom.1:16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BDECE-0C7F-BB4E-B90B-210481B186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52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*</a:t>
            </a:r>
            <a:r>
              <a:rPr lang="en-US" u="sng" smtClean="0"/>
              <a:t>Rom.1:16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BDECE-0C7F-BB4E-B90B-210481B186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52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*</a:t>
            </a:r>
            <a:r>
              <a:rPr lang="en-US" u="sng" smtClean="0"/>
              <a:t>Rom.1:16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BDECE-0C7F-BB4E-B90B-210481B186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52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*</a:t>
            </a:r>
            <a:r>
              <a:rPr lang="en-US" u="sng" smtClean="0"/>
              <a:t>Rom.1:16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BDECE-0C7F-BB4E-B90B-210481B186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52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C0A4-E0C3-A54A-84DC-9A0CDC9BC8F4}" type="datetimeFigureOut">
              <a:rPr lang="en-US" smtClean="0"/>
              <a:t>7/20/23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E172-D84A-604D-8283-C8A52028F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5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C0A4-E0C3-A54A-84DC-9A0CDC9BC8F4}" type="datetimeFigureOut">
              <a:rPr lang="en-US" smtClean="0"/>
              <a:t>7/20/23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E172-D84A-604D-8283-C8A52028F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2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C0A4-E0C3-A54A-84DC-9A0CDC9BC8F4}" type="datetimeFigureOut">
              <a:rPr lang="en-US" smtClean="0"/>
              <a:t>7/20/23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E172-D84A-604D-8283-C8A52028F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7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C0A4-E0C3-A54A-84DC-9A0CDC9BC8F4}" type="datetimeFigureOut">
              <a:rPr lang="en-US" smtClean="0"/>
              <a:t>7/20/23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E172-D84A-604D-8283-C8A52028F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00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C0A4-E0C3-A54A-84DC-9A0CDC9BC8F4}" type="datetimeFigureOut">
              <a:rPr lang="en-US" smtClean="0"/>
              <a:t>7/20/23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E172-D84A-604D-8283-C8A52028F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79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C0A4-E0C3-A54A-84DC-9A0CDC9BC8F4}" type="datetimeFigureOut">
              <a:rPr lang="en-US" smtClean="0"/>
              <a:t>7/20/23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E172-D84A-604D-8283-C8A52028F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77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C0A4-E0C3-A54A-84DC-9A0CDC9BC8F4}" type="datetimeFigureOut">
              <a:rPr lang="en-US" smtClean="0"/>
              <a:t>7/20/23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E172-D84A-604D-8283-C8A52028F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9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C0A4-E0C3-A54A-84DC-9A0CDC9BC8F4}" type="datetimeFigureOut">
              <a:rPr lang="en-US" smtClean="0"/>
              <a:t>7/20/23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E172-D84A-604D-8283-C8A52028F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1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C0A4-E0C3-A54A-84DC-9A0CDC9BC8F4}" type="datetimeFigureOut">
              <a:rPr lang="en-US" smtClean="0"/>
              <a:t>7/20/23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E172-D84A-604D-8283-C8A52028F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2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C0A4-E0C3-A54A-84DC-9A0CDC9BC8F4}" type="datetimeFigureOut">
              <a:rPr lang="en-US" smtClean="0"/>
              <a:t>7/20/23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E172-D84A-604D-8283-C8A52028F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80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C0A4-E0C3-A54A-84DC-9A0CDC9BC8F4}" type="datetimeFigureOut">
              <a:rPr lang="en-US" smtClean="0"/>
              <a:t>7/20/23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E172-D84A-604D-8283-C8A52028F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22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8C0A4-E0C3-A54A-84DC-9A0CDC9BC8F4}" type="datetimeFigureOut">
              <a:rPr lang="en-US" smtClean="0"/>
              <a:t>7/20/23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FE172-D84A-604D-8283-C8A52028F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6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2110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0"/>
            <a:ext cx="7466061" cy="1246909"/>
          </a:xfrm>
          <a:solidFill>
            <a:schemeClr val="tx2">
              <a:lumMod val="20000"/>
              <a:lumOff val="80000"/>
              <a:alpha val="74000"/>
            </a:schemeClr>
          </a:solidFill>
          <a:effectLst>
            <a:softEdge rad="38100"/>
          </a:effectLst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But nonetheless, </a:t>
            </a:r>
            <a:br>
              <a:rPr lang="en-US" b="1" dirty="0" smtClean="0"/>
            </a:br>
            <a:r>
              <a:rPr lang="en-US" b="1" dirty="0" smtClean="0">
                <a:solidFill>
                  <a:srgbClr val="800000"/>
                </a:solidFill>
              </a:rPr>
              <a:t>Not Everyone Should be Baptized!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879879"/>
            <a:ext cx="9144000" cy="1952039"/>
          </a:xfrm>
          <a:solidFill>
            <a:schemeClr val="accent1">
              <a:lumMod val="20000"/>
              <a:lumOff val="80000"/>
              <a:alpha val="70000"/>
            </a:schemeClr>
          </a:solidFill>
          <a:effectLst>
            <a:softEdge rad="38100"/>
          </a:effectLst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chemeClr val="tx1"/>
                </a:solidFill>
              </a:rPr>
              <a:t>As we hopefully learned last week, baptism is a </a:t>
            </a:r>
            <a:r>
              <a:rPr lang="en-US" sz="2000" b="1" dirty="0" smtClean="0">
                <a:solidFill>
                  <a:srgbClr val="17375E"/>
                </a:solidFill>
              </a:rPr>
              <a:t>“big deal” </a:t>
            </a:r>
            <a:r>
              <a:rPr lang="en-US" sz="2000" b="1" dirty="0" smtClean="0">
                <a:solidFill>
                  <a:schemeClr val="tx1"/>
                </a:solidFill>
              </a:rPr>
              <a:t>because:</a:t>
            </a:r>
          </a:p>
          <a:p>
            <a:pPr marL="228600" indent="-228600" algn="l">
              <a:spcBef>
                <a:spcPts val="0"/>
              </a:spcBef>
              <a:buFont typeface="Arial"/>
              <a:buChar char="•"/>
            </a:pPr>
            <a:r>
              <a:rPr lang="en-US" sz="2000" b="1" dirty="0" smtClean="0">
                <a:solidFill>
                  <a:srgbClr val="17375E"/>
                </a:solidFill>
              </a:rPr>
              <a:t>Nearly every NT book mentions it, and some of them do so quite extensively</a:t>
            </a:r>
          </a:p>
          <a:p>
            <a:pPr marL="228600" indent="-228600" algn="l">
              <a:spcBef>
                <a:spcPts val="0"/>
              </a:spcBef>
              <a:buFont typeface="Arial"/>
              <a:buChar char="•"/>
            </a:pPr>
            <a:r>
              <a:rPr lang="en-US" sz="2000" b="1" dirty="0" smtClean="0">
                <a:solidFill>
                  <a:srgbClr val="17375E"/>
                </a:solidFill>
              </a:rPr>
              <a:t>It’s fully half of what Jesus said was necessary for salvation,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u="sng" dirty="0" smtClean="0">
                <a:solidFill>
                  <a:srgbClr val="800000"/>
                </a:solidFill>
              </a:rPr>
              <a:t>Mark 16:16</a:t>
            </a:r>
            <a:endParaRPr lang="en-US" sz="2000" b="1" dirty="0" smtClean="0">
              <a:solidFill>
                <a:srgbClr val="800000"/>
              </a:solidFill>
            </a:endParaRPr>
          </a:p>
          <a:p>
            <a:pPr marL="228600" indent="-228600" algn="l">
              <a:spcBef>
                <a:spcPts val="0"/>
              </a:spcBef>
              <a:buFont typeface="Arial"/>
              <a:buChar char="•"/>
            </a:pPr>
            <a:r>
              <a:rPr lang="en-US" sz="2000" b="1" dirty="0" smtClean="0">
                <a:solidFill>
                  <a:srgbClr val="17375E"/>
                </a:solidFill>
              </a:rPr>
              <a:t>It’s the part of God’s requirements for salvation that </a:t>
            </a:r>
            <a:r>
              <a:rPr lang="en-US" sz="2000" b="1" i="1" dirty="0" smtClean="0">
                <a:solidFill>
                  <a:srgbClr val="17375E"/>
                </a:solidFill>
              </a:rPr>
              <a:t>remits/washes away </a:t>
            </a:r>
            <a:r>
              <a:rPr lang="en-US" sz="2000" b="1" dirty="0" smtClean="0">
                <a:solidFill>
                  <a:srgbClr val="17375E"/>
                </a:solidFill>
              </a:rPr>
              <a:t>sin,  </a:t>
            </a:r>
            <a:r>
              <a:rPr lang="en-US" sz="2000" b="1" u="sng" dirty="0" smtClean="0">
                <a:solidFill>
                  <a:srgbClr val="800000"/>
                </a:solidFill>
              </a:rPr>
              <a:t>Acts 22:16</a:t>
            </a:r>
            <a:r>
              <a:rPr lang="en-US" sz="2000" b="1" dirty="0" smtClean="0">
                <a:solidFill>
                  <a:srgbClr val="17375E"/>
                </a:solidFill>
              </a:rPr>
              <a:t>, and therefore </a:t>
            </a:r>
            <a:r>
              <a:rPr lang="en-US" sz="2000" b="1" i="1" dirty="0" smtClean="0">
                <a:solidFill>
                  <a:srgbClr val="17375E"/>
                </a:solidFill>
              </a:rPr>
              <a:t>“saves” </a:t>
            </a:r>
            <a:r>
              <a:rPr lang="en-US" sz="2000" b="1" dirty="0" smtClean="0">
                <a:solidFill>
                  <a:srgbClr val="17375E"/>
                </a:solidFill>
              </a:rPr>
              <a:t>us, </a:t>
            </a:r>
            <a:r>
              <a:rPr lang="en-US" sz="2000" b="1" u="sng" dirty="0" smtClean="0">
                <a:solidFill>
                  <a:srgbClr val="800000"/>
                </a:solidFill>
              </a:rPr>
              <a:t>1Pet.3:21</a:t>
            </a:r>
            <a:endParaRPr lang="en-US" sz="2000" b="1" dirty="0" smtClean="0">
              <a:solidFill>
                <a:srgbClr val="800000"/>
              </a:solidFill>
            </a:endParaRPr>
          </a:p>
          <a:p>
            <a:pPr marL="228600" indent="-228600" algn="l">
              <a:spcBef>
                <a:spcPts val="0"/>
              </a:spcBef>
              <a:buFont typeface="Arial"/>
              <a:buChar char="•"/>
            </a:pPr>
            <a:r>
              <a:rPr lang="en-US" sz="2000" b="1" dirty="0" smtClean="0">
                <a:solidFill>
                  <a:srgbClr val="17375E"/>
                </a:solidFill>
              </a:rPr>
              <a:t>It puts us </a:t>
            </a:r>
            <a:r>
              <a:rPr lang="en-US" sz="2000" b="1" i="1" dirty="0" smtClean="0">
                <a:solidFill>
                  <a:srgbClr val="17375E"/>
                </a:solidFill>
              </a:rPr>
              <a:t>in Christ </a:t>
            </a:r>
            <a:r>
              <a:rPr lang="en-US" sz="2000" b="1" dirty="0" smtClean="0">
                <a:solidFill>
                  <a:srgbClr val="17375E"/>
                </a:solidFill>
              </a:rPr>
              <a:t>and makes us </a:t>
            </a:r>
            <a:r>
              <a:rPr lang="en-US" sz="2000" b="1" i="1" dirty="0" smtClean="0">
                <a:solidFill>
                  <a:srgbClr val="17375E"/>
                </a:solidFill>
              </a:rPr>
              <a:t>citizens </a:t>
            </a:r>
            <a:r>
              <a:rPr lang="en-US" sz="2000" b="1" dirty="0" smtClean="0">
                <a:solidFill>
                  <a:srgbClr val="17375E"/>
                </a:solidFill>
              </a:rPr>
              <a:t>in </a:t>
            </a:r>
            <a:r>
              <a:rPr lang="en-US" sz="2000" b="1" i="1" dirty="0" smtClean="0">
                <a:solidFill>
                  <a:srgbClr val="17375E"/>
                </a:solidFill>
              </a:rPr>
              <a:t>His kingdom</a:t>
            </a:r>
            <a:r>
              <a:rPr lang="en-US" sz="2000" b="1" i="1" dirty="0" smtClean="0">
                <a:solidFill>
                  <a:schemeClr val="tx1"/>
                </a:solidFill>
              </a:rPr>
              <a:t>, </a:t>
            </a:r>
            <a:r>
              <a:rPr lang="en-US" sz="2000" b="1" u="sng" dirty="0" smtClean="0">
                <a:solidFill>
                  <a:srgbClr val="800000"/>
                </a:solidFill>
              </a:rPr>
              <a:t>Gal.3:26-29</a:t>
            </a:r>
            <a:r>
              <a:rPr lang="en-US" sz="2000" b="1" dirty="0" smtClean="0">
                <a:solidFill>
                  <a:srgbClr val="800000"/>
                </a:solidFill>
              </a:rPr>
              <a:t> </a:t>
            </a:r>
            <a:r>
              <a:rPr lang="en-US" sz="2000" b="1" dirty="0" smtClean="0">
                <a:solidFill>
                  <a:srgbClr val="17375E"/>
                </a:solidFill>
              </a:rPr>
              <a:t>and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u="sng" dirty="0" smtClean="0">
                <a:solidFill>
                  <a:srgbClr val="800000"/>
                </a:solidFill>
              </a:rPr>
              <a:t>John 3:5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4" name="&quot;No&quot; Symbol 3"/>
          <p:cNvSpPr/>
          <p:nvPr/>
        </p:nvSpPr>
        <p:spPr>
          <a:xfrm>
            <a:off x="3656061" y="2301394"/>
            <a:ext cx="2670848" cy="2593880"/>
          </a:xfrm>
          <a:prstGeom prst="noSmoking">
            <a:avLst>
              <a:gd name="adj" fmla="val 7472"/>
            </a:avLst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525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uiExpand="1" build="p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5388" y="189023"/>
            <a:ext cx="5521411" cy="2094003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But if </a:t>
            </a:r>
            <a:r>
              <a:rPr lang="en-US" sz="3600" b="1" i="1" dirty="0" smtClean="0">
                <a:solidFill>
                  <a:schemeClr val="tx2">
                    <a:lumMod val="75000"/>
                  </a:schemeClr>
                </a:solidFill>
              </a:rPr>
              <a:t>baptism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does all these wonderful things,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1" dirty="0" smtClean="0"/>
              <a:t>Why Shouldn’t </a:t>
            </a:r>
            <a:r>
              <a:rPr lang="en-US" b="1" i="1" dirty="0" smtClean="0"/>
              <a:t>Everyone </a:t>
            </a:r>
            <a:r>
              <a:rPr lang="en-US" b="1" dirty="0" smtClean="0"/>
              <a:t>be Baptized?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231" y="2283026"/>
            <a:ext cx="8782808" cy="4574974"/>
          </a:xfrm>
        </p:spPr>
        <p:txBody>
          <a:bodyPr>
            <a:noAutofit/>
          </a:bodyPr>
          <a:lstStyle/>
          <a:p>
            <a:pPr marL="514350" indent="-5143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/>
              <a:t>Because not everyone </a:t>
            </a:r>
            <a:r>
              <a:rPr lang="en-US" sz="2400" b="1" dirty="0" smtClean="0">
                <a:solidFill>
                  <a:srgbClr val="17375E"/>
                </a:solidFill>
              </a:rPr>
              <a:t>“believes,” </a:t>
            </a:r>
            <a:r>
              <a:rPr lang="en-US" sz="2400" b="1" u="sng" dirty="0" smtClean="0">
                <a:solidFill>
                  <a:srgbClr val="800000"/>
                </a:solidFill>
              </a:rPr>
              <a:t>Acts 8:36-38</a:t>
            </a:r>
            <a:r>
              <a:rPr lang="en-US" sz="2400" b="1" dirty="0" smtClean="0"/>
              <a:t>; </a:t>
            </a:r>
            <a:r>
              <a:rPr lang="en-US" sz="2400" b="1" u="sng" dirty="0" smtClean="0">
                <a:solidFill>
                  <a:srgbClr val="800000"/>
                </a:solidFill>
              </a:rPr>
              <a:t>Mark 16:16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How does one come to “believe”? </a:t>
            </a:r>
          </a:p>
          <a:p>
            <a:pPr marL="85725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By accepting the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evidence of Scripture</a:t>
            </a:r>
            <a:r>
              <a:rPr lang="en-US" b="1" i="1" dirty="0" smtClean="0">
                <a:solidFill>
                  <a:srgbClr val="000000"/>
                </a:solidFill>
              </a:rPr>
              <a:t>,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u="sng" dirty="0" smtClean="0">
                <a:solidFill>
                  <a:srgbClr val="800000"/>
                </a:solidFill>
              </a:rPr>
              <a:t>Acts 8:35</a:t>
            </a:r>
            <a:r>
              <a:rPr lang="en-US" b="1" dirty="0" smtClean="0">
                <a:solidFill>
                  <a:srgbClr val="800000"/>
                </a:solidFill>
              </a:rPr>
              <a:t>; </a:t>
            </a:r>
            <a:r>
              <a:rPr lang="en-US" b="1" u="sng" dirty="0" smtClean="0">
                <a:solidFill>
                  <a:srgbClr val="800000"/>
                </a:solidFill>
              </a:rPr>
              <a:t>Eph.1:13</a:t>
            </a:r>
            <a:r>
              <a:rPr lang="en-US" b="1" dirty="0" smtClean="0">
                <a:solidFill>
                  <a:srgbClr val="800000"/>
                </a:solidFill>
              </a:rPr>
              <a:t>*</a:t>
            </a:r>
          </a:p>
          <a:p>
            <a:pPr marL="85725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en-US" b="1" dirty="0" smtClean="0">
                <a:solidFill>
                  <a:srgbClr val="17375E"/>
                </a:solidFill>
              </a:rPr>
              <a:t>This is not just a tacit </a:t>
            </a:r>
            <a:r>
              <a:rPr lang="en-US" b="1" i="1" dirty="0" smtClean="0">
                <a:solidFill>
                  <a:srgbClr val="17375E"/>
                </a:solidFill>
              </a:rPr>
              <a:t>acknowledgement of His existence  </a:t>
            </a:r>
            <a:r>
              <a:rPr lang="en-US" b="1" dirty="0" smtClean="0">
                <a:solidFill>
                  <a:srgbClr val="17375E"/>
                </a:solidFill>
              </a:rPr>
              <a:t>(</a:t>
            </a:r>
            <a:r>
              <a:rPr lang="en-US" b="1" u="sng" dirty="0" smtClean="0">
                <a:solidFill>
                  <a:srgbClr val="800000"/>
                </a:solidFill>
              </a:rPr>
              <a:t>Jas.2:19</a:t>
            </a:r>
            <a:r>
              <a:rPr lang="en-US" b="1" dirty="0" smtClean="0">
                <a:solidFill>
                  <a:srgbClr val="17375E"/>
                </a:solidFill>
              </a:rPr>
              <a:t>; </a:t>
            </a:r>
            <a:r>
              <a:rPr lang="en-US" b="1" u="sng" dirty="0" smtClean="0">
                <a:solidFill>
                  <a:srgbClr val="800000"/>
                </a:solidFill>
              </a:rPr>
              <a:t>Acts 19:15</a:t>
            </a:r>
            <a:r>
              <a:rPr lang="en-US" b="1" dirty="0" smtClean="0">
                <a:solidFill>
                  <a:srgbClr val="17375E"/>
                </a:solidFill>
              </a:rPr>
              <a:t>),</a:t>
            </a:r>
            <a:r>
              <a:rPr lang="en-US" b="1" i="1" dirty="0" smtClean="0">
                <a:solidFill>
                  <a:srgbClr val="17375E"/>
                </a:solidFill>
              </a:rPr>
              <a:t> </a:t>
            </a:r>
            <a:r>
              <a:rPr lang="en-US" b="1" dirty="0" smtClean="0">
                <a:solidFill>
                  <a:srgbClr val="17375E"/>
                </a:solidFill>
              </a:rPr>
              <a:t>but a deep and abiding </a:t>
            </a:r>
            <a:r>
              <a:rPr lang="en-US" b="1" i="1" dirty="0" smtClean="0">
                <a:solidFill>
                  <a:srgbClr val="17375E"/>
                </a:solidFill>
              </a:rPr>
              <a:t>conviction </a:t>
            </a:r>
            <a:r>
              <a:rPr lang="en-US" b="1" dirty="0" smtClean="0">
                <a:solidFill>
                  <a:srgbClr val="17375E"/>
                </a:solidFill>
              </a:rPr>
              <a:t>of </a:t>
            </a:r>
            <a:r>
              <a:rPr lang="en-US" b="1" i="1" dirty="0" smtClean="0">
                <a:solidFill>
                  <a:srgbClr val="17375E"/>
                </a:solidFill>
              </a:rPr>
              <a:t>mind, heart, body, </a:t>
            </a:r>
            <a:r>
              <a:rPr lang="en-US" b="1" dirty="0" smtClean="0">
                <a:solidFill>
                  <a:srgbClr val="17375E"/>
                </a:solidFill>
              </a:rPr>
              <a:t>and </a:t>
            </a:r>
            <a:r>
              <a:rPr lang="en-US" b="1" i="1" dirty="0" smtClean="0">
                <a:solidFill>
                  <a:srgbClr val="17375E"/>
                </a:solidFill>
              </a:rPr>
              <a:t>soul, </a:t>
            </a:r>
            <a:r>
              <a:rPr lang="en-US" b="1" u="sng" dirty="0" smtClean="0">
                <a:solidFill>
                  <a:srgbClr val="800000"/>
                </a:solidFill>
              </a:rPr>
              <a:t>Heb.11:1,6</a:t>
            </a:r>
            <a:endParaRPr lang="en-US" b="1" dirty="0" smtClean="0">
              <a:solidFill>
                <a:srgbClr val="800000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What must be “believed”?  </a:t>
            </a:r>
          </a:p>
          <a:p>
            <a:pPr marL="85725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en-US" b="1" dirty="0" smtClean="0">
                <a:solidFill>
                  <a:srgbClr val="17375E"/>
                </a:solidFill>
              </a:rPr>
              <a:t>That Jesus Christ is the Son of God, </a:t>
            </a:r>
            <a:r>
              <a:rPr lang="en-US" b="1" u="sng" dirty="0" smtClean="0">
                <a:solidFill>
                  <a:srgbClr val="800000"/>
                </a:solidFill>
              </a:rPr>
              <a:t>Acts 8:37</a:t>
            </a:r>
            <a:endParaRPr lang="en-US" b="1" dirty="0" smtClean="0">
              <a:solidFill>
                <a:srgbClr val="800000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But some are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too young </a:t>
            </a: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</a:rPr>
              <a:t>physically</a:t>
            </a:r>
            <a:r>
              <a:rPr lang="en-US" sz="2400" b="1" i="1" dirty="0" smtClean="0">
                <a:solidFill>
                  <a:srgbClr val="000000"/>
                </a:solidFill>
              </a:rPr>
              <a:t>, </a:t>
            </a:r>
            <a:r>
              <a:rPr lang="en-US" sz="2400" b="1" dirty="0" smtClean="0">
                <a:solidFill>
                  <a:srgbClr val="17375E"/>
                </a:solidFill>
              </a:rPr>
              <a:t>too immature </a:t>
            </a:r>
            <a:r>
              <a:rPr lang="en-US" sz="2400" b="1" i="1" dirty="0" smtClean="0">
                <a:solidFill>
                  <a:srgbClr val="17375E"/>
                </a:solidFill>
              </a:rPr>
              <a:t>spiritually</a:t>
            </a:r>
            <a:r>
              <a:rPr lang="en-US" sz="2400" b="1" i="1" dirty="0" smtClean="0">
                <a:solidFill>
                  <a:srgbClr val="000000"/>
                </a:solidFill>
              </a:rPr>
              <a:t>, </a:t>
            </a:r>
            <a:r>
              <a:rPr lang="en-US" sz="2400" b="1" dirty="0" smtClean="0">
                <a:solidFill>
                  <a:srgbClr val="000000"/>
                </a:solidFill>
              </a:rPr>
              <a:t>or otherwise </a:t>
            </a:r>
            <a:r>
              <a:rPr lang="en-US" sz="2400" b="1" i="1" dirty="0" smtClean="0">
                <a:solidFill>
                  <a:srgbClr val="17375E"/>
                </a:solidFill>
              </a:rPr>
              <a:t>improperly motivated </a:t>
            </a:r>
            <a:r>
              <a:rPr lang="en-US" sz="2400" b="1" dirty="0" smtClean="0">
                <a:solidFill>
                  <a:srgbClr val="000000"/>
                </a:solidFill>
              </a:rPr>
              <a:t>to come to such a complete conviction in that way, </a:t>
            </a:r>
            <a:r>
              <a:rPr lang="en-US" sz="2400" b="1" dirty="0" smtClean="0">
                <a:solidFill>
                  <a:srgbClr val="800000"/>
                </a:solidFill>
              </a:rPr>
              <a:t>and thus shouldn’t be baptized </a:t>
            </a:r>
            <a:r>
              <a:rPr lang="en-US" sz="2400" b="1" dirty="0" smtClean="0">
                <a:solidFill>
                  <a:srgbClr val="000000"/>
                </a:solidFill>
              </a:rPr>
              <a:t>until they are mature and properly motivated. </a:t>
            </a:r>
            <a:r>
              <a:rPr lang="en-US" sz="2400" b="1" dirty="0" smtClean="0">
                <a:solidFill>
                  <a:srgbClr val="800000"/>
                </a:solidFill>
              </a:rPr>
              <a:t>  </a:t>
            </a:r>
            <a:endParaRPr lang="en-US" sz="2400" b="1" dirty="0">
              <a:solidFill>
                <a:srgbClr val="800000"/>
              </a:solidFill>
            </a:endParaRPr>
          </a:p>
        </p:txBody>
      </p:sp>
      <p:pic>
        <p:nvPicPr>
          <p:cNvPr id="5" name="Picture 4" descr="B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65389" cy="23721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&quot;No&quot; Symbol 5"/>
          <p:cNvSpPr/>
          <p:nvPr/>
        </p:nvSpPr>
        <p:spPr>
          <a:xfrm>
            <a:off x="1162959" y="734848"/>
            <a:ext cx="1512555" cy="1427927"/>
          </a:xfrm>
          <a:prstGeom prst="noSmoking">
            <a:avLst>
              <a:gd name="adj" fmla="val 7472"/>
            </a:avLst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561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5388" y="189023"/>
            <a:ext cx="5521411" cy="2094003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But if </a:t>
            </a:r>
            <a:r>
              <a:rPr lang="en-US" sz="3600" b="1" i="1" dirty="0" smtClean="0">
                <a:solidFill>
                  <a:schemeClr val="tx2">
                    <a:lumMod val="75000"/>
                  </a:schemeClr>
                </a:solidFill>
              </a:rPr>
              <a:t>baptism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does all these wonderful things,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1" dirty="0" smtClean="0"/>
              <a:t>Why Shouldn’t </a:t>
            </a:r>
            <a:r>
              <a:rPr lang="en-US" b="1" i="1" dirty="0" smtClean="0"/>
              <a:t>Everyone </a:t>
            </a:r>
            <a:r>
              <a:rPr lang="en-US" b="1" dirty="0" smtClean="0"/>
              <a:t>be Baptized?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231" y="2589808"/>
            <a:ext cx="8782808" cy="4268191"/>
          </a:xfrm>
        </p:spPr>
        <p:txBody>
          <a:bodyPr>
            <a:noAutofit/>
          </a:bodyPr>
          <a:lstStyle/>
          <a:p>
            <a:pPr marL="514350" indent="-5143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n-US" sz="2400" b="1" dirty="0" smtClean="0"/>
              <a:t>Because not everyone is willing to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“repent,” </a:t>
            </a:r>
            <a:r>
              <a:rPr lang="en-US" sz="2400" b="1" u="sng" dirty="0" smtClean="0">
                <a:solidFill>
                  <a:srgbClr val="800000"/>
                </a:solidFill>
              </a:rPr>
              <a:t>Acts 2:38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Remission of sins by baptism does little good unless accompanied with </a:t>
            </a: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</a:rPr>
              <a:t>repentance</a:t>
            </a:r>
            <a:r>
              <a:rPr lang="en-US" sz="2400" b="1" i="1" dirty="0" smtClean="0">
                <a:solidFill>
                  <a:srgbClr val="000000"/>
                </a:solidFill>
              </a:rPr>
              <a:t>, </a:t>
            </a:r>
            <a:r>
              <a:rPr lang="en-US" sz="2400" b="1" u="sng" dirty="0" smtClean="0">
                <a:solidFill>
                  <a:srgbClr val="800000"/>
                </a:solidFill>
              </a:rPr>
              <a:t>Luke 3:3-14</a:t>
            </a:r>
            <a:r>
              <a:rPr lang="en-US" sz="2400" b="1" dirty="0" smtClean="0">
                <a:solidFill>
                  <a:srgbClr val="000000"/>
                </a:solidFill>
              </a:rPr>
              <a:t>.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One must, therefore, be willing to </a:t>
            </a: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</a:rPr>
              <a:t>change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his </a:t>
            </a: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</a:rPr>
              <a:t>mind, heart,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and </a:t>
            </a: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</a:rPr>
              <a:t>direction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in life</a:t>
            </a:r>
            <a:r>
              <a:rPr lang="en-US" sz="2400" b="1" i="1" dirty="0" smtClean="0">
                <a:solidFill>
                  <a:srgbClr val="000000"/>
                </a:solidFill>
              </a:rPr>
              <a:t>,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b="1" u="sng" dirty="0" smtClean="0">
                <a:solidFill>
                  <a:srgbClr val="800000"/>
                </a:solidFill>
              </a:rPr>
              <a:t>c</a:t>
            </a:r>
            <a:r>
              <a:rPr lang="en-US" sz="2400" b="1" dirty="0" smtClean="0">
                <a:solidFill>
                  <a:srgbClr val="800000"/>
                </a:solidFill>
              </a:rPr>
              <a:t>p</a:t>
            </a:r>
            <a:r>
              <a:rPr lang="en-US" sz="2400" b="1" u="sng" dirty="0" smtClean="0">
                <a:solidFill>
                  <a:srgbClr val="800000"/>
                </a:solidFill>
              </a:rPr>
              <a:t>. Luke 19:1-10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sz="2400" b="1" dirty="0">
                <a:solidFill>
                  <a:srgbClr val="17375E"/>
                </a:solidFill>
              </a:rPr>
              <a:t>B</a:t>
            </a:r>
            <a:r>
              <a:rPr lang="en-US" sz="2400" b="1" dirty="0" smtClean="0">
                <a:solidFill>
                  <a:srgbClr val="17375E"/>
                </a:solidFill>
              </a:rPr>
              <a:t>e willing to </a:t>
            </a:r>
            <a:r>
              <a:rPr lang="en-US" sz="2400" b="1" i="1" dirty="0" smtClean="0">
                <a:solidFill>
                  <a:srgbClr val="17375E"/>
                </a:solidFill>
              </a:rPr>
              <a:t>crucify self</a:t>
            </a:r>
            <a:r>
              <a:rPr lang="en-US" sz="2400" b="1" i="1" dirty="0">
                <a:solidFill>
                  <a:srgbClr val="17375E"/>
                </a:solidFill>
              </a:rPr>
              <a:t> </a:t>
            </a:r>
            <a:r>
              <a:rPr lang="en-US" sz="2400" b="1" dirty="0" smtClean="0">
                <a:solidFill>
                  <a:srgbClr val="17375E"/>
                </a:solidFill>
              </a:rPr>
              <a:t>and </a:t>
            </a:r>
            <a:r>
              <a:rPr lang="en-US" sz="2400" b="1" i="1" dirty="0" smtClean="0">
                <a:solidFill>
                  <a:srgbClr val="17375E"/>
                </a:solidFill>
              </a:rPr>
              <a:t>live by faith, </a:t>
            </a:r>
            <a:r>
              <a:rPr lang="en-US" sz="2400" b="1" u="sng" dirty="0" smtClean="0">
                <a:solidFill>
                  <a:srgbClr val="800000"/>
                </a:solidFill>
              </a:rPr>
              <a:t>Gal.2:20</a:t>
            </a:r>
            <a:r>
              <a:rPr lang="en-US" sz="2400" b="1" dirty="0" smtClean="0">
                <a:solidFill>
                  <a:srgbClr val="17375E"/>
                </a:solidFill>
              </a:rPr>
              <a:t>; and,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sz="2400" b="1" dirty="0" smtClean="0">
                <a:solidFill>
                  <a:srgbClr val="17375E"/>
                </a:solidFill>
              </a:rPr>
              <a:t>Because of </a:t>
            </a:r>
            <a:r>
              <a:rPr lang="en-US" sz="2400" b="1" i="1" dirty="0" smtClean="0">
                <a:solidFill>
                  <a:srgbClr val="17375E"/>
                </a:solidFill>
              </a:rPr>
              <a:t>godly sorrow </a:t>
            </a:r>
            <a:r>
              <a:rPr lang="en-US" sz="2400" b="1" dirty="0" smtClean="0">
                <a:solidFill>
                  <a:srgbClr val="17375E"/>
                </a:solidFill>
              </a:rPr>
              <a:t>(for </a:t>
            </a:r>
            <a:r>
              <a:rPr lang="en-US" sz="2400" b="1" i="1" dirty="0" smtClean="0">
                <a:solidFill>
                  <a:srgbClr val="17375E"/>
                </a:solidFill>
              </a:rPr>
              <a:t>sin</a:t>
            </a:r>
            <a:r>
              <a:rPr lang="en-US" sz="2400" b="1" dirty="0" smtClean="0">
                <a:solidFill>
                  <a:srgbClr val="17375E"/>
                </a:solidFill>
              </a:rPr>
              <a:t>) repent</a:t>
            </a:r>
            <a:r>
              <a:rPr lang="en-US" sz="2400" b="1" i="1" dirty="0" smtClean="0">
                <a:solidFill>
                  <a:srgbClr val="17375E"/>
                </a:solidFill>
              </a:rPr>
              <a:t> without regret,   </a:t>
            </a:r>
            <a:r>
              <a:rPr lang="en-US" sz="2400" b="1" u="sng" dirty="0" smtClean="0">
                <a:solidFill>
                  <a:srgbClr val="800000"/>
                </a:solidFill>
              </a:rPr>
              <a:t>2Cor.7:10</a:t>
            </a:r>
            <a:r>
              <a:rPr lang="en-US" sz="2400" b="1" dirty="0" smtClean="0">
                <a:solidFill>
                  <a:srgbClr val="17375E"/>
                </a:solidFill>
              </a:rPr>
              <a:t>.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sz="2400" b="1" dirty="0" smtClean="0">
                <a:solidFill>
                  <a:srgbClr val="17375E"/>
                </a:solidFill>
              </a:rPr>
              <a:t>Otherwise, baptism may </a:t>
            </a:r>
            <a:r>
              <a:rPr lang="en-US" sz="2400" b="1" i="1" dirty="0" smtClean="0">
                <a:solidFill>
                  <a:srgbClr val="17375E"/>
                </a:solidFill>
              </a:rPr>
              <a:t>remit past sins, </a:t>
            </a:r>
            <a:r>
              <a:rPr lang="en-US" sz="2400" b="1" dirty="0" smtClean="0">
                <a:solidFill>
                  <a:srgbClr val="17375E"/>
                </a:solidFill>
              </a:rPr>
              <a:t>but will do little to affect eternal salvation, </a:t>
            </a:r>
            <a:r>
              <a:rPr lang="en-US" sz="2400" b="1" u="sng" dirty="0" smtClean="0">
                <a:solidFill>
                  <a:srgbClr val="800000"/>
                </a:solidFill>
              </a:rPr>
              <a:t>cf. Acts 8:9-13,18-23,24</a:t>
            </a:r>
            <a:r>
              <a:rPr lang="en-US" sz="2400" b="1" dirty="0" smtClean="0">
                <a:solidFill>
                  <a:srgbClr val="17375E"/>
                </a:solidFill>
              </a:rPr>
              <a:t>. </a:t>
            </a:r>
            <a:endParaRPr lang="en-US" b="1" dirty="0" smtClean="0">
              <a:solidFill>
                <a:srgbClr val="800000"/>
              </a:solidFill>
            </a:endParaRPr>
          </a:p>
        </p:txBody>
      </p:sp>
      <p:pic>
        <p:nvPicPr>
          <p:cNvPr id="5" name="Picture 4" descr="B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65389" cy="23721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&quot;No&quot; Symbol 5"/>
          <p:cNvSpPr/>
          <p:nvPr/>
        </p:nvSpPr>
        <p:spPr>
          <a:xfrm>
            <a:off x="1162959" y="734848"/>
            <a:ext cx="1512555" cy="1427927"/>
          </a:xfrm>
          <a:prstGeom prst="noSmoking">
            <a:avLst>
              <a:gd name="adj" fmla="val 7472"/>
            </a:avLst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414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5388" y="189023"/>
            <a:ext cx="5521411" cy="2094003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But if </a:t>
            </a:r>
            <a:r>
              <a:rPr lang="en-US" sz="3600" b="1" i="1" dirty="0" smtClean="0">
                <a:solidFill>
                  <a:schemeClr val="tx2">
                    <a:lumMod val="75000"/>
                  </a:schemeClr>
                </a:solidFill>
              </a:rPr>
              <a:t>baptism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does all these wonderful things,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1" dirty="0" smtClean="0"/>
              <a:t>Why Shouldn’t </a:t>
            </a:r>
            <a:r>
              <a:rPr lang="en-US" b="1" i="1" dirty="0" smtClean="0"/>
              <a:t>Everyone </a:t>
            </a:r>
            <a:r>
              <a:rPr lang="en-US" b="1" dirty="0" smtClean="0"/>
              <a:t>be Baptized?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72180"/>
            <a:ext cx="9143999" cy="4434095"/>
          </a:xfrm>
        </p:spPr>
        <p:txBody>
          <a:bodyPr>
            <a:noAutofit/>
          </a:bodyPr>
          <a:lstStyle/>
          <a:p>
            <a:pPr marL="514350" indent="-5143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sz="2400" b="1" dirty="0" smtClean="0"/>
              <a:t>Because not everyone is willing to become a </a:t>
            </a:r>
            <a:r>
              <a:rPr lang="en-US" sz="2400" b="1" dirty="0" smtClean="0">
                <a:solidFill>
                  <a:srgbClr val="17375E"/>
                </a:solidFill>
              </a:rPr>
              <a:t>“disciple” </a:t>
            </a:r>
            <a:r>
              <a:rPr lang="en-US" sz="2400" b="1" dirty="0" smtClean="0"/>
              <a:t>(</a:t>
            </a:r>
            <a:r>
              <a:rPr lang="en-US" sz="2400" b="1" i="1" dirty="0" smtClean="0">
                <a:solidFill>
                  <a:srgbClr val="17375E"/>
                </a:solidFill>
              </a:rPr>
              <a:t>follower</a:t>
            </a:r>
            <a:r>
              <a:rPr lang="en-US" sz="2400" b="1" dirty="0" smtClean="0"/>
              <a:t>),      </a:t>
            </a:r>
            <a:r>
              <a:rPr lang="en-US" sz="2400" b="1" u="sng" dirty="0" smtClean="0">
                <a:solidFill>
                  <a:srgbClr val="800000"/>
                </a:solidFill>
              </a:rPr>
              <a:t>Matt.28:19-20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sz="2400" b="1" dirty="0" smtClean="0"/>
              <a:t>Note the order: </a:t>
            </a: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</a:rPr>
              <a:t>follower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 </a:t>
            </a: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baptized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 (</a:t>
            </a: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taught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and </a:t>
            </a: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learn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to) </a:t>
            </a: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observe all things</a:t>
            </a:r>
            <a:r>
              <a:rPr lang="en-US" sz="2400" b="1" dirty="0" smtClean="0">
                <a:solidFill>
                  <a:srgbClr val="000000"/>
                </a:solidFill>
              </a:rPr>
              <a:t>. The </a:t>
            </a: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</a:rPr>
              <a:t>beginning</a:t>
            </a:r>
            <a:r>
              <a:rPr lang="en-US" sz="2400" b="1" i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and </a:t>
            </a:r>
            <a:r>
              <a:rPr lang="en-US" sz="2400" b="1" i="1" dirty="0" smtClean="0">
                <a:solidFill>
                  <a:srgbClr val="17375E"/>
                </a:solidFill>
              </a:rPr>
              <a:t>end</a:t>
            </a:r>
            <a:r>
              <a:rPr lang="en-US" sz="2400" b="1" i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of this command is as important and essential as the </a:t>
            </a:r>
            <a:r>
              <a:rPr lang="en-US" sz="2400" b="1" i="1" dirty="0" smtClean="0">
                <a:solidFill>
                  <a:srgbClr val="17375E"/>
                </a:solidFill>
              </a:rPr>
              <a:t>middle</a:t>
            </a:r>
            <a:r>
              <a:rPr lang="en-US" sz="2400" b="1" i="1" dirty="0" smtClean="0">
                <a:solidFill>
                  <a:srgbClr val="000000"/>
                </a:solidFill>
              </a:rPr>
              <a:t>! 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en-US" sz="2400" b="1" dirty="0" smtClean="0"/>
              <a:t>Consider </a:t>
            </a:r>
            <a:r>
              <a:rPr lang="en-US" sz="2400" b="1" u="sng" dirty="0" smtClean="0">
                <a:solidFill>
                  <a:srgbClr val="800000"/>
                </a:solidFill>
              </a:rPr>
              <a:t>Luke 9:57-62</a:t>
            </a:r>
            <a:r>
              <a:rPr lang="en-US" sz="2400" b="1" dirty="0" smtClean="0">
                <a:solidFill>
                  <a:srgbClr val="000000"/>
                </a:solidFill>
              </a:rPr>
              <a:t>...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sz="2400" b="1" dirty="0" smtClean="0">
                <a:solidFill>
                  <a:srgbClr val="17375E"/>
                </a:solidFill>
              </a:rPr>
              <a:t>The </a:t>
            </a:r>
            <a:r>
              <a:rPr lang="en-US" sz="2400" b="1" i="1" dirty="0" smtClean="0">
                <a:solidFill>
                  <a:srgbClr val="17375E"/>
                </a:solidFill>
              </a:rPr>
              <a:t>enthusiastically naïve </a:t>
            </a:r>
            <a:r>
              <a:rPr lang="en-US" sz="2400" b="1" dirty="0" smtClean="0">
                <a:solidFill>
                  <a:srgbClr val="17375E"/>
                </a:solidFill>
              </a:rPr>
              <a:t>“follower” doesn’t realize the </a:t>
            </a:r>
            <a:r>
              <a:rPr lang="en-US" sz="2400" b="1" i="1" dirty="0" smtClean="0">
                <a:solidFill>
                  <a:srgbClr val="17375E"/>
                </a:solidFill>
              </a:rPr>
              <a:t>sacrifices </a:t>
            </a:r>
            <a:r>
              <a:rPr lang="en-US" sz="2400" b="1" dirty="0" smtClean="0">
                <a:solidFill>
                  <a:srgbClr val="17375E"/>
                </a:solidFill>
              </a:rPr>
              <a:t>involved with his commitment</a:t>
            </a:r>
            <a:r>
              <a:rPr lang="en-US" sz="2400" b="1" i="1" dirty="0" smtClean="0">
                <a:solidFill>
                  <a:srgbClr val="17375E"/>
                </a:solidFill>
              </a:rPr>
              <a:t>, </a:t>
            </a:r>
            <a:r>
              <a:rPr lang="en-US" sz="2400" b="1" u="sng" dirty="0" smtClean="0">
                <a:solidFill>
                  <a:srgbClr val="800000"/>
                </a:solidFill>
              </a:rPr>
              <a:t>vv.57-58</a:t>
            </a:r>
            <a:r>
              <a:rPr lang="en-US" sz="2400" b="1" dirty="0" smtClean="0">
                <a:solidFill>
                  <a:srgbClr val="17375E"/>
                </a:solidFill>
              </a:rPr>
              <a:t>; </a:t>
            </a:r>
            <a:r>
              <a:rPr lang="en-US" sz="2400" b="1" u="sng" dirty="0" smtClean="0">
                <a:solidFill>
                  <a:srgbClr val="800000"/>
                </a:solidFill>
              </a:rPr>
              <a:t>cf.Matt.19:21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sz="2400" b="1" dirty="0" smtClean="0">
                <a:solidFill>
                  <a:srgbClr val="17375E"/>
                </a:solidFill>
              </a:rPr>
              <a:t>The </a:t>
            </a:r>
            <a:r>
              <a:rPr lang="en-US" sz="2400" b="1" i="1" dirty="0" smtClean="0">
                <a:solidFill>
                  <a:srgbClr val="17375E"/>
                </a:solidFill>
              </a:rPr>
              <a:t>delayed commitment </a:t>
            </a:r>
            <a:r>
              <a:rPr lang="en-US" sz="2400" b="1" dirty="0" smtClean="0">
                <a:solidFill>
                  <a:srgbClr val="17375E"/>
                </a:solidFill>
              </a:rPr>
              <a:t>“follower” always has something else he must do </a:t>
            </a:r>
            <a:r>
              <a:rPr lang="en-US" sz="2400" b="1" i="1" dirty="0" smtClean="0">
                <a:solidFill>
                  <a:srgbClr val="17375E"/>
                </a:solidFill>
              </a:rPr>
              <a:t>first, </a:t>
            </a:r>
            <a:r>
              <a:rPr lang="en-US" sz="2400" b="1" u="sng" dirty="0" smtClean="0">
                <a:solidFill>
                  <a:srgbClr val="800000"/>
                </a:solidFill>
              </a:rPr>
              <a:t>vv.59-60</a:t>
            </a:r>
            <a:r>
              <a:rPr lang="en-US" sz="2400" b="1" dirty="0" smtClean="0">
                <a:solidFill>
                  <a:srgbClr val="800000"/>
                </a:solidFill>
              </a:rPr>
              <a:t>; </a:t>
            </a:r>
            <a:r>
              <a:rPr lang="en-US" sz="2400" b="1" u="sng" dirty="0" smtClean="0">
                <a:solidFill>
                  <a:srgbClr val="800000"/>
                </a:solidFill>
              </a:rPr>
              <a:t>Matt.6:33</a:t>
            </a:r>
            <a:endParaRPr lang="en-US" sz="2400" b="1" dirty="0" smtClean="0">
              <a:solidFill>
                <a:srgbClr val="17375E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sz="2400" b="1" dirty="0" smtClean="0">
                <a:solidFill>
                  <a:srgbClr val="17375E"/>
                </a:solidFill>
              </a:rPr>
              <a:t>The </a:t>
            </a:r>
            <a:r>
              <a:rPr lang="en-US" sz="2400" b="1" i="1" dirty="0" smtClean="0">
                <a:solidFill>
                  <a:srgbClr val="17375E"/>
                </a:solidFill>
              </a:rPr>
              <a:t>compromised commitment </a:t>
            </a:r>
            <a:r>
              <a:rPr lang="en-US" sz="2400" b="1" dirty="0" smtClean="0">
                <a:solidFill>
                  <a:srgbClr val="17375E"/>
                </a:solidFill>
              </a:rPr>
              <a:t>“follower” is unwilling to put discipleship ahead of his </a:t>
            </a:r>
            <a:r>
              <a:rPr lang="en-US" sz="2400" b="1" i="1" dirty="0" smtClean="0">
                <a:solidFill>
                  <a:srgbClr val="17375E"/>
                </a:solidFill>
              </a:rPr>
              <a:t>family</a:t>
            </a:r>
            <a:r>
              <a:rPr lang="en-US" sz="2400" b="1" dirty="0" smtClean="0">
                <a:solidFill>
                  <a:srgbClr val="17375E"/>
                </a:solidFill>
              </a:rPr>
              <a:t> , </a:t>
            </a:r>
            <a:r>
              <a:rPr lang="en-US" sz="2400" b="1" u="sng" dirty="0" smtClean="0">
                <a:solidFill>
                  <a:srgbClr val="800000"/>
                </a:solidFill>
              </a:rPr>
              <a:t>vv.61-62</a:t>
            </a:r>
            <a:r>
              <a:rPr lang="en-US" sz="2400" b="1" dirty="0" smtClean="0">
                <a:solidFill>
                  <a:srgbClr val="800000"/>
                </a:solidFill>
              </a:rPr>
              <a:t>; </a:t>
            </a:r>
            <a:r>
              <a:rPr lang="en-US" sz="2400" b="1" u="sng" dirty="0" smtClean="0">
                <a:solidFill>
                  <a:srgbClr val="800000"/>
                </a:solidFill>
              </a:rPr>
              <a:t>cf. 14:25-26</a:t>
            </a:r>
            <a:r>
              <a:rPr lang="en-US" sz="2400" b="1" dirty="0" smtClean="0">
                <a:solidFill>
                  <a:srgbClr val="17375E"/>
                </a:solidFill>
              </a:rPr>
              <a:t>. </a:t>
            </a:r>
            <a:endParaRPr lang="en-US" b="1" dirty="0" smtClean="0">
              <a:solidFill>
                <a:srgbClr val="800000"/>
              </a:solidFill>
            </a:endParaRPr>
          </a:p>
        </p:txBody>
      </p:sp>
      <p:pic>
        <p:nvPicPr>
          <p:cNvPr id="5" name="Picture 4" descr="B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65389" cy="23721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&quot;No&quot; Symbol 5"/>
          <p:cNvSpPr/>
          <p:nvPr/>
        </p:nvSpPr>
        <p:spPr>
          <a:xfrm>
            <a:off x="1162959" y="734848"/>
            <a:ext cx="1512555" cy="1427927"/>
          </a:xfrm>
          <a:prstGeom prst="noSmoking">
            <a:avLst>
              <a:gd name="adj" fmla="val 7472"/>
            </a:avLst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80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5388" y="189023"/>
            <a:ext cx="5521411" cy="2094003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But if </a:t>
            </a:r>
            <a:r>
              <a:rPr lang="en-US" sz="3600" b="1" i="1" dirty="0" smtClean="0">
                <a:solidFill>
                  <a:schemeClr val="tx2">
                    <a:lumMod val="75000"/>
                  </a:schemeClr>
                </a:solidFill>
              </a:rPr>
              <a:t>baptism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does all these wonderful things,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1" dirty="0" smtClean="0"/>
              <a:t>Why Shouldn’t </a:t>
            </a:r>
            <a:r>
              <a:rPr lang="en-US" b="1" i="1" dirty="0" smtClean="0"/>
              <a:t>Everyone </a:t>
            </a:r>
            <a:r>
              <a:rPr lang="en-US" b="1" dirty="0" smtClean="0"/>
              <a:t>be Baptized?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772" y="2279438"/>
            <a:ext cx="8944228" cy="4434095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/>
              <a:t>Conclusions:</a:t>
            </a:r>
            <a:endParaRPr lang="en-US" sz="2800" b="1" dirty="0" smtClean="0">
              <a:solidFill>
                <a:srgbClr val="800000"/>
              </a:solidFill>
            </a:endParaRPr>
          </a:p>
          <a:p>
            <a:pPr marL="914400" lvl="1" indent="-5143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b="1" dirty="0" smtClean="0"/>
              <a:t>Not </a:t>
            </a:r>
            <a:r>
              <a:rPr lang="en-US" b="1" i="1" dirty="0" smtClean="0"/>
              <a:t>everyone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“believes,” </a:t>
            </a:r>
          </a:p>
          <a:p>
            <a:pPr marL="914400" lvl="1" indent="-5143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Not </a:t>
            </a:r>
            <a:r>
              <a:rPr lang="en-US" b="1" i="1" dirty="0" smtClean="0">
                <a:solidFill>
                  <a:srgbClr val="000000"/>
                </a:solidFill>
              </a:rPr>
              <a:t>everyone </a:t>
            </a:r>
            <a:r>
              <a:rPr lang="en-US" b="1" dirty="0" smtClean="0">
                <a:solidFill>
                  <a:srgbClr val="000000"/>
                </a:solidFill>
              </a:rPr>
              <a:t>is willing to </a:t>
            </a:r>
            <a:r>
              <a:rPr lang="en-US" b="1" dirty="0" smtClean="0">
                <a:solidFill>
                  <a:srgbClr val="17375E"/>
                </a:solidFill>
              </a:rPr>
              <a:t>“repent,” </a:t>
            </a:r>
            <a:r>
              <a:rPr lang="en-US" b="1" dirty="0" smtClean="0">
                <a:solidFill>
                  <a:srgbClr val="000000"/>
                </a:solidFill>
              </a:rPr>
              <a:t>and</a:t>
            </a:r>
          </a:p>
          <a:p>
            <a:pPr marL="914400" lvl="1" indent="-5143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Not </a:t>
            </a:r>
            <a:r>
              <a:rPr lang="en-US" b="1" i="1" dirty="0" smtClean="0">
                <a:solidFill>
                  <a:srgbClr val="000000"/>
                </a:solidFill>
              </a:rPr>
              <a:t>everyone </a:t>
            </a:r>
            <a:r>
              <a:rPr lang="en-US" b="1" dirty="0" smtClean="0">
                <a:solidFill>
                  <a:srgbClr val="000000"/>
                </a:solidFill>
              </a:rPr>
              <a:t>is willing to become a </a:t>
            </a:r>
            <a:r>
              <a:rPr lang="en-US" b="1" dirty="0" smtClean="0">
                <a:solidFill>
                  <a:srgbClr val="17375E"/>
                </a:solidFill>
              </a:rPr>
              <a:t>“disciple.”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en-US" sz="2800" b="1" dirty="0" smtClean="0"/>
              <a:t>Therefore...</a:t>
            </a:r>
          </a:p>
          <a:p>
            <a:pPr marL="914400" lvl="1" indent="-5143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 startAt="4"/>
            </a:pPr>
            <a:r>
              <a:rPr lang="en-US" b="1" dirty="0" smtClean="0"/>
              <a:t>Not </a:t>
            </a:r>
            <a:r>
              <a:rPr lang="en-US" b="1" i="1" dirty="0" smtClean="0"/>
              <a:t>everyone </a:t>
            </a:r>
            <a:r>
              <a:rPr lang="en-US" b="1" dirty="0" smtClean="0"/>
              <a:t>should be </a:t>
            </a:r>
            <a:r>
              <a:rPr lang="en-US" b="1" dirty="0" smtClean="0">
                <a:solidFill>
                  <a:srgbClr val="17375E"/>
                </a:solidFill>
              </a:rPr>
              <a:t>“baptized,” </a:t>
            </a:r>
            <a:r>
              <a:rPr lang="en-US" b="1" u="sng" dirty="0" smtClean="0">
                <a:solidFill>
                  <a:srgbClr val="800000"/>
                </a:solidFill>
              </a:rPr>
              <a:t>2Pet.2:20-22</a:t>
            </a:r>
            <a:r>
              <a:rPr lang="en-US" b="1" dirty="0" smtClean="0">
                <a:solidFill>
                  <a:srgbClr val="17375E"/>
                </a:solidFill>
              </a:rPr>
              <a:t>.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en-US" sz="2800" b="1" dirty="0" smtClean="0"/>
              <a:t>What about </a:t>
            </a:r>
            <a:r>
              <a:rPr lang="en-US" sz="2800" b="1" i="1" u="sng" dirty="0" smtClean="0">
                <a:solidFill>
                  <a:srgbClr val="800000"/>
                </a:solidFill>
              </a:rPr>
              <a:t>YOU</a:t>
            </a:r>
            <a:r>
              <a:rPr lang="en-US" sz="2800" b="1" i="1" dirty="0" smtClean="0">
                <a:solidFill>
                  <a:srgbClr val="000000"/>
                </a:solidFill>
              </a:rPr>
              <a:t>?  </a:t>
            </a:r>
            <a:r>
              <a:rPr lang="en-US" sz="2800" b="1" dirty="0" smtClean="0">
                <a:solidFill>
                  <a:srgbClr val="000000"/>
                </a:solidFill>
              </a:rPr>
              <a:t>Do </a:t>
            </a:r>
            <a:r>
              <a:rPr lang="en-US" sz="2800" b="1" dirty="0" smtClean="0">
                <a:solidFill>
                  <a:srgbClr val="800000"/>
                </a:solidFill>
              </a:rPr>
              <a:t>you</a:t>
            </a:r>
            <a:r>
              <a:rPr lang="en-US" sz="2800" b="1" dirty="0" smtClean="0">
                <a:solidFill>
                  <a:srgbClr val="17375E"/>
                </a:solidFill>
              </a:rPr>
              <a:t> “believe”</a:t>
            </a:r>
            <a:r>
              <a:rPr lang="en-US" sz="2800" b="1" dirty="0" smtClean="0">
                <a:solidFill>
                  <a:srgbClr val="000000"/>
                </a:solidFill>
              </a:rPr>
              <a:t>? Are </a:t>
            </a:r>
            <a:r>
              <a:rPr lang="en-US" sz="2800" b="1" dirty="0" smtClean="0">
                <a:solidFill>
                  <a:srgbClr val="800000"/>
                </a:solidFill>
              </a:rPr>
              <a:t>you</a:t>
            </a:r>
            <a:r>
              <a:rPr lang="en-US" sz="2800" b="1" dirty="0" smtClean="0">
                <a:solidFill>
                  <a:srgbClr val="17375E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willing to </a:t>
            </a:r>
            <a:r>
              <a:rPr lang="en-US" sz="2800" b="1" dirty="0" smtClean="0">
                <a:solidFill>
                  <a:srgbClr val="17375E"/>
                </a:solidFill>
              </a:rPr>
              <a:t>“repent” </a:t>
            </a:r>
            <a:r>
              <a:rPr lang="en-US" sz="2800" b="1" dirty="0" smtClean="0">
                <a:solidFill>
                  <a:srgbClr val="000000"/>
                </a:solidFill>
              </a:rPr>
              <a:t>and become a </a:t>
            </a:r>
            <a:r>
              <a:rPr lang="en-US" sz="2800" b="1" dirty="0" smtClean="0">
                <a:solidFill>
                  <a:srgbClr val="17375E"/>
                </a:solidFill>
              </a:rPr>
              <a:t>“disciple”</a:t>
            </a:r>
            <a:r>
              <a:rPr lang="en-US" sz="2800" b="1" dirty="0" smtClean="0">
                <a:solidFill>
                  <a:srgbClr val="000000"/>
                </a:solidFill>
              </a:rPr>
              <a:t>?</a:t>
            </a: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en-US" b="1" dirty="0" smtClean="0">
                <a:solidFill>
                  <a:srgbClr val="17375E"/>
                </a:solidFill>
              </a:rPr>
              <a:t>Then by all means </a:t>
            </a:r>
            <a:r>
              <a:rPr lang="en-US" b="1" u="sng" dirty="0" smtClean="0">
                <a:solidFill>
                  <a:srgbClr val="800000"/>
                </a:solidFill>
              </a:rPr>
              <a:t>YOU</a:t>
            </a:r>
            <a:r>
              <a:rPr lang="en-US" b="1" dirty="0" smtClean="0">
                <a:solidFill>
                  <a:srgbClr val="17375E"/>
                </a:solidFill>
              </a:rPr>
              <a:t> </a:t>
            </a:r>
            <a:r>
              <a:rPr lang="en-US" b="1" i="1" dirty="0" smtClean="0">
                <a:solidFill>
                  <a:srgbClr val="17375E"/>
                </a:solidFill>
              </a:rPr>
              <a:t>should be </a:t>
            </a:r>
            <a:r>
              <a:rPr lang="en-US" b="1" dirty="0" smtClean="0">
                <a:solidFill>
                  <a:srgbClr val="17375E"/>
                </a:solidFill>
              </a:rPr>
              <a:t>“baptized” now without delay!  </a:t>
            </a:r>
          </a:p>
        </p:txBody>
      </p:sp>
      <p:pic>
        <p:nvPicPr>
          <p:cNvPr id="5" name="Picture 4" descr="B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65389" cy="23721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&quot;No&quot; Symbol 5"/>
          <p:cNvSpPr/>
          <p:nvPr/>
        </p:nvSpPr>
        <p:spPr>
          <a:xfrm>
            <a:off x="1162959" y="734848"/>
            <a:ext cx="1512555" cy="1427927"/>
          </a:xfrm>
          <a:prstGeom prst="noSmoking">
            <a:avLst>
              <a:gd name="adj" fmla="val 7472"/>
            </a:avLst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639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5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680</Words>
  <Application>Microsoft Macintosh PowerPoint</Application>
  <PresentationFormat>On-screen Show (4:3)</PresentationFormat>
  <Paragraphs>45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But nonetheless,  Not Everyone Should be Baptized!</vt:lpstr>
      <vt:lpstr>But if baptism does all these wonderful things,  Why Shouldn’t Everyone be Baptized?</vt:lpstr>
      <vt:lpstr>But if baptism does all these wonderful things,  Why Shouldn’t Everyone be Baptized?</vt:lpstr>
      <vt:lpstr>But if baptism does all these wonderful things,  Why Shouldn’t Everyone be Baptized?</vt:lpstr>
      <vt:lpstr>But if baptism does all these wonderful things,  Why Shouldn’t Everyone be Baptized?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22</cp:revision>
  <cp:lastPrinted>2023-07-20T16:18:12Z</cp:lastPrinted>
  <dcterms:created xsi:type="dcterms:W3CDTF">2023-07-20T13:33:24Z</dcterms:created>
  <dcterms:modified xsi:type="dcterms:W3CDTF">2023-07-20T16:18:59Z</dcterms:modified>
</cp:coreProperties>
</file>