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5" autoAdjust="0"/>
  </p:normalViewPr>
  <p:slideViewPr>
    <p:cSldViewPr snapToGrid="0" snapToObjects="1">
      <p:cViewPr>
        <p:scale>
          <a:sx n="178" d="100"/>
          <a:sy n="178" d="100"/>
        </p:scale>
        <p:origin x="-232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27671-5561-FE4C-B8D8-F2C1ABD24D4A}" type="datetimeFigureOut">
              <a:rPr lang="en-US" smtClean="0"/>
              <a:t>8/4/23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BEE16-BF7C-7D4C-9B1C-36BAC5B02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42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54B56-DC82-F04C-8C69-AAF0A4180464}" type="datetimeFigureOut">
              <a:rPr lang="en-US" smtClean="0"/>
              <a:t>8/4/23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72913-BBC6-9F40-9023-C36E8C04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9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*The “context” for any verse or passage in the the first 11 chapters of </a:t>
            </a:r>
            <a:r>
              <a:rPr lang="en-US" u="sng" dirty="0" smtClean="0"/>
              <a:t>Romans</a:t>
            </a:r>
            <a:r>
              <a:rPr lang="en-US" u="none" dirty="0" smtClean="0"/>
              <a:t>,</a:t>
            </a:r>
            <a:r>
              <a:rPr lang="en-US" u="none" baseline="0" dirty="0" smtClean="0"/>
              <a:t> </a:t>
            </a:r>
            <a:r>
              <a:rPr lang="en-US" b="1" u="none" baseline="0" dirty="0" smtClean="0"/>
              <a:t>is the first 11 chapters of </a:t>
            </a:r>
            <a:r>
              <a:rPr lang="en-US" b="1" u="sng" baseline="0" dirty="0" smtClean="0"/>
              <a:t>Romans</a:t>
            </a:r>
            <a:r>
              <a:rPr lang="en-US" b="1" u="none" baseline="0" dirty="0" smtClean="0"/>
              <a:t>!</a:t>
            </a:r>
          </a:p>
          <a:p>
            <a:endParaRPr lang="en-US" b="1" u="none" baseline="0" dirty="0" smtClean="0"/>
          </a:p>
          <a:p>
            <a:r>
              <a:rPr lang="en-US" b="0" u="none" baseline="30000" dirty="0" smtClean="0"/>
              <a:t>+</a:t>
            </a:r>
            <a:r>
              <a:rPr lang="en-US" b="0" u="none" baseline="0" dirty="0" smtClean="0"/>
              <a:t>In this context (of </a:t>
            </a:r>
            <a:r>
              <a:rPr lang="en-US" b="0" u="sng" baseline="0" dirty="0" smtClean="0"/>
              <a:t>Rom.11:20-23</a:t>
            </a:r>
            <a:r>
              <a:rPr lang="en-US" b="0" u="none" baseline="0" dirty="0" smtClean="0"/>
              <a:t>), Israel being </a:t>
            </a:r>
            <a:r>
              <a:rPr lang="en-US" b="0" i="1" u="none" baseline="0" dirty="0" smtClean="0"/>
              <a:t>“broken off”</a:t>
            </a:r>
            <a:r>
              <a:rPr lang="en-US" b="0" i="0" u="none" baseline="0" dirty="0" smtClean="0"/>
              <a:t> refers to the nation </a:t>
            </a:r>
            <a:r>
              <a:rPr lang="en-US" b="1" i="0" u="none" baseline="0" dirty="0" smtClean="0"/>
              <a:t>being rejected as God’s people because of their </a:t>
            </a:r>
            <a:r>
              <a:rPr lang="en-US" b="1" i="1" u="none" baseline="0" dirty="0" smtClean="0"/>
              <a:t>“unbelief.”  </a:t>
            </a:r>
            <a:r>
              <a:rPr lang="en-US" b="0" i="0" u="none" baseline="0" dirty="0" smtClean="0"/>
              <a:t>Obviously, this represents a change from when they followed and obey Him in belief. </a:t>
            </a:r>
            <a:endParaRPr lang="en-US" dirty="0" smtClean="0"/>
          </a:p>
          <a:p>
            <a:endParaRPr lang="en-US" dirty="0" smtClean="0"/>
          </a:p>
          <a:p>
            <a:r>
              <a:rPr lang="en-US" u="none" dirty="0" smtClean="0"/>
              <a:t>In </a:t>
            </a:r>
            <a:r>
              <a:rPr lang="en-US" u="sng" dirty="0" smtClean="0"/>
              <a:t>Hosea 9:10-15</a:t>
            </a:r>
            <a:r>
              <a:rPr lang="en-US" u="none" dirty="0" smtClean="0"/>
              <a:t>,</a:t>
            </a:r>
            <a:r>
              <a:rPr lang="en-US" u="none" baseline="0" dirty="0" smtClean="0"/>
              <a:t> Israel </a:t>
            </a:r>
            <a:r>
              <a:rPr lang="en-US" i="1" u="none" baseline="0" dirty="0" smtClean="0"/>
              <a:t>separated themselves </a:t>
            </a:r>
            <a:r>
              <a:rPr lang="en-US" i="0" u="none" baseline="0" dirty="0" smtClean="0"/>
              <a:t>from God’s love by sin with the result that He declared, </a:t>
            </a:r>
            <a:r>
              <a:rPr lang="en-US" i="1" u="none" baseline="0" dirty="0" smtClean="0"/>
              <a:t>“I will love them no more</a:t>
            </a:r>
            <a:r>
              <a:rPr lang="mr-IN" i="1" u="none" baseline="0" dirty="0" smtClean="0"/>
              <a:t>…</a:t>
            </a:r>
            <a:r>
              <a:rPr lang="en-US" i="1" u="none" baseline="0" dirty="0" smtClean="0"/>
              <a:t>”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2913-BBC6-9F40-9023-C36E8C0417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56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2913-BBC6-9F40-9023-C36E8C0417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56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2913-BBC6-9F40-9023-C36E8C0417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5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2913-BBC6-9F40-9023-C36E8C0417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56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* Philemon</a:t>
            </a:r>
            <a:r>
              <a:rPr lang="en-US" u="none" baseline="0" dirty="0" smtClean="0"/>
              <a:t> is the one book which doesn’t </a:t>
            </a:r>
            <a:r>
              <a:rPr lang="en-US" i="1" u="none" baseline="0" dirty="0" smtClean="0"/>
              <a:t>clearly </a:t>
            </a:r>
            <a:r>
              <a:rPr lang="en-US" i="0" u="none" baseline="0" dirty="0" smtClean="0"/>
              <a:t>refute O.S.A.S., but a case could be even be made from it! 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2913-BBC6-9F40-9023-C36E8C0417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56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2913-BBC6-9F40-9023-C36E8C0417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56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2913-BBC6-9F40-9023-C36E8C0417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B887C5-110E-9C42-BE44-2423A1BFC920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44E18D0-9ADD-A649-9400-B392F0C5BC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0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8897" y="134573"/>
            <a:ext cx="5097517" cy="656046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Now</a:t>
            </a:r>
            <a:r>
              <a:rPr lang="en-US" sz="2200" b="1" dirty="0" smtClean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</a:rPr>
              <a:t>that </a:t>
            </a:r>
            <a:r>
              <a:rPr lang="en-US" sz="2200" b="1" dirty="0" smtClean="0">
                <a:solidFill>
                  <a:srgbClr val="000000"/>
                </a:solidFill>
              </a:rPr>
              <a:t>this </a:t>
            </a:r>
            <a:r>
              <a:rPr lang="en-US" sz="2200" b="1" i="1" dirty="0">
                <a:solidFill>
                  <a:srgbClr val="000000"/>
                </a:solidFill>
              </a:rPr>
              <a:t>apparent </a:t>
            </a:r>
            <a:r>
              <a:rPr lang="en-US" sz="2200" b="1" dirty="0">
                <a:solidFill>
                  <a:srgbClr val="000000"/>
                </a:solidFill>
              </a:rPr>
              <a:t>O.S.A.S.</a:t>
            </a:r>
            <a:r>
              <a:rPr lang="en-US" sz="2200" b="1" i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</a:rPr>
              <a:t>supporting passage is more clearly understood from its context, let’s see if it “fits” (harmonizes and supports) this new meaning with other N.T. passages</a:t>
            </a:r>
            <a:r>
              <a:rPr lang="en-US" sz="2200" b="1" dirty="0" smtClean="0">
                <a:solidFill>
                  <a:srgbClr val="000000"/>
                </a:solidFill>
              </a:rPr>
              <a:t>:</a:t>
            </a:r>
            <a:endParaRPr lang="en-US" sz="2200" b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b="1" u="sng" dirty="0" smtClean="0">
                <a:solidFill>
                  <a:srgbClr val="860908"/>
                </a:solidFill>
              </a:rPr>
              <a:t>Luke 15:11-24</a:t>
            </a:r>
            <a:r>
              <a:rPr lang="en-US" sz="2200" b="1" dirty="0" smtClean="0">
                <a:solidFill>
                  <a:srgbClr val="000000"/>
                </a:solidFill>
              </a:rPr>
              <a:t>;  Prior to his repentance and return, was the Prodigal Son separated from his </a:t>
            </a:r>
            <a:r>
              <a:rPr lang="en-US" sz="2200" b="1" i="1" dirty="0" smtClean="0">
                <a:solidFill>
                  <a:srgbClr val="860908"/>
                </a:solidFill>
              </a:rPr>
              <a:t>father’s love</a:t>
            </a:r>
            <a:r>
              <a:rPr lang="en-US" sz="2200" b="1" dirty="0" smtClean="0">
                <a:solidFill>
                  <a:srgbClr val="000000"/>
                </a:solidFill>
              </a:rPr>
              <a:t>, or </a:t>
            </a:r>
            <a:r>
              <a:rPr lang="en-US" sz="2200" b="1" i="1" dirty="0" smtClean="0">
                <a:solidFill>
                  <a:srgbClr val="860908"/>
                </a:solidFill>
              </a:rPr>
              <a:t>his father </a:t>
            </a:r>
            <a:r>
              <a:rPr lang="en-US" sz="2200" b="1" dirty="0" smtClean="0">
                <a:solidFill>
                  <a:srgbClr val="000000"/>
                </a:solidFill>
              </a:rPr>
              <a:t>when </a:t>
            </a:r>
            <a:r>
              <a:rPr lang="en-US" sz="2200" b="1" u="sng" dirty="0" smtClean="0">
                <a:solidFill>
                  <a:srgbClr val="000000"/>
                </a:solidFill>
              </a:rPr>
              <a:t>he</a:t>
            </a:r>
            <a:r>
              <a:rPr lang="en-US" sz="2200" b="1" dirty="0" smtClean="0">
                <a:solidFill>
                  <a:srgbClr val="000000"/>
                </a:solidFill>
              </a:rPr>
              <a:t> went to a </a:t>
            </a:r>
            <a:r>
              <a:rPr lang="en-US" sz="2200" b="1" i="1" dirty="0" smtClean="0">
                <a:solidFill>
                  <a:srgbClr val="000000"/>
                </a:solidFill>
              </a:rPr>
              <a:t>distant country</a:t>
            </a:r>
            <a:r>
              <a:rPr lang="en-US" sz="2200" b="1" dirty="0" smtClean="0">
                <a:solidFill>
                  <a:srgbClr val="000000"/>
                </a:solidFill>
              </a:rPr>
              <a:t>?</a:t>
            </a:r>
            <a:endParaRPr lang="en-US" sz="2200" b="1" u="sng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b="1" u="sng" dirty="0" smtClean="0">
                <a:solidFill>
                  <a:srgbClr val="860908"/>
                </a:solidFill>
              </a:rPr>
              <a:t>Jude </a:t>
            </a:r>
            <a:r>
              <a:rPr lang="en-US" sz="2200" b="1" u="sng" dirty="0" smtClean="0">
                <a:solidFill>
                  <a:srgbClr val="860908"/>
                </a:solidFill>
              </a:rPr>
              <a:t>20-21</a:t>
            </a:r>
            <a:r>
              <a:rPr lang="en-US" sz="2200" b="1" dirty="0" smtClean="0">
                <a:solidFill>
                  <a:schemeClr val="tx1"/>
                </a:solidFill>
              </a:rPr>
              <a:t>; Christians have the obligation to </a:t>
            </a:r>
            <a:r>
              <a:rPr lang="en-US" sz="2200" b="1" i="1" dirty="0" smtClean="0">
                <a:solidFill>
                  <a:srgbClr val="860908"/>
                </a:solidFill>
              </a:rPr>
              <a:t>“keep yourselves in the love of God.”</a:t>
            </a:r>
            <a:r>
              <a:rPr lang="en-US" sz="2200" b="1" i="1" dirty="0" smtClean="0">
                <a:solidFill>
                  <a:schemeClr val="tx1"/>
                </a:solidFill>
              </a:rPr>
              <a:t>  </a:t>
            </a:r>
            <a:r>
              <a:rPr lang="en-US" sz="2200" b="1" dirty="0" smtClean="0">
                <a:solidFill>
                  <a:schemeClr val="tx1"/>
                </a:solidFill>
              </a:rPr>
              <a:t>How?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b="1" u="sng" dirty="0" smtClean="0">
                <a:solidFill>
                  <a:srgbClr val="860908"/>
                </a:solidFill>
              </a:rPr>
              <a:t>John 14:21</a:t>
            </a:r>
            <a:r>
              <a:rPr lang="en-US" sz="2200" b="1" dirty="0" smtClean="0">
                <a:solidFill>
                  <a:schemeClr val="tx1"/>
                </a:solidFill>
              </a:rPr>
              <a:t>; Staying </a:t>
            </a:r>
            <a:r>
              <a:rPr lang="en-US" sz="2200" b="1" i="1" dirty="0" smtClean="0">
                <a:solidFill>
                  <a:schemeClr val="accent1"/>
                </a:solidFill>
              </a:rPr>
              <a:t>i</a:t>
            </a:r>
            <a:r>
              <a:rPr lang="en-US" sz="2200" b="1" i="1" dirty="0" smtClean="0">
                <a:solidFill>
                  <a:srgbClr val="860908"/>
                </a:solidFill>
              </a:rPr>
              <a:t>n</a:t>
            </a:r>
            <a:r>
              <a:rPr 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God’s love is linked to continuing to </a:t>
            </a:r>
            <a:r>
              <a:rPr lang="en-US" sz="2200" b="1" i="1" dirty="0" smtClean="0">
                <a:solidFill>
                  <a:srgbClr val="860908"/>
                </a:solidFill>
              </a:rPr>
              <a:t>love God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and </a:t>
            </a:r>
            <a:r>
              <a:rPr lang="en-US" sz="2200" b="1" i="1" dirty="0" smtClean="0">
                <a:solidFill>
                  <a:srgbClr val="860908"/>
                </a:solidFill>
              </a:rPr>
              <a:t>keep His commandments</a:t>
            </a:r>
            <a:r>
              <a:rPr lang="en-US" sz="2200" b="1" i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by Jesus’ own words!</a:t>
            </a:r>
            <a:endParaRPr lang="en-US" sz="22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25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8897" y="0"/>
            <a:ext cx="5097517" cy="679200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Please understand:</a:t>
            </a:r>
            <a:endParaRPr lang="en-US" sz="2200" b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Salvation </a:t>
            </a:r>
            <a:r>
              <a:rPr lang="en-US" sz="2200" b="1" u="sng" dirty="0" smtClean="0">
                <a:solidFill>
                  <a:schemeClr val="tx1"/>
                </a:solidFill>
              </a:rPr>
              <a:t>is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i="1" dirty="0" smtClean="0">
                <a:solidFill>
                  <a:srgbClr val="860908"/>
                </a:solidFill>
              </a:rPr>
              <a:t>secure </a:t>
            </a:r>
            <a:r>
              <a:rPr lang="en-US" sz="2200" b="1" u="sng" dirty="0" smtClean="0">
                <a:solidFill>
                  <a:srgbClr val="000000"/>
                </a:solidFill>
              </a:rPr>
              <a:t>when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we continue to </a:t>
            </a:r>
            <a:r>
              <a:rPr lang="en-US" sz="2200" b="1" i="1" dirty="0" smtClean="0">
                <a:solidFill>
                  <a:srgbClr val="860908"/>
                </a:solidFill>
              </a:rPr>
              <a:t>hear, believe, </a:t>
            </a:r>
            <a:r>
              <a:rPr lang="en-US" sz="2200" b="1" dirty="0" smtClean="0">
                <a:solidFill>
                  <a:srgbClr val="000000"/>
                </a:solidFill>
              </a:rPr>
              <a:t>and </a:t>
            </a:r>
            <a:r>
              <a:rPr lang="en-US" sz="2200" b="1" i="1" dirty="0" smtClean="0">
                <a:solidFill>
                  <a:srgbClr val="860908"/>
                </a:solidFill>
              </a:rPr>
              <a:t>follow </a:t>
            </a:r>
            <a:r>
              <a:rPr lang="en-US" sz="2200" b="1" dirty="0" smtClean="0">
                <a:solidFill>
                  <a:srgbClr val="000000"/>
                </a:solidFill>
              </a:rPr>
              <a:t>Jesus,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u="sng" dirty="0" smtClean="0">
                <a:solidFill>
                  <a:srgbClr val="860908"/>
                </a:solidFill>
              </a:rPr>
              <a:t>John 10:27-28</a:t>
            </a:r>
            <a:r>
              <a:rPr lang="en-US" sz="2200" b="1" dirty="0" smtClean="0">
                <a:solidFill>
                  <a:srgbClr val="000000"/>
                </a:solidFill>
              </a:rPr>
              <a:t>.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Nothing can separate us from the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i="1" dirty="0" smtClean="0">
                <a:solidFill>
                  <a:srgbClr val="860908"/>
                </a:solidFill>
              </a:rPr>
              <a:t>love of God</a:t>
            </a:r>
            <a:r>
              <a:rPr lang="en-US" sz="2200" b="1" dirty="0" smtClean="0">
                <a:solidFill>
                  <a:srgbClr val="000000"/>
                </a:solidFill>
              </a:rPr>
              <a:t>,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u="sng" dirty="0" smtClean="0">
                <a:solidFill>
                  <a:srgbClr val="860908"/>
                </a:solidFill>
              </a:rPr>
              <a:t>Rom.8:38-</a:t>
            </a:r>
            <a:r>
              <a:rPr lang="en-US" sz="2200" b="1" u="sng" dirty="0" smtClean="0">
                <a:solidFill>
                  <a:srgbClr val="860908"/>
                </a:solidFill>
              </a:rPr>
              <a:t>39</a:t>
            </a:r>
            <a:r>
              <a:rPr lang="mr-IN" sz="2200" b="1" dirty="0" smtClean="0">
                <a:solidFill>
                  <a:srgbClr val="000000"/>
                </a:solidFill>
              </a:rPr>
              <a:t>…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except ourselves, </a:t>
            </a:r>
            <a:r>
              <a:rPr lang="en-US" sz="2200" b="1" u="sng" dirty="0" smtClean="0">
                <a:solidFill>
                  <a:srgbClr val="800000"/>
                </a:solidFill>
              </a:rPr>
              <a:t>cf. Hos.9:10-15</a:t>
            </a:r>
            <a:r>
              <a:rPr lang="en-US" sz="2200" b="1" dirty="0" smtClean="0">
                <a:solidFill>
                  <a:srgbClr val="000000"/>
                </a:solidFill>
              </a:rPr>
              <a:t>.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endParaRPr lang="en-US" sz="2200" b="1" dirty="0" smtClean="0">
              <a:solidFill>
                <a:srgbClr val="860908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We keep ourselves in </a:t>
            </a:r>
            <a:r>
              <a:rPr lang="en-US" sz="2200" b="1" i="1" dirty="0" smtClean="0">
                <a:solidFill>
                  <a:srgbClr val="860908"/>
                </a:solidFill>
              </a:rPr>
              <a:t>the benefits </a:t>
            </a:r>
            <a:r>
              <a:rPr lang="en-US" sz="2200" b="1" dirty="0" smtClean="0">
                <a:solidFill>
                  <a:srgbClr val="000000"/>
                </a:solidFill>
              </a:rPr>
              <a:t>of His love by obedience, </a:t>
            </a:r>
            <a:r>
              <a:rPr lang="en-US" sz="2200" b="1" u="sng" dirty="0" smtClean="0">
                <a:solidFill>
                  <a:srgbClr val="860908"/>
                </a:solidFill>
              </a:rPr>
              <a:t>Rom.8:1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sym typeface="Wingdings"/>
              </a:rPr>
              <a:t></a:t>
            </a:r>
            <a:r>
              <a:rPr lang="en-US" sz="2200" b="1" dirty="0" smtClean="0">
                <a:solidFill>
                  <a:srgbClr val="860908"/>
                </a:solidFill>
                <a:sym typeface="Wingdings"/>
              </a:rPr>
              <a:t> </a:t>
            </a:r>
            <a:r>
              <a:rPr lang="en-US" sz="2200" b="1" u="sng" dirty="0" smtClean="0">
                <a:solidFill>
                  <a:srgbClr val="860908"/>
                </a:solidFill>
                <a:sym typeface="Wingdings"/>
              </a:rPr>
              <a:t>Jude 21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.</a:t>
            </a:r>
            <a:r>
              <a:rPr lang="en-US" sz="2200" b="1" dirty="0" smtClean="0">
                <a:solidFill>
                  <a:srgbClr val="860908"/>
                </a:solidFill>
                <a:sym typeface="Wingdings"/>
              </a:rPr>
              <a:t>  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We can, however, separate ourselves </a:t>
            </a:r>
            <a:r>
              <a:rPr lang="en-US" sz="2200" b="1" i="1" dirty="0" smtClean="0">
                <a:solidFill>
                  <a:srgbClr val="860908"/>
                </a:solidFill>
                <a:sym typeface="Wingdings"/>
              </a:rPr>
              <a:t>from God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by following </a:t>
            </a:r>
            <a:r>
              <a:rPr lang="en-US" sz="2200" b="1" i="1" dirty="0" smtClean="0">
                <a:solidFill>
                  <a:srgbClr val="860908"/>
                </a:solidFill>
                <a:sym typeface="Wingdings"/>
              </a:rPr>
              <a:t>our own lusts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rather than Him, </a:t>
            </a:r>
            <a:r>
              <a:rPr lang="en-US" sz="2200" b="1" u="sng" dirty="0" smtClean="0">
                <a:solidFill>
                  <a:srgbClr val="860908"/>
                </a:solidFill>
                <a:sym typeface="Wingdings"/>
              </a:rPr>
              <a:t>James 1:13-15</a:t>
            </a:r>
            <a:r>
              <a:rPr lang="en-US" sz="2200" b="1" dirty="0" smtClean="0">
                <a:solidFill>
                  <a:srgbClr val="860908"/>
                </a:solidFill>
                <a:sym typeface="Wingdings"/>
              </a:rPr>
              <a:t>. 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If we do so,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He is always willing to take back those who </a:t>
            </a:r>
            <a:r>
              <a:rPr lang="en-US" sz="2200" b="1" i="1" dirty="0" smtClean="0">
                <a:solidFill>
                  <a:schemeClr val="accent1"/>
                </a:solidFill>
              </a:rPr>
              <a:t>confess</a:t>
            </a:r>
            <a:r>
              <a:rPr lang="en-US" sz="2200" b="1" dirty="0" smtClean="0">
                <a:solidFill>
                  <a:srgbClr val="000000"/>
                </a:solidFill>
              </a:rPr>
              <a:t> and </a:t>
            </a:r>
            <a:r>
              <a:rPr lang="en-US" sz="2200" b="1" i="1" dirty="0" smtClean="0">
                <a:solidFill>
                  <a:srgbClr val="860908"/>
                </a:solidFill>
              </a:rPr>
              <a:t>return in repentance</a:t>
            </a:r>
            <a:r>
              <a:rPr lang="en-US" sz="2200" b="1" dirty="0" smtClean="0">
                <a:solidFill>
                  <a:srgbClr val="000000"/>
                </a:solidFill>
              </a:rPr>
              <a:t>,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u="sng" dirty="0" smtClean="0">
                <a:solidFill>
                  <a:srgbClr val="860908"/>
                </a:solidFill>
              </a:rPr>
              <a:t>Luke 15:11-24</a:t>
            </a:r>
            <a:r>
              <a:rPr lang="en-US" sz="2200" b="1" dirty="0" smtClean="0">
                <a:solidFill>
                  <a:srgbClr val="000000"/>
                </a:solidFill>
              </a:rPr>
              <a:t>; </a:t>
            </a:r>
            <a:r>
              <a:rPr lang="en-US" sz="2200" b="1" dirty="0" smtClean="0">
                <a:solidFill>
                  <a:srgbClr val="000000"/>
                </a:solidFill>
              </a:rPr>
              <a:t>as Simon </a:t>
            </a:r>
            <a:r>
              <a:rPr lang="en-US" sz="2200" b="1" dirty="0" smtClean="0">
                <a:solidFill>
                  <a:srgbClr val="000000"/>
                </a:solidFill>
              </a:rPr>
              <a:t>the sorcerer clearly demonstrates in </a:t>
            </a:r>
            <a:r>
              <a:rPr lang="en-US" sz="2200" b="1" u="sng" dirty="0" smtClean="0">
                <a:solidFill>
                  <a:srgbClr val="860908"/>
                </a:solidFill>
              </a:rPr>
              <a:t>Acts 8:12-24</a:t>
            </a:r>
            <a:r>
              <a:rPr lang="en-US" sz="2200" b="1" dirty="0" smtClean="0">
                <a:solidFill>
                  <a:srgbClr val="000000"/>
                </a:solidFill>
              </a:rPr>
              <a:t>.</a:t>
            </a:r>
            <a:r>
              <a:rPr lang="en-US" sz="2200" b="1" dirty="0" smtClean="0">
                <a:solidFill>
                  <a:srgbClr val="860908"/>
                </a:solidFill>
              </a:rPr>
              <a:t>  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7061" y="134573"/>
            <a:ext cx="5239354" cy="656046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Conclusions:</a:t>
            </a:r>
            <a:endParaRPr lang="en-US" sz="2200" b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rgbClr val="860908"/>
                </a:solidFill>
              </a:rPr>
              <a:t>“Once Saved, Always Saved” </a:t>
            </a:r>
            <a:r>
              <a:rPr lang="en-US" sz="2200" b="1" dirty="0" smtClean="0">
                <a:solidFill>
                  <a:schemeClr val="tx1"/>
                </a:solidFill>
              </a:rPr>
              <a:t>is just not supported by </a:t>
            </a:r>
            <a:r>
              <a:rPr lang="en-US" sz="2200" b="1" u="sng" dirty="0" smtClean="0">
                <a:solidFill>
                  <a:srgbClr val="860908"/>
                </a:solidFill>
              </a:rPr>
              <a:t>John 10:27-28</a:t>
            </a:r>
            <a:r>
              <a:rPr lang="en-US" sz="2200" b="1" dirty="0" smtClean="0">
                <a:solidFill>
                  <a:schemeClr val="tx1"/>
                </a:solidFill>
              </a:rPr>
              <a:t>; </a:t>
            </a:r>
            <a:r>
              <a:rPr lang="en-US" sz="2200" b="1" u="sng" dirty="0" smtClean="0">
                <a:solidFill>
                  <a:srgbClr val="860908"/>
                </a:solidFill>
              </a:rPr>
              <a:t>Rom.8:38-39</a:t>
            </a:r>
            <a:r>
              <a:rPr lang="en-US" sz="2200" b="1" dirty="0" smtClean="0">
                <a:solidFill>
                  <a:schemeClr val="tx1"/>
                </a:solidFill>
              </a:rPr>
              <a:t>; or any other Bible passage. </a:t>
            </a:r>
            <a:r>
              <a:rPr lang="en-US" sz="2200" b="1" dirty="0" smtClean="0">
                <a:solidFill>
                  <a:schemeClr val="tx1"/>
                </a:solidFill>
              </a:rPr>
              <a:t>In fact...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Every book of the N.T. </a:t>
            </a:r>
            <a:r>
              <a:rPr lang="en-US" sz="2200" b="1" dirty="0" smtClean="0">
                <a:solidFill>
                  <a:srgbClr val="000000"/>
                </a:solidFill>
              </a:rPr>
              <a:t>(save one) contains </a:t>
            </a:r>
            <a:r>
              <a:rPr lang="en-US" sz="2200" b="1" dirty="0" smtClean="0">
                <a:solidFill>
                  <a:srgbClr val="800000"/>
                </a:solidFill>
              </a:rPr>
              <a:t>warnings against</a:t>
            </a:r>
            <a:r>
              <a:rPr lang="en-US" sz="2200" b="1" dirty="0" smtClean="0">
                <a:solidFill>
                  <a:srgbClr val="000000"/>
                </a:solidFill>
              </a:rPr>
              <a:t>, and </a:t>
            </a:r>
            <a:r>
              <a:rPr lang="en-US" sz="2200" b="1" dirty="0" smtClean="0">
                <a:solidFill>
                  <a:srgbClr val="800000"/>
                </a:solidFill>
              </a:rPr>
              <a:t>safeguards to prevent</a:t>
            </a:r>
            <a:r>
              <a:rPr lang="en-US" sz="2200" b="1" dirty="0" smtClean="0">
                <a:solidFill>
                  <a:srgbClr val="000000"/>
                </a:solidFill>
              </a:rPr>
              <a:t>, </a:t>
            </a:r>
            <a:r>
              <a:rPr lang="en-US" sz="2200" b="1" i="1" dirty="0" smtClean="0">
                <a:solidFill>
                  <a:srgbClr val="800000"/>
                </a:solidFill>
              </a:rPr>
              <a:t>saints from being eternally </a:t>
            </a:r>
            <a:r>
              <a:rPr lang="en-US" sz="2200" b="1" i="1" dirty="0" smtClean="0">
                <a:solidFill>
                  <a:srgbClr val="800000"/>
                </a:solidFill>
              </a:rPr>
              <a:t>lost</a:t>
            </a:r>
            <a:r>
              <a:rPr lang="en-US" sz="2200" b="1" i="1" dirty="0" smtClean="0">
                <a:solidFill>
                  <a:srgbClr val="000000"/>
                </a:solidFill>
              </a:rPr>
              <a:t>. </a:t>
            </a:r>
            <a:r>
              <a:rPr lang="en-US" sz="2200" b="1" dirty="0" smtClean="0">
                <a:solidFill>
                  <a:srgbClr val="000000"/>
                </a:solidFill>
              </a:rPr>
              <a:t>Don’t believe me?  Look and read for yourself</a:t>
            </a:r>
            <a:r>
              <a:rPr lang="mr-IN" sz="2200" b="1" dirty="0" smtClean="0">
                <a:solidFill>
                  <a:srgbClr val="000000"/>
                </a:solidFill>
              </a:rPr>
              <a:t>…</a:t>
            </a:r>
            <a:endParaRPr lang="en-US" sz="22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3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7060" y="134573"/>
            <a:ext cx="5326939" cy="656046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Matthew 5:13; 7:21-22; 13:20-22; 18:15-</a:t>
            </a:r>
            <a:r>
              <a:rPr lang="en-US" sz="1600" b="1" u="sng" dirty="0" smtClean="0">
                <a:solidFill>
                  <a:srgbClr val="800000"/>
                </a:solidFill>
              </a:rPr>
              <a:t>17; 22</a:t>
            </a:r>
            <a:r>
              <a:rPr lang="en-US" sz="1600" b="1" u="sng" dirty="0">
                <a:solidFill>
                  <a:srgbClr val="800000"/>
                </a:solidFill>
              </a:rPr>
              <a:t>:11-13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Mark 4:16-19; 9:42-50; 13:22; 14:27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Luke 12:36-46; 17:1-4; 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John 8:31; 14:15,23; 15:6-14; 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Acts 1:24-25; 8:22-24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Romans 11:20-22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1Corinthians 5:1-13; 8:7-12; 10:12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2Corinthians 2:10-11; 7:8-10; 12:20-21; 13:5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Galatians 5:1-</a:t>
            </a:r>
            <a:r>
              <a:rPr lang="en-US" sz="1600" b="1" u="sng" dirty="0" smtClean="0">
                <a:solidFill>
                  <a:srgbClr val="800000"/>
                </a:solidFill>
              </a:rPr>
              <a:t>4,13</a:t>
            </a:r>
            <a:r>
              <a:rPr lang="en-US" sz="1600" b="1" u="sng" dirty="0">
                <a:solidFill>
                  <a:srgbClr val="800000"/>
                </a:solidFill>
              </a:rPr>
              <a:t>; 6:1-2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Ephesians 5:3-17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Philippians </a:t>
            </a:r>
            <a:r>
              <a:rPr lang="en-US" sz="1600" b="1" u="sng" dirty="0" smtClean="0">
                <a:solidFill>
                  <a:srgbClr val="800000"/>
                </a:solidFill>
              </a:rPr>
              <a:t>2</a:t>
            </a:r>
            <a:r>
              <a:rPr lang="en-US" sz="1600" b="1" u="sng" dirty="0">
                <a:solidFill>
                  <a:srgbClr val="800000"/>
                </a:solidFill>
              </a:rPr>
              <a:t>:12-</a:t>
            </a:r>
            <a:r>
              <a:rPr lang="en-US" sz="1600" b="1" u="sng" dirty="0" smtClean="0">
                <a:solidFill>
                  <a:srgbClr val="800000"/>
                </a:solidFill>
              </a:rPr>
              <a:t>16;</a:t>
            </a:r>
            <a:r>
              <a:rPr lang="en-US" sz="1600" b="1" u="sng" dirty="0">
                <a:solidFill>
                  <a:srgbClr val="800000"/>
                </a:solidFill>
              </a:rPr>
              <a:t> 3:1-</a:t>
            </a:r>
            <a:r>
              <a:rPr lang="en-US" sz="1600" b="1" u="sng" dirty="0" smtClean="0">
                <a:solidFill>
                  <a:srgbClr val="800000"/>
                </a:solidFill>
              </a:rPr>
              <a:t>3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Colossians 1:22-23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1Thessalonians 3:1-8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 smtClean="0">
                <a:solidFill>
                  <a:srgbClr val="800000"/>
                </a:solidFill>
              </a:rPr>
              <a:t>2Thessalonians </a:t>
            </a:r>
            <a:r>
              <a:rPr lang="en-US" sz="1600" b="1" u="sng" dirty="0">
                <a:solidFill>
                  <a:srgbClr val="800000"/>
                </a:solidFill>
              </a:rPr>
              <a:t>2:1-3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1Timothy 3:6-7; 4:1ff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2Timothy 2:15-19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Titus 1:13-16; 3:8-11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dirty="0" smtClean="0">
                <a:solidFill>
                  <a:srgbClr val="800000"/>
                </a:solidFill>
              </a:rPr>
              <a:t>*</a:t>
            </a:r>
            <a:r>
              <a:rPr lang="en-US" sz="1600" b="1" u="sng" dirty="0" smtClean="0">
                <a:solidFill>
                  <a:srgbClr val="800000"/>
                </a:solidFill>
              </a:rPr>
              <a:t>Philemon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Hebrews 3:12-15; 4:11; 6:4-6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James 5:19-20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1Peter 1:13-16; 5:8-10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2Peter 2:20-22; 3:17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1</a:t>
            </a:r>
            <a:r>
              <a:rPr lang="en-US" sz="1600" b="1" u="sng" dirty="0" smtClean="0">
                <a:solidFill>
                  <a:srgbClr val="800000"/>
                </a:solidFill>
              </a:rPr>
              <a:t>John </a:t>
            </a:r>
            <a:r>
              <a:rPr lang="en-US" sz="1600" b="1" u="sng" dirty="0">
                <a:solidFill>
                  <a:srgbClr val="800000"/>
                </a:solidFill>
              </a:rPr>
              <a:t>2:3-10; 3:19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2John 9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3John 9-11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Jude 20-21</a:t>
            </a:r>
            <a:endParaRPr lang="en-US" sz="1600" dirty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</a:pPr>
            <a:r>
              <a:rPr lang="en-US" sz="1600" b="1" u="sng" dirty="0">
                <a:solidFill>
                  <a:srgbClr val="800000"/>
                </a:solidFill>
              </a:rPr>
              <a:t>Revelation 2:4-</a:t>
            </a:r>
            <a:r>
              <a:rPr lang="en-US" sz="1600" b="1" u="sng" dirty="0" smtClean="0">
                <a:solidFill>
                  <a:srgbClr val="800000"/>
                </a:solidFill>
              </a:rPr>
              <a:t>7</a:t>
            </a:r>
            <a:endParaRPr lang="en-US" sz="1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13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7060" y="0"/>
            <a:ext cx="5326939" cy="6858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Conclusions:</a:t>
            </a:r>
            <a:endParaRPr lang="en-US" sz="2200" b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rgbClr val="860908"/>
                </a:solidFill>
              </a:rPr>
              <a:t>“Once Saved, Always Saved” </a:t>
            </a:r>
            <a:r>
              <a:rPr lang="en-US" sz="2200" b="1" dirty="0" smtClean="0">
                <a:solidFill>
                  <a:schemeClr val="tx1"/>
                </a:solidFill>
              </a:rPr>
              <a:t>is just not supported by </a:t>
            </a:r>
            <a:r>
              <a:rPr lang="en-US" sz="2200" b="1" u="sng" dirty="0" smtClean="0">
                <a:solidFill>
                  <a:srgbClr val="860908"/>
                </a:solidFill>
              </a:rPr>
              <a:t>John 10:27-28</a:t>
            </a:r>
            <a:r>
              <a:rPr lang="en-US" sz="2200" b="1" dirty="0" smtClean="0">
                <a:solidFill>
                  <a:schemeClr val="tx1"/>
                </a:solidFill>
              </a:rPr>
              <a:t>; </a:t>
            </a:r>
            <a:r>
              <a:rPr lang="en-US" sz="2200" b="1" u="sng" dirty="0" smtClean="0">
                <a:solidFill>
                  <a:srgbClr val="860908"/>
                </a:solidFill>
              </a:rPr>
              <a:t>Rom.8:38-39</a:t>
            </a:r>
            <a:r>
              <a:rPr lang="en-US" sz="2200" b="1" dirty="0" smtClean="0">
                <a:solidFill>
                  <a:schemeClr val="tx1"/>
                </a:solidFill>
              </a:rPr>
              <a:t>; or any other Bible passage. 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Every book of the N.T. </a:t>
            </a:r>
            <a:r>
              <a:rPr lang="en-US" sz="2200" b="1" dirty="0" smtClean="0">
                <a:solidFill>
                  <a:srgbClr val="000000"/>
                </a:solidFill>
              </a:rPr>
              <a:t>(save one) contains </a:t>
            </a:r>
            <a:r>
              <a:rPr lang="en-US" sz="2200" b="1" dirty="0" smtClean="0">
                <a:solidFill>
                  <a:srgbClr val="800000"/>
                </a:solidFill>
              </a:rPr>
              <a:t>warnings against</a:t>
            </a:r>
            <a:r>
              <a:rPr lang="en-US" sz="2200" b="1" dirty="0" smtClean="0">
                <a:solidFill>
                  <a:srgbClr val="000000"/>
                </a:solidFill>
              </a:rPr>
              <a:t>, and </a:t>
            </a:r>
            <a:r>
              <a:rPr lang="en-US" sz="2200" b="1" dirty="0" smtClean="0">
                <a:solidFill>
                  <a:srgbClr val="800000"/>
                </a:solidFill>
              </a:rPr>
              <a:t>safeguards to prevent</a:t>
            </a:r>
            <a:r>
              <a:rPr lang="en-US" sz="2200" b="1" dirty="0" smtClean="0">
                <a:solidFill>
                  <a:srgbClr val="000000"/>
                </a:solidFill>
              </a:rPr>
              <a:t>, </a:t>
            </a:r>
            <a:r>
              <a:rPr lang="en-US" sz="2200" b="1" i="1" dirty="0" smtClean="0">
                <a:solidFill>
                  <a:srgbClr val="800000"/>
                </a:solidFill>
              </a:rPr>
              <a:t>saints</a:t>
            </a:r>
            <a:r>
              <a:rPr lang="en-US" sz="2200" b="1" dirty="0" smtClean="0">
                <a:solidFill>
                  <a:srgbClr val="800000"/>
                </a:solidFill>
              </a:rPr>
              <a:t> from being </a:t>
            </a:r>
            <a:r>
              <a:rPr lang="en-US" sz="2200" b="1" i="1" dirty="0" smtClean="0">
                <a:solidFill>
                  <a:srgbClr val="800000"/>
                </a:solidFill>
              </a:rPr>
              <a:t>eternally </a:t>
            </a:r>
            <a:r>
              <a:rPr lang="en-US" sz="2200" b="1" i="1" dirty="0" smtClean="0">
                <a:solidFill>
                  <a:srgbClr val="800000"/>
                </a:solidFill>
              </a:rPr>
              <a:t>lost</a:t>
            </a:r>
            <a:r>
              <a:rPr lang="en-US" sz="2200" b="1" i="1" dirty="0" smtClean="0">
                <a:solidFill>
                  <a:srgbClr val="000000"/>
                </a:solidFill>
              </a:rPr>
              <a:t>.  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 So t</a:t>
            </a:r>
            <a:r>
              <a:rPr lang="en-US" sz="2200" b="1" dirty="0" smtClean="0">
                <a:solidFill>
                  <a:srgbClr val="000000"/>
                </a:solidFill>
              </a:rPr>
              <a:t>he question is,</a:t>
            </a:r>
            <a:endParaRPr lang="en-US" sz="2200" b="1" dirty="0" smtClean="0">
              <a:solidFill>
                <a:srgbClr val="860908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200" b="1" dirty="0" smtClean="0">
                <a:solidFill>
                  <a:srgbClr val="860908"/>
                </a:solidFill>
              </a:rPr>
              <a:t>“Why all these </a:t>
            </a:r>
            <a:r>
              <a:rPr lang="en-US" sz="2200" b="1" i="1" dirty="0" smtClean="0">
                <a:solidFill>
                  <a:srgbClr val="860908"/>
                </a:solidFill>
              </a:rPr>
              <a:t>warnings </a:t>
            </a:r>
            <a:r>
              <a:rPr lang="en-US" sz="2200" b="1" dirty="0" smtClean="0">
                <a:solidFill>
                  <a:srgbClr val="860908"/>
                </a:solidFill>
              </a:rPr>
              <a:t>against </a:t>
            </a:r>
            <a:r>
              <a:rPr lang="en-US" sz="2200" b="1" i="1" dirty="0" smtClean="0">
                <a:solidFill>
                  <a:srgbClr val="860908"/>
                </a:solidFill>
              </a:rPr>
              <a:t>falling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rgbClr val="860908"/>
                </a:solidFill>
              </a:rPr>
              <a:t>if such is impossible?”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Saints </a:t>
            </a:r>
            <a:r>
              <a:rPr lang="en-US" sz="2200" b="1" u="sng" dirty="0" smtClean="0">
                <a:solidFill>
                  <a:srgbClr val="000000"/>
                </a:solidFill>
                <a:sym typeface="Wingdings"/>
              </a:rPr>
              <a:t>can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and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unfortunately </a:t>
            </a:r>
            <a:r>
              <a:rPr lang="en-US" sz="2200" b="1" u="sng" dirty="0" smtClean="0">
                <a:solidFill>
                  <a:srgbClr val="000000"/>
                </a:solidFill>
                <a:sym typeface="Wingdings"/>
              </a:rPr>
              <a:t>do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200" b="1" i="1" dirty="0" smtClean="0">
                <a:solidFill>
                  <a:srgbClr val="860908"/>
                </a:solidFill>
                <a:sym typeface="Wingdings"/>
              </a:rPr>
              <a:t>“fall from grace”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and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become thus </a:t>
            </a:r>
            <a:r>
              <a:rPr lang="en-US" sz="2200" b="1" i="1" dirty="0" smtClean="0">
                <a:solidFill>
                  <a:srgbClr val="860908"/>
                </a:solidFill>
                <a:sym typeface="Wingdings"/>
              </a:rPr>
              <a:t>“severed from Christ,”  </a:t>
            </a:r>
            <a:r>
              <a:rPr lang="en-US" sz="2200" b="1" u="sng" dirty="0" smtClean="0">
                <a:solidFill>
                  <a:srgbClr val="860908"/>
                </a:solidFill>
                <a:sym typeface="Wingdings"/>
              </a:rPr>
              <a:t>Gal.5:4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. 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Has it happened to you?  Will it happen to you?</a:t>
            </a: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  <a:sym typeface="Wingdings"/>
              </a:rPr>
              <a:t>Never, </a:t>
            </a:r>
            <a:r>
              <a:rPr lang="en-US" sz="2200" b="1" u="sng" dirty="0" smtClean="0">
                <a:solidFill>
                  <a:srgbClr val="860908"/>
                </a:solidFill>
                <a:sym typeface="Wingdings"/>
              </a:rPr>
              <a:t>if</a:t>
            </a:r>
            <a:r>
              <a:rPr lang="en-US" sz="2200" b="1" dirty="0" smtClean="0">
                <a:solidFill>
                  <a:srgbClr val="860908"/>
                </a:solidFill>
                <a:sym typeface="Wingdings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you</a:t>
            </a:r>
            <a:r>
              <a:rPr lang="en-US" sz="2200" b="1" dirty="0" smtClean="0">
                <a:solidFill>
                  <a:srgbClr val="860908"/>
                </a:solidFill>
                <a:sym typeface="Wingdings"/>
              </a:rPr>
              <a:t> </a:t>
            </a:r>
            <a:r>
              <a:rPr lang="en-US" sz="2200" b="1" i="1" dirty="0" smtClean="0">
                <a:solidFill>
                  <a:srgbClr val="860908"/>
                </a:solidFill>
                <a:sym typeface="Wingdings"/>
              </a:rPr>
              <a:t>hear, believe,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and</a:t>
            </a:r>
            <a:r>
              <a:rPr lang="en-US" sz="2200" b="1" dirty="0" smtClean="0">
                <a:solidFill>
                  <a:srgbClr val="860908"/>
                </a:solidFill>
                <a:sym typeface="Wingdings"/>
              </a:rPr>
              <a:t> </a:t>
            </a:r>
            <a:r>
              <a:rPr lang="en-US" sz="2200" b="1" i="1" dirty="0" smtClean="0">
                <a:solidFill>
                  <a:srgbClr val="860908"/>
                </a:solidFill>
                <a:sym typeface="Wingdings"/>
              </a:rPr>
              <a:t>follow </a:t>
            </a:r>
            <a:r>
              <a:rPr lang="en-US" sz="2200" b="1" dirty="0" smtClean="0">
                <a:solidFill>
                  <a:srgbClr val="000000"/>
                </a:solidFill>
                <a:sym typeface="Wingdings"/>
              </a:rPr>
              <a:t>the</a:t>
            </a:r>
            <a:r>
              <a:rPr lang="en-US" sz="2200" b="1" dirty="0" smtClean="0">
                <a:solidFill>
                  <a:srgbClr val="860908"/>
                </a:solidFill>
                <a:sym typeface="Wingdings"/>
              </a:rPr>
              <a:t> Good Shepherd! </a:t>
            </a:r>
          </a:p>
        </p:txBody>
      </p:sp>
    </p:spTree>
    <p:extLst>
      <p:ext uri="{BB962C8B-B14F-4D97-AF65-F5344CB8AC3E}">
        <p14:creationId xmlns:p14="http://schemas.microsoft.com/office/powerpoint/2010/main" val="92073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47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897" y="273050"/>
            <a:ext cx="5097517" cy="658495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The doctrine of </a:t>
            </a:r>
            <a:r>
              <a:rPr lang="en-US" sz="2000" b="1" dirty="0" smtClean="0">
                <a:solidFill>
                  <a:srgbClr val="860908"/>
                </a:solidFill>
              </a:rPr>
              <a:t>“Once Saved, Always Saved”</a:t>
            </a:r>
            <a:r>
              <a:rPr lang="en-US" sz="2000" b="1" dirty="0" smtClean="0">
                <a:solidFill>
                  <a:schemeClr val="tx1"/>
                </a:solidFill>
              </a:rPr>
              <a:t> is called several different things:</a:t>
            </a:r>
            <a:endParaRPr lang="en-US" sz="20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800000"/>
                </a:solidFill>
              </a:rPr>
              <a:t>“The Impossibility of Apostasy”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800000"/>
                </a:solidFill>
              </a:rPr>
              <a:t>“The Security of the Believer”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dirty="0" smtClean="0">
                <a:solidFill>
                  <a:srgbClr val="800000"/>
                </a:solidFill>
              </a:rPr>
              <a:t>“Cannot Fall from Grace”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Depending on the context in which they are used, </a:t>
            </a:r>
            <a:r>
              <a:rPr lang="en-US" sz="2000" b="1" dirty="0" smtClean="0">
                <a:solidFill>
                  <a:schemeClr val="tx1"/>
                </a:solidFill>
              </a:rPr>
              <a:t>most proponents use them to all </a:t>
            </a:r>
            <a:r>
              <a:rPr lang="en-US" sz="2000" b="1" dirty="0" smtClean="0">
                <a:solidFill>
                  <a:schemeClr val="tx1"/>
                </a:solidFill>
              </a:rPr>
              <a:t>mean </a:t>
            </a:r>
            <a:r>
              <a:rPr lang="en-US" sz="2000" b="1" dirty="0" smtClean="0">
                <a:solidFill>
                  <a:schemeClr val="tx1"/>
                </a:solidFill>
              </a:rPr>
              <a:t>pretty much </a:t>
            </a:r>
            <a:r>
              <a:rPr lang="en-US" sz="2000" b="1" dirty="0" smtClean="0">
                <a:solidFill>
                  <a:schemeClr val="tx1"/>
                </a:solidFill>
              </a:rPr>
              <a:t>the same thing.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But, if by </a:t>
            </a:r>
            <a:r>
              <a:rPr lang="en-US" sz="2000" b="1" dirty="0" smtClean="0">
                <a:solidFill>
                  <a:srgbClr val="860908"/>
                </a:solidFill>
              </a:rPr>
              <a:t>“The Security of the Believer” </a:t>
            </a:r>
            <a:r>
              <a:rPr lang="en-US" sz="2000" b="1" dirty="0" smtClean="0">
                <a:solidFill>
                  <a:schemeClr val="tx1"/>
                </a:solidFill>
              </a:rPr>
              <a:t>one means that one who continues to </a:t>
            </a:r>
            <a:r>
              <a:rPr lang="en-US" sz="2000" b="1" i="1" dirty="0" smtClean="0">
                <a:solidFill>
                  <a:srgbClr val="800000"/>
                </a:solidFill>
              </a:rPr>
              <a:t>walk in the light </a:t>
            </a:r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-US" sz="2000" b="1" i="1" dirty="0" smtClean="0">
                <a:solidFill>
                  <a:srgbClr val="800000"/>
                </a:solidFill>
              </a:rPr>
              <a:t>add to his faith </a:t>
            </a:r>
            <a:r>
              <a:rPr lang="en-US" sz="2000" b="1" dirty="0" smtClean="0">
                <a:solidFill>
                  <a:schemeClr val="tx1"/>
                </a:solidFill>
              </a:rPr>
              <a:t>need never doubt his salvation, it is entirely true, right, and proper, </a:t>
            </a:r>
            <a:r>
              <a:rPr lang="en-US" sz="2000" b="1" dirty="0" smtClean="0">
                <a:solidFill>
                  <a:schemeClr val="tx1"/>
                </a:solidFill>
              </a:rPr>
              <a:t>      </a:t>
            </a:r>
            <a:r>
              <a:rPr lang="en-US" sz="2000" b="1" u="sng" dirty="0" smtClean="0">
                <a:solidFill>
                  <a:srgbClr val="800000"/>
                </a:solidFill>
              </a:rPr>
              <a:t>1John 1:7</a:t>
            </a:r>
            <a:r>
              <a:rPr lang="en-US" sz="2000" b="1" dirty="0" smtClean="0">
                <a:solidFill>
                  <a:schemeClr val="tx1"/>
                </a:solidFill>
              </a:rPr>
              <a:t>; </a:t>
            </a:r>
            <a:r>
              <a:rPr lang="en-US" sz="2000" b="1" u="sng" dirty="0" smtClean="0">
                <a:solidFill>
                  <a:schemeClr val="accent1"/>
                </a:solidFill>
              </a:rPr>
              <a:t>2Pet</a:t>
            </a:r>
            <a:r>
              <a:rPr lang="en-US" sz="2000" b="1" u="sng" dirty="0" smtClean="0">
                <a:solidFill>
                  <a:schemeClr val="accent1"/>
                </a:solidFill>
              </a:rPr>
              <a:t>.1:5-8,10-11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However, this is not the way most people intend and use the phrase.  Most often, </a:t>
            </a:r>
            <a:r>
              <a:rPr lang="en-US" sz="2000" b="1" dirty="0" smtClean="0">
                <a:solidFill>
                  <a:schemeClr val="tx1"/>
                </a:solidFill>
              </a:rPr>
              <a:t>they mean a </a:t>
            </a:r>
            <a:r>
              <a:rPr lang="en-US" sz="2000" b="1" i="1" dirty="0" smtClean="0">
                <a:solidFill>
                  <a:srgbClr val="800000"/>
                </a:solidFill>
              </a:rPr>
              <a:t>believer cannot ever sin so as to be eternally lost.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endParaRPr lang="en-US" sz="2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0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897" y="273050"/>
            <a:ext cx="5097517" cy="630467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One of the main passages used to teach </a:t>
            </a:r>
            <a:r>
              <a:rPr lang="en-US" sz="2000" b="1" dirty="0">
                <a:solidFill>
                  <a:srgbClr val="860908"/>
                </a:solidFill>
              </a:rPr>
              <a:t>“Once Saved, Always Saved” </a:t>
            </a:r>
            <a:r>
              <a:rPr lang="en-US" sz="2000" b="1" dirty="0">
                <a:solidFill>
                  <a:schemeClr val="tx1"/>
                </a:solidFill>
              </a:rPr>
              <a:t>is  </a:t>
            </a:r>
            <a:r>
              <a:rPr lang="en-US" sz="2000" b="1" dirty="0" smtClean="0">
                <a:solidFill>
                  <a:schemeClr val="tx1"/>
                </a:solidFill>
              </a:rPr>
              <a:t>      </a:t>
            </a:r>
            <a:r>
              <a:rPr lang="en-US" sz="2000" b="1" u="sng" dirty="0" smtClean="0">
                <a:solidFill>
                  <a:srgbClr val="860908"/>
                </a:solidFill>
              </a:rPr>
              <a:t>John </a:t>
            </a:r>
            <a:r>
              <a:rPr lang="en-US" sz="2000" b="1" u="sng" dirty="0">
                <a:solidFill>
                  <a:srgbClr val="860908"/>
                </a:solidFill>
              </a:rPr>
              <a:t>10:28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i="1" dirty="0">
                <a:solidFill>
                  <a:srgbClr val="860908"/>
                </a:solidFill>
              </a:rPr>
              <a:t>“and I give eternal life to them, and they shall never perish; and no one shall snatch them out of My hand.”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tx1"/>
                </a:solidFill>
              </a:rPr>
              <a:t>This is perhaps a favorite passage because it speaks of salvation as a </a:t>
            </a:r>
            <a:r>
              <a:rPr lang="en-US" sz="2000" b="1" i="1" dirty="0">
                <a:solidFill>
                  <a:srgbClr val="860908"/>
                </a:solidFill>
              </a:rPr>
              <a:t>gift</a:t>
            </a:r>
            <a:r>
              <a:rPr lang="en-US" sz="2000" b="1" i="1" dirty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and the </a:t>
            </a:r>
            <a:r>
              <a:rPr lang="en-US" sz="2000" b="1" i="1" dirty="0">
                <a:solidFill>
                  <a:srgbClr val="860908"/>
                </a:solidFill>
              </a:rPr>
              <a:t>surety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of it.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solidFill>
                  <a:schemeClr val="tx1"/>
                </a:solidFill>
              </a:rPr>
              <a:t>The statement </a:t>
            </a:r>
            <a:r>
              <a:rPr lang="en-US" sz="2000" b="1" u="sng" dirty="0">
                <a:solidFill>
                  <a:schemeClr val="tx1"/>
                </a:solidFill>
              </a:rPr>
              <a:t>is</a:t>
            </a:r>
            <a:r>
              <a:rPr lang="en-US" sz="2000" b="1" dirty="0">
                <a:solidFill>
                  <a:schemeClr val="tx1"/>
                </a:solidFill>
              </a:rPr>
              <a:t> and </a:t>
            </a:r>
            <a:r>
              <a:rPr lang="en-US" sz="2000" b="1" u="sng" dirty="0">
                <a:solidFill>
                  <a:schemeClr val="tx1"/>
                </a:solidFill>
              </a:rPr>
              <a:t>is meant to be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i="1" dirty="0">
                <a:solidFill>
                  <a:srgbClr val="860908"/>
                </a:solidFill>
              </a:rPr>
              <a:t>comforting</a:t>
            </a:r>
            <a:r>
              <a:rPr lang="en-US" sz="2000" b="1" i="1" dirty="0">
                <a:solidFill>
                  <a:schemeClr val="tx1"/>
                </a:solidFill>
              </a:rPr>
              <a:t>.  </a:t>
            </a:r>
            <a:r>
              <a:rPr lang="en-US" sz="2000" b="1" dirty="0" smtClean="0">
                <a:solidFill>
                  <a:schemeClr val="tx1"/>
                </a:solidFill>
              </a:rPr>
              <a:t>No one should </a:t>
            </a:r>
            <a:r>
              <a:rPr lang="en-US" sz="2000" b="1" dirty="0">
                <a:solidFill>
                  <a:schemeClr val="tx1"/>
                </a:solidFill>
              </a:rPr>
              <a:t>deny or </a:t>
            </a:r>
            <a:r>
              <a:rPr lang="en-US" sz="2000" b="1" dirty="0" smtClean="0">
                <a:solidFill>
                  <a:schemeClr val="tx1"/>
                </a:solidFill>
              </a:rPr>
              <a:t>seek to remove this purpose.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chemeClr val="tx1"/>
                </a:solidFill>
              </a:rPr>
              <a:t>However, does the passages really say what some want?  Proponents of O.S.A.S. want the passage to say that </a:t>
            </a:r>
            <a:r>
              <a:rPr lang="en-US" sz="2000" b="1" dirty="0">
                <a:solidFill>
                  <a:srgbClr val="860908"/>
                </a:solidFill>
              </a:rPr>
              <a:t>one who becomes saved can never again become lost</a:t>
            </a:r>
            <a:r>
              <a:rPr lang="en-US" sz="2000" b="1" dirty="0">
                <a:solidFill>
                  <a:schemeClr val="tx1"/>
                </a:solidFill>
              </a:rPr>
              <a:t>.  Is that what this passage really teaches</a:t>
            </a:r>
            <a:r>
              <a:rPr lang="en-US" sz="2000" b="1" dirty="0" smtClean="0">
                <a:solidFill>
                  <a:schemeClr val="tx1"/>
                </a:solidFill>
              </a:rPr>
              <a:t>?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3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8897" y="273050"/>
            <a:ext cx="5097517" cy="630467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Does </a:t>
            </a:r>
            <a:r>
              <a:rPr lang="en-US" sz="2200" b="1" u="sng" dirty="0">
                <a:solidFill>
                  <a:srgbClr val="860908"/>
                </a:solidFill>
              </a:rPr>
              <a:t>John 10:</a:t>
            </a:r>
            <a:r>
              <a:rPr lang="en-US" sz="2200" b="1" u="sng" dirty="0" smtClean="0">
                <a:solidFill>
                  <a:srgbClr val="860908"/>
                </a:solidFill>
              </a:rPr>
              <a:t>28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really teach </a:t>
            </a:r>
            <a:r>
              <a:rPr lang="en-US" sz="2200" b="1" dirty="0" smtClean="0">
                <a:solidFill>
                  <a:srgbClr val="000000"/>
                </a:solidFill>
              </a:rPr>
              <a:t>   </a:t>
            </a:r>
            <a:r>
              <a:rPr lang="en-US" sz="2200" b="1" dirty="0" smtClean="0">
                <a:solidFill>
                  <a:srgbClr val="860908"/>
                </a:solidFill>
              </a:rPr>
              <a:t>“</a:t>
            </a:r>
            <a:r>
              <a:rPr lang="en-US" sz="2200" b="1" dirty="0" smtClean="0">
                <a:solidFill>
                  <a:srgbClr val="860908"/>
                </a:solidFill>
              </a:rPr>
              <a:t>Once Saved, Always Saved”</a:t>
            </a:r>
            <a:r>
              <a:rPr lang="en-US" sz="2200" b="1" dirty="0" smtClean="0">
                <a:solidFill>
                  <a:schemeClr val="tx1"/>
                </a:solidFill>
              </a:rPr>
              <a:t>?  </a:t>
            </a:r>
            <a:r>
              <a:rPr lang="en-US" sz="2200" b="1" dirty="0" smtClean="0">
                <a:solidFill>
                  <a:schemeClr val="tx1"/>
                </a:solidFill>
              </a:rPr>
              <a:t> Let’s </a:t>
            </a:r>
            <a:r>
              <a:rPr lang="en-US" sz="2200" b="1" dirty="0" smtClean="0">
                <a:solidFill>
                  <a:schemeClr val="tx1"/>
                </a:solidFill>
              </a:rPr>
              <a:t>start with the context.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Notice that </a:t>
            </a:r>
            <a:r>
              <a:rPr lang="en-US" sz="2200" b="1" u="sng" dirty="0" smtClean="0">
                <a:solidFill>
                  <a:schemeClr val="accent1"/>
                </a:solidFill>
              </a:rPr>
              <a:t>v.28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isn’t the beginning of the sentence; </a:t>
            </a:r>
            <a:r>
              <a:rPr lang="en-US" sz="2200" b="1" u="sng" dirty="0" smtClean="0">
                <a:solidFill>
                  <a:srgbClr val="860908"/>
                </a:solidFill>
              </a:rPr>
              <a:t>v</a:t>
            </a:r>
            <a:r>
              <a:rPr lang="en-US" sz="2200" b="1" u="sng" dirty="0" smtClean="0">
                <a:solidFill>
                  <a:srgbClr val="860908"/>
                </a:solidFill>
              </a:rPr>
              <a:t>.27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is and s</a:t>
            </a:r>
            <a:r>
              <a:rPr lang="en-US" sz="2200" b="1" dirty="0" smtClean="0">
                <a:solidFill>
                  <a:schemeClr val="tx1"/>
                </a:solidFill>
              </a:rPr>
              <a:t>ays</a:t>
            </a:r>
            <a:r>
              <a:rPr lang="en-US" sz="2200" b="1" dirty="0" smtClean="0">
                <a:solidFill>
                  <a:schemeClr val="tx1"/>
                </a:solidFill>
              </a:rPr>
              <a:t>,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i="1" dirty="0" smtClean="0">
                <a:solidFill>
                  <a:srgbClr val="860908"/>
                </a:solidFill>
              </a:rPr>
              <a:t>“My sheep hear My voice, and I know them, and they follow Me;”  </a:t>
            </a:r>
            <a:r>
              <a:rPr lang="en-US" sz="2200" b="1" dirty="0" smtClean="0">
                <a:solidFill>
                  <a:schemeClr val="tx1"/>
                </a:solidFill>
              </a:rPr>
              <a:t>then </a:t>
            </a:r>
            <a:r>
              <a:rPr lang="en-US" sz="2200" b="1" u="sng" dirty="0" smtClean="0">
                <a:solidFill>
                  <a:srgbClr val="860908"/>
                </a:solidFill>
              </a:rPr>
              <a:t>v.28</a:t>
            </a:r>
            <a:r>
              <a:rPr lang="en-US" sz="2200" b="1" dirty="0" smtClean="0">
                <a:solidFill>
                  <a:schemeClr val="tx1"/>
                </a:solidFill>
              </a:rPr>
              <a:t>,</a:t>
            </a:r>
            <a:endParaRPr lang="en-US" sz="2200" b="1" i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i="1" dirty="0" smtClean="0">
                <a:solidFill>
                  <a:srgbClr val="860908"/>
                </a:solidFill>
              </a:rPr>
              <a:t>“and I give eternal life to them and they shall never perish; and no shall snatch them out of My hand.”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The beginning of the sentence in 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u="sng" dirty="0" smtClean="0">
                <a:solidFill>
                  <a:srgbClr val="860908"/>
                </a:solidFill>
              </a:rPr>
              <a:t>v</a:t>
            </a:r>
            <a:r>
              <a:rPr lang="en-US" sz="2200" b="1" u="sng" dirty="0" smtClean="0">
                <a:solidFill>
                  <a:srgbClr val="860908"/>
                </a:solidFill>
              </a:rPr>
              <a:t>.27</a:t>
            </a:r>
            <a:r>
              <a:rPr lang="en-US" sz="2200" b="1" dirty="0" smtClean="0">
                <a:solidFill>
                  <a:schemeClr val="tx1"/>
                </a:solidFill>
              </a:rPr>
              <a:t> changes the </a:t>
            </a:r>
            <a:r>
              <a:rPr lang="en-US" sz="2200" b="1" i="1" dirty="0" smtClean="0">
                <a:solidFill>
                  <a:srgbClr val="860908"/>
                </a:solidFill>
              </a:rPr>
              <a:t>apparent</a:t>
            </a:r>
            <a:r>
              <a:rPr 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(and </a:t>
            </a:r>
            <a:r>
              <a:rPr lang="en-US" sz="2200" b="1" dirty="0" smtClean="0">
                <a:solidFill>
                  <a:srgbClr val="860908"/>
                </a:solidFill>
              </a:rPr>
              <a:t>desired</a:t>
            </a:r>
            <a:r>
              <a:rPr lang="en-US" sz="2200" b="1" dirty="0" smtClean="0">
                <a:solidFill>
                  <a:schemeClr val="tx1"/>
                </a:solidFill>
              </a:rPr>
              <a:t>) meaning of </a:t>
            </a:r>
            <a:r>
              <a:rPr lang="en-US" sz="2200" b="1" u="sng" dirty="0" smtClean="0">
                <a:solidFill>
                  <a:srgbClr val="860908"/>
                </a:solidFill>
              </a:rPr>
              <a:t>v.28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by adding conditions!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Please consider carefully….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7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8897" y="273050"/>
            <a:ext cx="5097517" cy="630467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Does </a:t>
            </a:r>
            <a:r>
              <a:rPr lang="en-US" sz="2200" b="1" u="sng" dirty="0" smtClean="0">
                <a:solidFill>
                  <a:srgbClr val="860908"/>
                </a:solidFill>
              </a:rPr>
              <a:t>John 10:28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really teach </a:t>
            </a:r>
            <a:r>
              <a:rPr lang="en-US" sz="2200" b="1" dirty="0" smtClean="0">
                <a:solidFill>
                  <a:srgbClr val="860908"/>
                </a:solidFill>
              </a:rPr>
              <a:t>“Once Saved, Always Saved”</a:t>
            </a:r>
            <a:r>
              <a:rPr lang="en-US" sz="2200" b="1" dirty="0" smtClean="0">
                <a:solidFill>
                  <a:schemeClr val="tx1"/>
                </a:solidFill>
              </a:rPr>
              <a:t>?  Let’s start with the context.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Who would be silly enough to deny that sheep who: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i="1" dirty="0" smtClean="0">
                <a:solidFill>
                  <a:srgbClr val="860908"/>
                </a:solidFill>
              </a:rPr>
              <a:t>Hear</a:t>
            </a:r>
            <a:r>
              <a:rPr lang="en-US" sz="2200" b="1" dirty="0" smtClean="0">
                <a:solidFill>
                  <a:srgbClr val="860908"/>
                </a:solidFill>
              </a:rPr>
              <a:t> the Master’s voice</a:t>
            </a:r>
            <a:r>
              <a:rPr lang="en-US" sz="2200" b="1" dirty="0" smtClean="0">
                <a:solidFill>
                  <a:schemeClr val="tx1"/>
                </a:solidFill>
              </a:rPr>
              <a:t>,</a:t>
            </a:r>
            <a:endParaRPr lang="en-US" sz="2200" b="1" i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860908"/>
                </a:solidFill>
              </a:rPr>
              <a:t>Are </a:t>
            </a:r>
            <a:r>
              <a:rPr lang="en-US" sz="2200" b="1" i="1" dirty="0" smtClean="0">
                <a:solidFill>
                  <a:srgbClr val="860908"/>
                </a:solidFill>
              </a:rPr>
              <a:t>known</a:t>
            </a:r>
            <a:r>
              <a:rPr lang="en-US" sz="2200" b="1" dirty="0" smtClean="0">
                <a:solidFill>
                  <a:srgbClr val="860908"/>
                </a:solidFill>
              </a:rPr>
              <a:t> by Him</a:t>
            </a:r>
            <a:r>
              <a:rPr lang="en-US" sz="2200" b="1" dirty="0" smtClean="0">
                <a:solidFill>
                  <a:srgbClr val="000000"/>
                </a:solidFill>
              </a:rPr>
              <a:t>,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and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i="1" dirty="0" smtClean="0">
                <a:solidFill>
                  <a:srgbClr val="860908"/>
                </a:solidFill>
              </a:rPr>
              <a:t>Follow</a:t>
            </a:r>
            <a:r>
              <a:rPr lang="en-US" sz="2200" b="1" dirty="0" smtClean="0">
                <a:solidFill>
                  <a:srgbClr val="860908"/>
                </a:solidFill>
              </a:rPr>
              <a:t> Him</a:t>
            </a:r>
            <a:r>
              <a:rPr lang="en-US" sz="2200" b="1" dirty="0" smtClean="0">
                <a:solidFill>
                  <a:srgbClr val="000000"/>
                </a:solidFill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Would ever become lost?  If they </a:t>
            </a:r>
            <a:r>
              <a:rPr lang="en-US" sz="2200" b="1" i="1" dirty="0" smtClean="0">
                <a:solidFill>
                  <a:schemeClr val="accent1"/>
                </a:solidFill>
              </a:rPr>
              <a:t>hear</a:t>
            </a:r>
            <a:r>
              <a:rPr 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and </a:t>
            </a:r>
            <a:r>
              <a:rPr lang="en-US" sz="2200" b="1" i="1" dirty="0" smtClean="0">
                <a:solidFill>
                  <a:srgbClr val="860908"/>
                </a:solidFill>
              </a:rPr>
              <a:t>follow</a:t>
            </a:r>
            <a:r>
              <a:rPr 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Jesus and become </a:t>
            </a:r>
            <a:r>
              <a:rPr lang="en-US" sz="2200" b="1" i="1" dirty="0" smtClean="0">
                <a:solidFill>
                  <a:srgbClr val="860908"/>
                </a:solidFill>
              </a:rPr>
              <a:t>lost</a:t>
            </a:r>
            <a:r>
              <a:rPr lang="en-US" sz="2200" b="1" i="1" dirty="0" smtClean="0">
                <a:solidFill>
                  <a:schemeClr val="tx1"/>
                </a:solidFill>
              </a:rPr>
              <a:t>, </a:t>
            </a:r>
            <a:r>
              <a:rPr lang="en-US" sz="2200" b="1" dirty="0" smtClean="0">
                <a:solidFill>
                  <a:schemeClr val="tx1"/>
                </a:solidFill>
              </a:rPr>
              <a:t>what does that imply?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860908"/>
                </a:solidFill>
              </a:rPr>
              <a:t>That Jesus led them astray!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God forbid that anyone should teach or believe such a blasphemous doctrine.  So…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80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8897" y="273050"/>
            <a:ext cx="5097517" cy="630467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u="sng" dirty="0" smtClean="0">
                <a:solidFill>
                  <a:srgbClr val="860908"/>
                </a:solidFill>
              </a:rPr>
              <a:t>John 10:28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does not say what those who advocate </a:t>
            </a:r>
            <a:r>
              <a:rPr lang="en-US" sz="2200" b="1" dirty="0" smtClean="0">
                <a:solidFill>
                  <a:srgbClr val="860908"/>
                </a:solidFill>
              </a:rPr>
              <a:t>“Once Saved, Always Saved”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want it to say.  It </a:t>
            </a:r>
            <a:r>
              <a:rPr lang="en-US" sz="2200" b="1" u="sng" dirty="0" smtClean="0">
                <a:solidFill>
                  <a:srgbClr val="860908"/>
                </a:solidFill>
              </a:rPr>
              <a:t>doesn’t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say: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That those who are </a:t>
            </a:r>
            <a:r>
              <a:rPr lang="en-US" sz="2200" b="1" i="1" dirty="0" smtClean="0">
                <a:solidFill>
                  <a:schemeClr val="tx1"/>
                </a:solidFill>
              </a:rPr>
              <a:t>once saved </a:t>
            </a:r>
            <a:r>
              <a:rPr lang="en-US" sz="2200" b="1" dirty="0" smtClean="0">
                <a:solidFill>
                  <a:schemeClr val="tx1"/>
                </a:solidFill>
              </a:rPr>
              <a:t>and then </a:t>
            </a:r>
            <a:r>
              <a:rPr lang="en-US" sz="2200" b="1" u="sng" dirty="0" smtClean="0">
                <a:solidFill>
                  <a:srgbClr val="860908"/>
                </a:solidFill>
              </a:rPr>
              <a:t>fail</a:t>
            </a:r>
            <a:r>
              <a:rPr lang="en-US" sz="2200" b="1" dirty="0" smtClean="0">
                <a:solidFill>
                  <a:schemeClr val="tx1"/>
                </a:solidFill>
              </a:rPr>
              <a:t> to continue to </a:t>
            </a:r>
            <a:r>
              <a:rPr lang="en-US" sz="2200" b="1" i="1" dirty="0" smtClean="0">
                <a:solidFill>
                  <a:schemeClr val="tx1"/>
                </a:solidFill>
              </a:rPr>
              <a:t>hear</a:t>
            </a:r>
            <a:r>
              <a:rPr lang="en-US" sz="2200" b="1" dirty="0" smtClean="0">
                <a:solidFill>
                  <a:schemeClr val="tx1"/>
                </a:solidFill>
              </a:rPr>
              <a:t> and </a:t>
            </a:r>
            <a:r>
              <a:rPr lang="en-US" sz="2200" b="1" i="1" dirty="0" smtClean="0">
                <a:solidFill>
                  <a:schemeClr val="tx1"/>
                </a:solidFill>
              </a:rPr>
              <a:t>follow</a:t>
            </a:r>
            <a:r>
              <a:rPr lang="en-US" sz="2200" b="1" dirty="0" smtClean="0">
                <a:solidFill>
                  <a:schemeClr val="tx1"/>
                </a:solidFill>
              </a:rPr>
              <a:t> Jesus will be saved. 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It </a:t>
            </a:r>
            <a:r>
              <a:rPr lang="en-US" sz="2200" b="1" u="sng" dirty="0" smtClean="0">
                <a:solidFill>
                  <a:srgbClr val="860908"/>
                </a:solidFill>
              </a:rPr>
              <a:t>does</a:t>
            </a:r>
            <a:r>
              <a:rPr lang="en-US" sz="2200" b="1" dirty="0" smtClean="0">
                <a:solidFill>
                  <a:schemeClr val="tx1"/>
                </a:solidFill>
              </a:rPr>
              <a:t> say: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That those who </a:t>
            </a:r>
            <a:r>
              <a:rPr lang="en-US" sz="2200" b="1" i="1" dirty="0" smtClean="0">
                <a:solidFill>
                  <a:srgbClr val="860908"/>
                </a:solidFill>
              </a:rPr>
              <a:t>hear</a:t>
            </a:r>
            <a:r>
              <a:rPr 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and </a:t>
            </a:r>
            <a:r>
              <a:rPr lang="en-US" sz="2200" b="1" i="1" dirty="0" smtClean="0">
                <a:solidFill>
                  <a:srgbClr val="860908"/>
                </a:solidFill>
              </a:rPr>
              <a:t>follow</a:t>
            </a:r>
            <a:r>
              <a:rPr 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Jesus will never become lost.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 smtClean="0">
                <a:solidFill>
                  <a:schemeClr val="tx1"/>
                </a:solidFill>
              </a:rPr>
              <a:t>Those are two entirely different statements!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u="sng" dirty="0" smtClean="0">
                <a:solidFill>
                  <a:srgbClr val="860908"/>
                </a:solidFill>
              </a:rPr>
              <a:t>John 10:27-28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is intended to give great comfort and security to those sheep who </a:t>
            </a:r>
            <a:r>
              <a:rPr lang="en-US" sz="2200" b="1" i="1" dirty="0" smtClean="0">
                <a:solidFill>
                  <a:srgbClr val="800000"/>
                </a:solidFill>
              </a:rPr>
              <a:t>hear</a:t>
            </a:r>
            <a:r>
              <a:rPr 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and </a:t>
            </a:r>
            <a:r>
              <a:rPr lang="en-US" sz="2200" b="1" i="1" dirty="0" smtClean="0">
                <a:solidFill>
                  <a:srgbClr val="800000"/>
                </a:solidFill>
              </a:rPr>
              <a:t>follow</a:t>
            </a:r>
            <a:r>
              <a:rPr lang="en-US" sz="2200" b="1" i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the </a:t>
            </a:r>
            <a:r>
              <a:rPr lang="en-US" sz="2200" b="1" dirty="0" smtClean="0">
                <a:solidFill>
                  <a:schemeClr val="tx1"/>
                </a:solidFill>
              </a:rPr>
              <a:t>Shepherd; </a:t>
            </a:r>
            <a:r>
              <a:rPr lang="en-US" sz="2200" b="1" dirty="0" smtClean="0">
                <a:solidFill>
                  <a:srgbClr val="860908"/>
                </a:solidFill>
              </a:rPr>
              <a:t>it is not intended to give the </a:t>
            </a:r>
            <a:r>
              <a:rPr lang="en-US" sz="2200" b="1" dirty="0" smtClean="0">
                <a:solidFill>
                  <a:srgbClr val="860908"/>
                </a:solidFill>
              </a:rPr>
              <a:t>same to </a:t>
            </a:r>
            <a:r>
              <a:rPr lang="en-US" sz="2200" b="1" dirty="0" smtClean="0">
                <a:solidFill>
                  <a:srgbClr val="860908"/>
                </a:solidFill>
              </a:rPr>
              <a:t>those who don’t. </a:t>
            </a:r>
            <a:endParaRPr lang="en-US" sz="2200" b="1" u="sng" dirty="0">
              <a:solidFill>
                <a:srgbClr val="860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7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8897" y="149824"/>
            <a:ext cx="5097517" cy="664218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Now that </a:t>
            </a:r>
            <a:r>
              <a:rPr lang="en-US" sz="2200" b="1" dirty="0" smtClean="0">
                <a:solidFill>
                  <a:srgbClr val="000000"/>
                </a:solidFill>
              </a:rPr>
              <a:t>an </a:t>
            </a:r>
            <a:r>
              <a:rPr lang="en-US" sz="2200" b="1" i="1" dirty="0" smtClean="0">
                <a:solidFill>
                  <a:srgbClr val="000000"/>
                </a:solidFill>
              </a:rPr>
              <a:t>apparent </a:t>
            </a:r>
            <a:r>
              <a:rPr lang="en-US" sz="2200" b="1" dirty="0" smtClean="0">
                <a:solidFill>
                  <a:srgbClr val="000000"/>
                </a:solidFill>
              </a:rPr>
              <a:t>O.S.A.S.</a:t>
            </a:r>
            <a:r>
              <a:rPr lang="en-US" sz="2200" b="1" i="1" dirty="0" smtClean="0">
                <a:solidFill>
                  <a:srgbClr val="000000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supporting passage </a:t>
            </a:r>
            <a:r>
              <a:rPr lang="en-US" sz="2200" b="1" dirty="0" smtClean="0">
                <a:solidFill>
                  <a:srgbClr val="000000"/>
                </a:solidFill>
              </a:rPr>
              <a:t>is </a:t>
            </a:r>
            <a:r>
              <a:rPr lang="en-US" sz="2200" b="1" dirty="0" smtClean="0">
                <a:solidFill>
                  <a:srgbClr val="000000"/>
                </a:solidFill>
              </a:rPr>
              <a:t>more clearly </a:t>
            </a:r>
            <a:r>
              <a:rPr lang="en-US" sz="2200" b="1" dirty="0" smtClean="0">
                <a:solidFill>
                  <a:srgbClr val="000000"/>
                </a:solidFill>
              </a:rPr>
              <a:t>understood </a:t>
            </a:r>
            <a:r>
              <a:rPr lang="en-US" sz="2200" b="1" dirty="0" smtClean="0">
                <a:solidFill>
                  <a:srgbClr val="000000"/>
                </a:solidFill>
              </a:rPr>
              <a:t>from </a:t>
            </a:r>
            <a:r>
              <a:rPr lang="en-US" sz="2200" b="1" dirty="0" smtClean="0">
                <a:solidFill>
                  <a:srgbClr val="000000"/>
                </a:solidFill>
              </a:rPr>
              <a:t>its context, </a:t>
            </a:r>
            <a:r>
              <a:rPr lang="en-US" sz="2200" b="1" dirty="0" smtClean="0">
                <a:solidFill>
                  <a:srgbClr val="000000"/>
                </a:solidFill>
              </a:rPr>
              <a:t>let’s see if it “fits” (harmonizes </a:t>
            </a:r>
            <a:r>
              <a:rPr lang="en-US" sz="2200" b="1" dirty="0" smtClean="0">
                <a:solidFill>
                  <a:srgbClr val="000000"/>
                </a:solidFill>
              </a:rPr>
              <a:t>and </a:t>
            </a:r>
            <a:r>
              <a:rPr lang="en-US" sz="2200" b="1" dirty="0" smtClean="0">
                <a:solidFill>
                  <a:srgbClr val="000000"/>
                </a:solidFill>
              </a:rPr>
              <a:t>supports) </a:t>
            </a:r>
            <a:r>
              <a:rPr lang="en-US" sz="2200" b="1" dirty="0" smtClean="0">
                <a:solidFill>
                  <a:srgbClr val="000000"/>
                </a:solidFill>
              </a:rPr>
              <a:t>this new </a:t>
            </a:r>
            <a:r>
              <a:rPr lang="en-US" sz="2200" b="1" dirty="0" smtClean="0">
                <a:solidFill>
                  <a:srgbClr val="000000"/>
                </a:solidFill>
              </a:rPr>
              <a:t>meaning </a:t>
            </a:r>
            <a:r>
              <a:rPr lang="en-US" sz="2200" b="1" dirty="0" smtClean="0">
                <a:solidFill>
                  <a:srgbClr val="000000"/>
                </a:solidFill>
              </a:rPr>
              <a:t>with other N.T. passages: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b="1" u="sng" dirty="0">
                <a:solidFill>
                  <a:schemeClr val="accent1"/>
                </a:solidFill>
              </a:rPr>
              <a:t>John 14:15</a:t>
            </a:r>
            <a:r>
              <a:rPr lang="en-US" sz="2200" b="1" dirty="0">
                <a:solidFill>
                  <a:schemeClr val="tx1"/>
                </a:solidFill>
              </a:rPr>
              <a:t>; </a:t>
            </a:r>
            <a:r>
              <a:rPr lang="en-US" sz="2200" b="1" u="sng" dirty="0">
                <a:solidFill>
                  <a:srgbClr val="860908"/>
                </a:solidFill>
              </a:rPr>
              <a:t>15:14</a:t>
            </a:r>
            <a:r>
              <a:rPr lang="en-US" sz="2200" b="1" dirty="0">
                <a:solidFill>
                  <a:schemeClr val="tx1"/>
                </a:solidFill>
              </a:rPr>
              <a:t>, </a:t>
            </a:r>
            <a:r>
              <a:rPr lang="en-US" sz="2200" b="1" i="1" dirty="0">
                <a:solidFill>
                  <a:srgbClr val="800000"/>
                </a:solidFill>
              </a:rPr>
              <a:t>loving</a:t>
            </a:r>
            <a:r>
              <a:rPr lang="en-US" sz="2200" b="1" i="1" dirty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and </a:t>
            </a:r>
            <a:r>
              <a:rPr lang="en-US" sz="2200" b="1" i="1" dirty="0">
                <a:solidFill>
                  <a:srgbClr val="800000"/>
                </a:solidFill>
              </a:rPr>
              <a:t>being</a:t>
            </a:r>
            <a:r>
              <a:rPr lang="en-US" sz="2200" b="1" dirty="0">
                <a:solidFill>
                  <a:srgbClr val="800000"/>
                </a:solidFill>
              </a:rPr>
              <a:t> </a:t>
            </a:r>
            <a:r>
              <a:rPr lang="en-US" sz="2200" b="1" i="1" dirty="0">
                <a:solidFill>
                  <a:srgbClr val="800000"/>
                </a:solidFill>
              </a:rPr>
              <a:t>friends </a:t>
            </a:r>
            <a:r>
              <a:rPr lang="en-US" sz="2200" b="1" dirty="0">
                <a:solidFill>
                  <a:schemeClr val="tx1"/>
                </a:solidFill>
              </a:rPr>
              <a:t>with Christ </a:t>
            </a:r>
            <a:r>
              <a:rPr lang="en-US" sz="2200" b="1" u="sng" dirty="0">
                <a:solidFill>
                  <a:schemeClr val="tx1"/>
                </a:solidFill>
              </a:rPr>
              <a:t>re</a:t>
            </a:r>
            <a:r>
              <a:rPr lang="en-US" sz="2200" b="1" dirty="0">
                <a:solidFill>
                  <a:schemeClr val="tx1"/>
                </a:solidFill>
              </a:rPr>
              <a:t>q</a:t>
            </a:r>
            <a:r>
              <a:rPr lang="en-US" sz="2200" b="1" u="sng" dirty="0">
                <a:solidFill>
                  <a:schemeClr val="tx1"/>
                </a:solidFill>
              </a:rPr>
              <a:t>uire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i="1" dirty="0">
                <a:solidFill>
                  <a:srgbClr val="800000"/>
                </a:solidFill>
              </a:rPr>
              <a:t>continued obedience </a:t>
            </a:r>
            <a:r>
              <a:rPr lang="en-US" sz="2200" b="1" dirty="0">
                <a:solidFill>
                  <a:schemeClr val="tx1"/>
                </a:solidFill>
              </a:rPr>
              <a:t>to </a:t>
            </a:r>
            <a:r>
              <a:rPr lang="en-US" sz="2200" b="1" dirty="0" smtClean="0">
                <a:solidFill>
                  <a:schemeClr val="tx1"/>
                </a:solidFill>
              </a:rPr>
              <a:t>Him; </a:t>
            </a:r>
            <a:endParaRPr lang="en-US" sz="2200" b="1" u="sng" dirty="0" smtClean="0">
              <a:solidFill>
                <a:srgbClr val="860908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b="1" u="sng" dirty="0" smtClean="0">
                <a:solidFill>
                  <a:srgbClr val="860908"/>
                </a:solidFill>
              </a:rPr>
              <a:t>1John 1:6-10</a:t>
            </a:r>
            <a:r>
              <a:rPr lang="en-US" sz="2200" b="1" dirty="0" smtClean="0">
                <a:solidFill>
                  <a:srgbClr val="860908"/>
                </a:solidFill>
              </a:rPr>
              <a:t>, </a:t>
            </a:r>
            <a:r>
              <a:rPr lang="en-US" sz="2200" b="1" i="1" dirty="0" smtClean="0">
                <a:solidFill>
                  <a:srgbClr val="800000"/>
                </a:solidFill>
              </a:rPr>
              <a:t>continued fellowship </a:t>
            </a:r>
            <a:r>
              <a:rPr lang="en-US" sz="2200" b="1" dirty="0" smtClean="0">
                <a:solidFill>
                  <a:schemeClr val="tx1"/>
                </a:solidFill>
              </a:rPr>
              <a:t>with Christ is </a:t>
            </a:r>
            <a:r>
              <a:rPr lang="en-US" sz="2200" b="1" u="sng" dirty="0" smtClean="0">
                <a:solidFill>
                  <a:schemeClr val="tx1"/>
                </a:solidFill>
              </a:rPr>
              <a:t>conditional</a:t>
            </a:r>
            <a:r>
              <a:rPr lang="en-US" sz="2200" b="1" dirty="0" smtClean="0">
                <a:solidFill>
                  <a:schemeClr val="tx1"/>
                </a:solidFill>
              </a:rPr>
              <a:t> upon </a:t>
            </a:r>
            <a:r>
              <a:rPr lang="en-US" sz="2200" b="1" i="1" dirty="0" smtClean="0">
                <a:solidFill>
                  <a:srgbClr val="800000"/>
                </a:solidFill>
              </a:rPr>
              <a:t>continually walking</a:t>
            </a:r>
            <a:r>
              <a:rPr lang="en-US" sz="2200" b="1" dirty="0" smtClean="0">
                <a:solidFill>
                  <a:srgbClr val="800000"/>
                </a:solidFill>
              </a:rPr>
              <a:t> </a:t>
            </a:r>
            <a:r>
              <a:rPr lang="en-US" sz="2200" b="1" i="1" dirty="0" smtClean="0">
                <a:solidFill>
                  <a:srgbClr val="800000"/>
                </a:solidFill>
              </a:rPr>
              <a:t>with Him</a:t>
            </a:r>
            <a:r>
              <a:rPr lang="en-US" sz="2200" b="1" i="1" dirty="0" smtClean="0">
                <a:solidFill>
                  <a:schemeClr val="tx1"/>
                </a:solidFill>
              </a:rPr>
              <a:t>;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200" b="1" u="sng" dirty="0" smtClean="0">
                <a:solidFill>
                  <a:srgbClr val="860908"/>
                </a:solidFill>
              </a:rPr>
              <a:t>Heb.3:7-12</a:t>
            </a:r>
            <a:r>
              <a:rPr lang="en-US" sz="2200" b="1" dirty="0" smtClean="0">
                <a:solidFill>
                  <a:schemeClr val="tx1"/>
                </a:solidFill>
              </a:rPr>
              <a:t>, the example of Israel clearly shows that God’s people </a:t>
            </a:r>
            <a:r>
              <a:rPr lang="en-US" sz="2200" b="1" u="sng" dirty="0" smtClean="0">
                <a:solidFill>
                  <a:schemeClr val="tx1"/>
                </a:solidFill>
              </a:rPr>
              <a:t>can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i="1" dirty="0" smtClean="0">
                <a:solidFill>
                  <a:srgbClr val="800000"/>
                </a:solidFill>
              </a:rPr>
              <a:t>fall away </a:t>
            </a:r>
            <a:r>
              <a:rPr lang="en-US" sz="2200" b="1" dirty="0" smtClean="0">
                <a:solidFill>
                  <a:schemeClr val="tx1"/>
                </a:solidFill>
              </a:rPr>
              <a:t>and be </a:t>
            </a:r>
            <a:r>
              <a:rPr lang="en-US" sz="2200" b="1" i="1" dirty="0" smtClean="0">
                <a:solidFill>
                  <a:srgbClr val="800000"/>
                </a:solidFill>
              </a:rPr>
              <a:t>eternally lost </a:t>
            </a:r>
            <a:r>
              <a:rPr lang="en-US" sz="2200" b="1" u="sng" dirty="0" smtClean="0">
                <a:solidFill>
                  <a:schemeClr val="tx1"/>
                </a:solidFill>
              </a:rPr>
              <a:t>if</a:t>
            </a:r>
            <a:r>
              <a:rPr lang="en-US" sz="2200" b="1" dirty="0" smtClean="0">
                <a:solidFill>
                  <a:schemeClr val="tx1"/>
                </a:solidFill>
              </a:rPr>
              <a:t>/</a:t>
            </a:r>
            <a:r>
              <a:rPr lang="en-US" sz="2200" b="1" u="sng" dirty="0" smtClean="0">
                <a:solidFill>
                  <a:schemeClr val="tx1"/>
                </a:solidFill>
              </a:rPr>
              <a:t>when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they </a:t>
            </a:r>
            <a:r>
              <a:rPr lang="en-US" sz="2200" b="1" dirty="0" smtClean="0">
                <a:solidFill>
                  <a:srgbClr val="800000"/>
                </a:solidFill>
              </a:rPr>
              <a:t>fail to follow Him</a:t>
            </a:r>
            <a:r>
              <a:rPr lang="en-US" sz="2200" b="1" dirty="0" smtClean="0">
                <a:solidFill>
                  <a:schemeClr val="tx1"/>
                </a:solidFill>
              </a:rPr>
              <a:t>. </a:t>
            </a:r>
            <a:endParaRPr lang="en-US" sz="2200" b="1" u="sng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There </a:t>
            </a:r>
            <a:r>
              <a:rPr lang="en-US" sz="2200" b="1" i="1" u="sng" dirty="0" smtClean="0">
                <a:solidFill>
                  <a:srgbClr val="000000"/>
                </a:solidFill>
              </a:rPr>
              <a:t>is</a:t>
            </a:r>
            <a:r>
              <a:rPr lang="en-US" sz="2200" b="1" i="1" dirty="0" smtClean="0">
                <a:solidFill>
                  <a:srgbClr val="000000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security </a:t>
            </a:r>
            <a:r>
              <a:rPr lang="en-US" sz="2200" b="1" dirty="0" smtClean="0">
                <a:solidFill>
                  <a:srgbClr val="860908"/>
                </a:solidFill>
              </a:rPr>
              <a:t>“in” Christ</a:t>
            </a:r>
            <a:r>
              <a:rPr lang="en-US" sz="2200" b="1" dirty="0" smtClean="0">
                <a:solidFill>
                  <a:srgbClr val="000000"/>
                </a:solidFill>
              </a:rPr>
              <a:t>, but one must </a:t>
            </a:r>
            <a:r>
              <a:rPr lang="en-US" sz="2200" b="1" dirty="0" smtClean="0">
                <a:solidFill>
                  <a:srgbClr val="860908"/>
                </a:solidFill>
              </a:rPr>
              <a:t>remain </a:t>
            </a:r>
            <a:r>
              <a:rPr lang="en-US" sz="2200" b="1" i="1" dirty="0" smtClean="0">
                <a:solidFill>
                  <a:srgbClr val="860908"/>
                </a:solidFill>
              </a:rPr>
              <a:t>“in Christ,” </a:t>
            </a:r>
            <a:r>
              <a:rPr lang="en-US" sz="2200" b="1" u="sng" dirty="0" smtClean="0">
                <a:solidFill>
                  <a:srgbClr val="860908"/>
                </a:solidFill>
              </a:rPr>
              <a:t>Rom.8:1</a:t>
            </a:r>
            <a:r>
              <a:rPr lang="en-US" sz="2200" b="1" dirty="0" smtClean="0">
                <a:solidFill>
                  <a:srgbClr val="000000"/>
                </a:solidFill>
              </a:rPr>
              <a:t>!</a:t>
            </a:r>
            <a:endParaRPr lang="en-US" sz="2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4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8897" y="134573"/>
            <a:ext cx="5097517" cy="656046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Another </a:t>
            </a:r>
            <a:r>
              <a:rPr lang="en-US" sz="2200" b="1" dirty="0" smtClean="0">
                <a:solidFill>
                  <a:schemeClr val="tx1"/>
                </a:solidFill>
              </a:rPr>
              <a:t>passage commonly </a:t>
            </a:r>
            <a:r>
              <a:rPr lang="en-US" sz="2200" b="1" dirty="0" smtClean="0">
                <a:solidFill>
                  <a:schemeClr val="tx1"/>
                </a:solidFill>
              </a:rPr>
              <a:t>used to support </a:t>
            </a:r>
            <a:r>
              <a:rPr lang="en-US" sz="2200" b="1" dirty="0" smtClean="0">
                <a:solidFill>
                  <a:srgbClr val="860908"/>
                </a:solidFill>
              </a:rPr>
              <a:t>“O.S.A.S.” </a:t>
            </a:r>
            <a:r>
              <a:rPr lang="en-US" sz="2200" b="1" dirty="0" smtClean="0">
                <a:solidFill>
                  <a:srgbClr val="000000"/>
                </a:solidFill>
              </a:rPr>
              <a:t>is</a:t>
            </a:r>
            <a:r>
              <a:rPr lang="en-US" sz="2200" b="1" dirty="0" smtClean="0">
                <a:solidFill>
                  <a:srgbClr val="860908"/>
                </a:solidFill>
              </a:rPr>
              <a:t> </a:t>
            </a:r>
            <a:r>
              <a:rPr lang="en-US" sz="2200" b="1" dirty="0" smtClean="0">
                <a:solidFill>
                  <a:srgbClr val="860908"/>
                </a:solidFill>
              </a:rPr>
              <a:t>            </a:t>
            </a:r>
            <a:r>
              <a:rPr lang="en-US" sz="2200" b="1" u="sng" dirty="0" smtClean="0">
                <a:solidFill>
                  <a:srgbClr val="860908"/>
                </a:solidFill>
              </a:rPr>
              <a:t>Romans </a:t>
            </a:r>
            <a:r>
              <a:rPr lang="en-US" sz="2200" b="1" u="sng" dirty="0" smtClean="0">
                <a:solidFill>
                  <a:srgbClr val="860908"/>
                </a:solidFill>
              </a:rPr>
              <a:t>8:38-39</a:t>
            </a:r>
            <a:r>
              <a:rPr lang="en-US" sz="2200" b="1" dirty="0" smtClean="0">
                <a:solidFill>
                  <a:srgbClr val="000000"/>
                </a:solidFill>
              </a:rPr>
              <a:t>,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i="1" dirty="0" smtClean="0">
                <a:solidFill>
                  <a:schemeClr val="accent1"/>
                </a:solidFill>
              </a:rPr>
              <a:t>“For I am convinced that neither death, nor life, nor angels, nor principalities, nor things present, nor things to come, nor powers,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i="1" dirty="0" smtClean="0">
                <a:solidFill>
                  <a:schemeClr val="accent1"/>
                </a:solidFill>
              </a:rPr>
              <a:t>nor height, nor depth, nor any other created thing, shall be able to separate us from the love of God, which is in Christ Jesus our Lord.”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What a wonderfully uplifting, inspiring, and comforting passage!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But from this text, it is concluded by some that nothing can separate a saved person </a:t>
            </a:r>
            <a:r>
              <a:rPr lang="en-US" sz="2200" b="1" i="1" dirty="0" smtClean="0">
                <a:solidFill>
                  <a:srgbClr val="860908"/>
                </a:solidFill>
              </a:rPr>
              <a:t>from</a:t>
            </a:r>
            <a:r>
              <a:rPr lang="en-US" sz="2200" b="1" dirty="0" smtClean="0">
                <a:solidFill>
                  <a:srgbClr val="860908"/>
                </a:solidFill>
              </a:rPr>
              <a:t> God</a:t>
            </a:r>
            <a:r>
              <a:rPr lang="en-US" sz="2200" b="1" dirty="0" smtClean="0">
                <a:solidFill>
                  <a:srgbClr val="000000"/>
                </a:solidFill>
              </a:rPr>
              <a:t>- he </a:t>
            </a:r>
            <a:r>
              <a:rPr lang="en-US" sz="2200" b="1" dirty="0" smtClean="0">
                <a:solidFill>
                  <a:srgbClr val="000000"/>
                </a:solidFill>
              </a:rPr>
              <a:t>is thus </a:t>
            </a:r>
            <a:r>
              <a:rPr lang="en-US" sz="2200" b="1" i="1" dirty="0" smtClean="0">
                <a:solidFill>
                  <a:srgbClr val="860908"/>
                </a:solidFill>
              </a:rPr>
              <a:t>once saved, always saved</a:t>
            </a:r>
            <a:r>
              <a:rPr lang="en-US" sz="2200" b="1" i="1" dirty="0" smtClean="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Is that what the passage said?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60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573684" y="1299159"/>
            <a:ext cx="9144000" cy="360121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8897" y="134573"/>
            <a:ext cx="5185103" cy="656046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Note carefully that:</a:t>
            </a: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These verses </a:t>
            </a:r>
            <a:r>
              <a:rPr lang="en-US" sz="2000" b="1" u="sng" dirty="0" smtClean="0">
                <a:solidFill>
                  <a:schemeClr val="accent1"/>
                </a:solidFill>
              </a:rPr>
              <a:t>do not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say that nothing can separate us </a:t>
            </a:r>
            <a:r>
              <a:rPr lang="en-US" sz="2000" b="1" i="1" u="sng" dirty="0" smtClean="0">
                <a:solidFill>
                  <a:schemeClr val="accent1"/>
                </a:solidFill>
              </a:rPr>
              <a:t>from</a:t>
            </a:r>
            <a:r>
              <a:rPr lang="en-US" sz="2000" b="1" i="1" dirty="0" smtClean="0">
                <a:solidFill>
                  <a:schemeClr val="accent1"/>
                </a:solidFill>
              </a:rPr>
              <a:t> God.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They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u="sng" dirty="0" smtClean="0">
                <a:solidFill>
                  <a:schemeClr val="accent1"/>
                </a:solidFill>
              </a:rPr>
              <a:t>do sa</a:t>
            </a:r>
            <a:r>
              <a:rPr lang="en-US" sz="2000" b="1" dirty="0" smtClean="0">
                <a:solidFill>
                  <a:schemeClr val="accent1"/>
                </a:solidFill>
              </a:rPr>
              <a:t>y </a:t>
            </a:r>
            <a:r>
              <a:rPr lang="en-US" sz="2000" b="1" dirty="0" smtClean="0">
                <a:solidFill>
                  <a:srgbClr val="000000"/>
                </a:solidFill>
              </a:rPr>
              <a:t>that nothing can separate us </a:t>
            </a:r>
            <a:r>
              <a:rPr lang="en-US" sz="2000" b="1" i="1" dirty="0" smtClean="0">
                <a:solidFill>
                  <a:schemeClr val="accent1"/>
                </a:solidFill>
              </a:rPr>
              <a:t>from the </a:t>
            </a:r>
            <a:r>
              <a:rPr lang="en-US" sz="2000" b="1" i="1" u="sng" dirty="0" smtClean="0">
                <a:solidFill>
                  <a:schemeClr val="accent1"/>
                </a:solidFill>
              </a:rPr>
              <a:t>love</a:t>
            </a:r>
            <a:r>
              <a:rPr lang="en-US" sz="2000" b="1" i="1" dirty="0" smtClean="0">
                <a:solidFill>
                  <a:schemeClr val="accent1"/>
                </a:solidFill>
              </a:rPr>
              <a:t> of God.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Are these the same? 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000" b="1" dirty="0">
                <a:solidFill>
                  <a:schemeClr val="tx1"/>
                </a:solidFill>
              </a:rPr>
              <a:t>As </a:t>
            </a:r>
            <a:r>
              <a:rPr lang="en-US" sz="2000" b="1" dirty="0" smtClean="0">
                <a:solidFill>
                  <a:schemeClr val="tx1"/>
                </a:solidFill>
              </a:rPr>
              <a:t>we did previously, </a:t>
            </a:r>
            <a:r>
              <a:rPr lang="en-US" sz="2000" b="1" dirty="0">
                <a:solidFill>
                  <a:schemeClr val="tx1"/>
                </a:solidFill>
              </a:rPr>
              <a:t>let’s examine the </a:t>
            </a:r>
            <a:r>
              <a:rPr lang="en-US" sz="2000" b="1" dirty="0" smtClean="0">
                <a:solidFill>
                  <a:schemeClr val="tx1"/>
                </a:solidFill>
              </a:rPr>
              <a:t>context; </a:t>
            </a:r>
            <a:r>
              <a:rPr lang="en-US" sz="2000" b="1" dirty="0" smtClean="0">
                <a:solidFill>
                  <a:schemeClr val="tx1"/>
                </a:solidFill>
              </a:rPr>
              <a:t>this time from the whole book.*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rgbClr val="860908"/>
                </a:solidFill>
              </a:rPr>
              <a:t>Was </a:t>
            </a:r>
            <a:r>
              <a:rPr lang="en-US" sz="2000" b="1" dirty="0" smtClean="0">
                <a:solidFill>
                  <a:srgbClr val="860908"/>
                </a:solidFill>
              </a:rPr>
              <a:t>God “</a:t>
            </a:r>
            <a:r>
              <a:rPr lang="en-US" sz="2000" b="1" i="1" dirty="0" smtClean="0">
                <a:solidFill>
                  <a:srgbClr val="860908"/>
                </a:solidFill>
              </a:rPr>
              <a:t>for” </a:t>
            </a:r>
            <a:r>
              <a:rPr lang="en-US" sz="2000" b="1" dirty="0" smtClean="0">
                <a:solidFill>
                  <a:srgbClr val="860908"/>
                </a:solidFill>
              </a:rPr>
              <a:t>and did He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i="1" dirty="0" smtClean="0">
                <a:solidFill>
                  <a:srgbClr val="860908"/>
                </a:solidFill>
              </a:rPr>
              <a:t>“love” </a:t>
            </a:r>
            <a:r>
              <a:rPr lang="en-US" sz="2000" b="1" dirty="0" smtClean="0">
                <a:solidFill>
                  <a:srgbClr val="000000"/>
                </a:solidFill>
              </a:rPr>
              <a:t>(</a:t>
            </a:r>
            <a:r>
              <a:rPr lang="en-US" sz="2000" b="1" u="sng" dirty="0" smtClean="0">
                <a:solidFill>
                  <a:srgbClr val="860908"/>
                </a:solidFill>
              </a:rPr>
              <a:t>vv.31,39</a:t>
            </a:r>
            <a:r>
              <a:rPr lang="en-US" sz="2000" b="1" dirty="0" smtClean="0">
                <a:solidFill>
                  <a:srgbClr val="000000"/>
                </a:solidFill>
              </a:rPr>
              <a:t>)</a:t>
            </a:r>
            <a:r>
              <a:rPr lang="en-US" sz="2000" b="1" dirty="0" smtClean="0">
                <a:solidFill>
                  <a:srgbClr val="860908"/>
                </a:solidFill>
              </a:rPr>
              <a:t>:</a:t>
            </a:r>
            <a:r>
              <a:rPr lang="en-US" sz="2000" b="1" i="1" dirty="0" smtClean="0">
                <a:solidFill>
                  <a:srgbClr val="000000"/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Those He </a:t>
            </a:r>
            <a:r>
              <a:rPr lang="en-US" sz="2000" b="1" i="1" dirty="0" smtClean="0">
                <a:solidFill>
                  <a:schemeClr val="accent1"/>
                </a:solidFill>
              </a:rPr>
              <a:t>gave over </a:t>
            </a:r>
            <a:r>
              <a:rPr lang="en-US" sz="2000" b="1" dirty="0" smtClean="0">
                <a:solidFill>
                  <a:srgbClr val="000000"/>
                </a:solidFill>
              </a:rPr>
              <a:t>in </a:t>
            </a:r>
            <a:r>
              <a:rPr lang="en-US" sz="2000" b="1" u="sng" dirty="0" smtClean="0">
                <a:solidFill>
                  <a:srgbClr val="860908"/>
                </a:solidFill>
              </a:rPr>
              <a:t>1:21-32</a:t>
            </a:r>
            <a:r>
              <a:rPr lang="en-US" sz="2000" b="1" dirty="0" smtClean="0">
                <a:solidFill>
                  <a:srgbClr val="000000"/>
                </a:solidFill>
              </a:rPr>
              <a:t>?</a:t>
            </a: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Those who </a:t>
            </a:r>
            <a:r>
              <a:rPr lang="en-US" sz="2000" b="1" i="1" dirty="0" smtClean="0">
                <a:solidFill>
                  <a:srgbClr val="860908"/>
                </a:solidFill>
              </a:rPr>
              <a:t>do evil </a:t>
            </a:r>
            <a:r>
              <a:rPr lang="en-US" sz="2000" b="1" dirty="0" smtClean="0">
                <a:solidFill>
                  <a:srgbClr val="000000"/>
                </a:solidFill>
              </a:rPr>
              <a:t>in </a:t>
            </a:r>
            <a:r>
              <a:rPr lang="en-US" sz="2000" b="1" u="sng" dirty="0" smtClean="0">
                <a:solidFill>
                  <a:srgbClr val="860908"/>
                </a:solidFill>
              </a:rPr>
              <a:t>2:1-13</a:t>
            </a:r>
            <a:r>
              <a:rPr lang="en-US" sz="2000" b="1" dirty="0" smtClean="0">
                <a:solidFill>
                  <a:srgbClr val="000000"/>
                </a:solidFill>
              </a:rPr>
              <a:t>?</a:t>
            </a: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Of course, </a:t>
            </a:r>
            <a:r>
              <a:rPr lang="en-US" sz="2000" b="1" u="sng" dirty="0" smtClean="0">
                <a:solidFill>
                  <a:srgbClr val="860908"/>
                </a:solidFill>
              </a:rPr>
              <a:t>1:16</a:t>
            </a:r>
            <a:r>
              <a:rPr lang="en-US" sz="2000" b="1" dirty="0" smtClean="0">
                <a:solidFill>
                  <a:srgbClr val="000000"/>
                </a:solidFill>
              </a:rPr>
              <a:t> and </a:t>
            </a:r>
            <a:r>
              <a:rPr lang="en-US" sz="2000" b="1" u="sng" dirty="0" smtClean="0">
                <a:solidFill>
                  <a:srgbClr val="860908"/>
                </a:solidFill>
              </a:rPr>
              <a:t>5:8</a:t>
            </a:r>
            <a:r>
              <a:rPr lang="en-US" sz="2000" b="1" dirty="0" smtClean="0">
                <a:solidFill>
                  <a:srgbClr val="000000"/>
                </a:solidFill>
              </a:rPr>
              <a:t>!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Will they all be saved because God </a:t>
            </a:r>
            <a:r>
              <a:rPr lang="en-US" sz="2000" b="1" dirty="0">
                <a:solidFill>
                  <a:srgbClr val="000000"/>
                </a:solidFill>
              </a:rPr>
              <a:t>is </a:t>
            </a:r>
            <a:r>
              <a:rPr lang="en-US" sz="2000" b="1" i="1" dirty="0">
                <a:solidFill>
                  <a:srgbClr val="860908"/>
                </a:solidFill>
              </a:rPr>
              <a:t>for</a:t>
            </a:r>
            <a:r>
              <a:rPr lang="en-US" sz="2000" b="1" i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and </a:t>
            </a:r>
            <a:r>
              <a:rPr lang="en-US" sz="2000" b="1" i="1" dirty="0" smtClean="0">
                <a:solidFill>
                  <a:srgbClr val="860908"/>
                </a:solidFill>
              </a:rPr>
              <a:t>loves</a:t>
            </a:r>
            <a:r>
              <a:rPr lang="en-US" sz="2000" b="1" i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them</a:t>
            </a:r>
            <a:r>
              <a:rPr lang="en-US" sz="2000" b="1" dirty="0">
                <a:solidFill>
                  <a:srgbClr val="000000"/>
                </a:solidFill>
              </a:rPr>
              <a:t>? </a:t>
            </a:r>
            <a:r>
              <a:rPr lang="en-US" sz="2000" b="1" dirty="0" smtClean="0">
                <a:solidFill>
                  <a:srgbClr val="000000"/>
                </a:solidFill>
              </a:rPr>
              <a:t> Of </a:t>
            </a:r>
            <a:r>
              <a:rPr lang="en-US" sz="2000" b="1" dirty="0">
                <a:solidFill>
                  <a:srgbClr val="000000"/>
                </a:solidFill>
              </a:rPr>
              <a:t>course not, because they didn’t become “God’s people</a:t>
            </a:r>
            <a:r>
              <a:rPr lang="en-US" sz="2000" b="1" dirty="0" smtClean="0">
                <a:solidFill>
                  <a:srgbClr val="000000"/>
                </a:solidFill>
              </a:rPr>
              <a:t>” (</a:t>
            </a:r>
            <a:r>
              <a:rPr lang="en-US" sz="2000" b="1" i="1" dirty="0" smtClean="0">
                <a:solidFill>
                  <a:srgbClr val="000000"/>
                </a:solidFill>
              </a:rPr>
              <a:t>i.e. </a:t>
            </a:r>
            <a:r>
              <a:rPr lang="en-US" sz="2000" b="1" dirty="0" smtClean="0">
                <a:solidFill>
                  <a:srgbClr val="000000"/>
                </a:solidFill>
              </a:rPr>
              <a:t>become </a:t>
            </a:r>
            <a:r>
              <a:rPr lang="en-US" sz="2000" b="1" i="1" dirty="0" smtClean="0">
                <a:solidFill>
                  <a:srgbClr val="000000"/>
                </a:solidFill>
              </a:rPr>
              <a:t>“saved”</a:t>
            </a:r>
            <a:r>
              <a:rPr lang="en-US" sz="2000" b="1" dirty="0" smtClean="0">
                <a:solidFill>
                  <a:srgbClr val="000000"/>
                </a:solidFill>
              </a:rPr>
              <a:t>). 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But Israel was “God’s people” and yet they </a:t>
            </a:r>
            <a:r>
              <a:rPr lang="en-US" sz="2000" b="1" i="1" dirty="0" smtClean="0">
                <a:solidFill>
                  <a:srgbClr val="000000"/>
                </a:solidFill>
              </a:rPr>
              <a:t>were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i="1" dirty="0" smtClean="0">
                <a:solidFill>
                  <a:srgbClr val="860908"/>
                </a:solidFill>
              </a:rPr>
              <a:t>“broken off”</a:t>
            </a:r>
            <a:r>
              <a:rPr lang="en-US" sz="2000" b="1" i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despite </a:t>
            </a:r>
            <a:r>
              <a:rPr lang="en-US" sz="2000" b="1" dirty="0" smtClean="0">
                <a:solidFill>
                  <a:srgbClr val="000000"/>
                </a:solidFill>
              </a:rPr>
              <a:t>God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being </a:t>
            </a:r>
            <a:r>
              <a:rPr lang="en-US" sz="2000" b="1" i="1" dirty="0" smtClean="0">
                <a:solidFill>
                  <a:srgbClr val="800000"/>
                </a:solidFill>
              </a:rPr>
              <a:t>for</a:t>
            </a:r>
            <a:r>
              <a:rPr lang="en-US" sz="2000" b="1" i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and 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i="1" dirty="0" smtClean="0">
                <a:solidFill>
                  <a:srgbClr val="860908"/>
                </a:solidFill>
              </a:rPr>
              <a:t>loving</a:t>
            </a:r>
            <a:r>
              <a:rPr lang="en-US" sz="2000" b="1" i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them</a:t>
            </a:r>
            <a:r>
              <a:rPr lang="en-US" sz="2000" b="1" dirty="0" smtClean="0">
                <a:solidFill>
                  <a:srgbClr val="000000"/>
                </a:solidFill>
              </a:rPr>
              <a:t>, </a:t>
            </a:r>
            <a:r>
              <a:rPr lang="en-US" sz="2000" b="1" u="sng" dirty="0" smtClean="0">
                <a:solidFill>
                  <a:srgbClr val="800000"/>
                </a:solidFill>
              </a:rPr>
              <a:t>cf. 11:20-23</a:t>
            </a:r>
            <a:r>
              <a:rPr lang="en-US" sz="2000" b="1" dirty="0" smtClean="0">
                <a:solidFill>
                  <a:srgbClr val="000000"/>
                </a:solidFill>
              </a:rPr>
              <a:t>!</a:t>
            </a:r>
            <a:endParaRPr lang="en-US" sz="2000" baseline="30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2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783</TotalTime>
  <Words>1910</Words>
  <Application>Microsoft Macintosh PowerPoint</Application>
  <PresentationFormat>On-screen Show (4:3)</PresentationFormat>
  <Paragraphs>114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47</cp:revision>
  <cp:lastPrinted>2023-08-04T23:27:41Z</cp:lastPrinted>
  <dcterms:created xsi:type="dcterms:W3CDTF">2013-09-22T11:22:37Z</dcterms:created>
  <dcterms:modified xsi:type="dcterms:W3CDTF">2023-08-04T23:28:43Z</dcterms:modified>
</cp:coreProperties>
</file>