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2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616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7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0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1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9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0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85C0-4C32-C04E-91D7-971FA33A4650}" type="datetimeFigureOut">
              <a:rPr lang="en-US" smtClean="0"/>
              <a:t>8/25/23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CCA4-B9C4-FA45-B681-3C4C6701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2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17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15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5400" b="1" i="1" dirty="0" smtClean="0">
                <a:solidFill>
                  <a:srgbClr val="3D2201"/>
                </a:solidFill>
              </a:rPr>
              <a:t>Sowing </a:t>
            </a:r>
            <a:r>
              <a:rPr lang="en-US" sz="5400" b="1" i="1" smtClean="0">
                <a:solidFill>
                  <a:srgbClr val="3D2201"/>
                </a:solidFill>
              </a:rPr>
              <a:t>Seed </a:t>
            </a:r>
            <a:r>
              <a:rPr lang="en-US" sz="5400" b="1" smtClean="0">
                <a:solidFill>
                  <a:srgbClr val="3D2201"/>
                </a:solidFill>
              </a:rPr>
              <a:t>and </a:t>
            </a:r>
            <a:r>
              <a:rPr lang="en-US" sz="5400" b="1" i="1" smtClean="0">
                <a:solidFill>
                  <a:srgbClr val="3D2201"/>
                </a:solidFill>
              </a:rPr>
              <a:t>Gathering </a:t>
            </a:r>
            <a:r>
              <a:rPr lang="en-US" sz="5400" b="1" i="1" dirty="0" smtClean="0">
                <a:solidFill>
                  <a:srgbClr val="3D2201"/>
                </a:solidFill>
              </a:rPr>
              <a:t>Fruit for Eternal Life</a:t>
            </a:r>
            <a:br>
              <a:rPr lang="en-US" sz="5400" b="1" i="1" dirty="0" smtClean="0">
                <a:solidFill>
                  <a:srgbClr val="3D2201"/>
                </a:solidFill>
              </a:rPr>
            </a:br>
            <a:r>
              <a:rPr lang="en-US" sz="4800" b="1" u="sng" dirty="0" smtClean="0">
                <a:solidFill>
                  <a:schemeClr val="accent2">
                    <a:lumMod val="50000"/>
                  </a:schemeClr>
                </a:solidFill>
              </a:rPr>
              <a:t>John 4:35-38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87" y="3330901"/>
            <a:ext cx="8553968" cy="3223064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bg2"/>
                </a:solidFill>
              </a:rPr>
              <a:t>Lately we’ve examined a few common </a:t>
            </a:r>
            <a:r>
              <a:rPr lang="en-US" sz="2400" i="1" dirty="0" smtClean="0">
                <a:solidFill>
                  <a:schemeClr val="bg2"/>
                </a:solidFill>
              </a:rPr>
              <a:t>precepts of men </a:t>
            </a:r>
            <a:r>
              <a:rPr lang="en-US" sz="2400" dirty="0" smtClean="0">
                <a:solidFill>
                  <a:schemeClr val="bg2"/>
                </a:solidFill>
              </a:rPr>
              <a:t>in comparison to </a:t>
            </a:r>
            <a:r>
              <a:rPr lang="en-US" sz="2400" i="1" dirty="0" smtClean="0">
                <a:solidFill>
                  <a:schemeClr val="bg2"/>
                </a:solidFill>
              </a:rPr>
              <a:t>the word of God, </a:t>
            </a:r>
            <a:r>
              <a:rPr lang="en-US" sz="2400" u="sng" dirty="0" smtClean="0">
                <a:solidFill>
                  <a:schemeClr val="bg2"/>
                </a:solidFill>
              </a:rPr>
              <a:t>cf. Matt.15:8-9,6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bg2"/>
                </a:solidFill>
              </a:rPr>
              <a:t>But we must also be </a:t>
            </a:r>
            <a:r>
              <a:rPr lang="en-US" sz="2400" i="1" dirty="0" smtClean="0">
                <a:solidFill>
                  <a:schemeClr val="bg2"/>
                </a:solidFill>
              </a:rPr>
              <a:t>proactive </a:t>
            </a:r>
            <a:r>
              <a:rPr lang="en-US" sz="2400" dirty="0" smtClean="0">
                <a:solidFill>
                  <a:schemeClr val="bg2"/>
                </a:solidFill>
              </a:rPr>
              <a:t>in proclaiming </a:t>
            </a:r>
            <a:r>
              <a:rPr lang="en-US" sz="2400" i="1" dirty="0" smtClean="0">
                <a:solidFill>
                  <a:schemeClr val="bg2"/>
                </a:solidFill>
              </a:rPr>
              <a:t>the gospel </a:t>
            </a:r>
            <a:r>
              <a:rPr lang="en-US" sz="2400" dirty="0" smtClean="0">
                <a:solidFill>
                  <a:schemeClr val="bg2"/>
                </a:solidFill>
              </a:rPr>
              <a:t>for it</a:t>
            </a:r>
            <a:r>
              <a:rPr lang="en-US" sz="2400" i="1" dirty="0" smtClean="0">
                <a:solidFill>
                  <a:schemeClr val="bg2"/>
                </a:solidFill>
              </a:rPr>
              <a:t>        “is the power of God for salvation,” </a:t>
            </a:r>
            <a:r>
              <a:rPr lang="en-US" sz="2400" u="sng" dirty="0" smtClean="0">
                <a:solidFill>
                  <a:schemeClr val="bg2"/>
                </a:solidFill>
              </a:rPr>
              <a:t>Rom.1:16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bg2"/>
                </a:solidFill>
              </a:rPr>
              <a:t>To that end, let’s see if we can discern a few things that should help our efforts at </a:t>
            </a:r>
            <a:r>
              <a:rPr lang="en-US" sz="2400" i="1" dirty="0" smtClean="0">
                <a:solidFill>
                  <a:schemeClr val="bg2"/>
                </a:solidFill>
              </a:rPr>
              <a:t>sowing the seed of the kingdom </a:t>
            </a:r>
            <a:r>
              <a:rPr lang="en-US" sz="2400" dirty="0" smtClean="0">
                <a:solidFill>
                  <a:schemeClr val="bg2"/>
                </a:solidFill>
              </a:rPr>
              <a:t>that we might </a:t>
            </a:r>
            <a:r>
              <a:rPr lang="en-US" sz="2400" i="1" dirty="0" smtClean="0">
                <a:solidFill>
                  <a:schemeClr val="bg2"/>
                </a:solidFill>
              </a:rPr>
              <a:t>bear much fruit </a:t>
            </a:r>
            <a:r>
              <a:rPr lang="en-US" sz="2400" dirty="0" smtClean="0">
                <a:solidFill>
                  <a:schemeClr val="bg2"/>
                </a:solidFill>
              </a:rPr>
              <a:t> to the </a:t>
            </a:r>
            <a:r>
              <a:rPr lang="en-US" sz="2400" i="1" dirty="0" smtClean="0">
                <a:solidFill>
                  <a:schemeClr val="bg2"/>
                </a:solidFill>
              </a:rPr>
              <a:t>harvest of eternal life, </a:t>
            </a:r>
            <a:r>
              <a:rPr lang="en-US" sz="2400" u="sng" dirty="0" smtClean="0">
                <a:solidFill>
                  <a:schemeClr val="bg2"/>
                </a:solidFill>
              </a:rPr>
              <a:t>John 15:8; 4:36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6929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3D2201"/>
                </a:solidFill>
              </a:rPr>
              <a:t>Start with (and keep) the right attitude. Remember </a:t>
            </a:r>
            <a:r>
              <a:rPr lang="en-US" sz="4000" b="1" i="1" dirty="0" smtClean="0">
                <a:solidFill>
                  <a:srgbClr val="3D2201"/>
                </a:solidFill>
              </a:rPr>
              <a:t>why </a:t>
            </a:r>
            <a:r>
              <a:rPr lang="en-US" sz="4000" b="1" dirty="0" smtClean="0">
                <a:solidFill>
                  <a:srgbClr val="3D2201"/>
                </a:solidFill>
              </a:rPr>
              <a:t>you’re doing </a:t>
            </a:r>
            <a:r>
              <a:rPr lang="en-US" sz="4000" b="1" i="1" dirty="0" smtClean="0">
                <a:solidFill>
                  <a:srgbClr val="3D2201"/>
                </a:solidFill>
              </a:rPr>
              <a:t>what </a:t>
            </a:r>
            <a:r>
              <a:rPr lang="en-US" sz="4000" b="1" dirty="0" smtClean="0">
                <a:solidFill>
                  <a:srgbClr val="3D2201"/>
                </a:solidFill>
              </a:rPr>
              <a:t>you’re doing</a:t>
            </a:r>
            <a:r>
              <a:rPr lang="en-US" sz="4800" b="1" dirty="0" smtClean="0">
                <a:solidFill>
                  <a:srgbClr val="3D2201"/>
                </a:solidFill>
              </a:rPr>
              <a:t>. 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07" y="3330901"/>
            <a:ext cx="8553968" cy="3223064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457200" indent="-36576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400" dirty="0" smtClean="0">
                <a:solidFill>
                  <a:schemeClr val="bg2"/>
                </a:solidFill>
              </a:rPr>
              <a:t>Use your </a:t>
            </a:r>
            <a:r>
              <a:rPr lang="en-US" sz="2400" i="1" dirty="0" smtClean="0">
                <a:solidFill>
                  <a:schemeClr val="bg2"/>
                </a:solidFill>
              </a:rPr>
              <a:t>love </a:t>
            </a:r>
            <a:r>
              <a:rPr lang="en-US" sz="2400" dirty="0" smtClean="0">
                <a:solidFill>
                  <a:schemeClr val="bg2"/>
                </a:solidFill>
              </a:rPr>
              <a:t>and </a:t>
            </a:r>
            <a:r>
              <a:rPr lang="en-US" sz="2400" i="1" dirty="0" smtClean="0">
                <a:solidFill>
                  <a:schemeClr val="bg2"/>
                </a:solidFill>
              </a:rPr>
              <a:t>care for souls </a:t>
            </a:r>
            <a:r>
              <a:rPr lang="en-US" sz="2400" dirty="0" smtClean="0">
                <a:solidFill>
                  <a:schemeClr val="bg2"/>
                </a:solidFill>
              </a:rPr>
              <a:t>to be </a:t>
            </a:r>
            <a:r>
              <a:rPr lang="en-US" sz="2400" i="1" dirty="0" smtClean="0">
                <a:solidFill>
                  <a:schemeClr val="bg2"/>
                </a:solidFill>
              </a:rPr>
              <a:t>kind </a:t>
            </a:r>
            <a:r>
              <a:rPr lang="en-US" sz="2400" dirty="0" smtClean="0">
                <a:solidFill>
                  <a:schemeClr val="bg2"/>
                </a:solidFill>
              </a:rPr>
              <a:t>and </a:t>
            </a:r>
            <a:r>
              <a:rPr lang="en-US" sz="2400" i="1" dirty="0" smtClean="0">
                <a:solidFill>
                  <a:schemeClr val="bg2"/>
                </a:solidFill>
              </a:rPr>
              <a:t>gracious. </a:t>
            </a: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We must </a:t>
            </a:r>
            <a:r>
              <a:rPr lang="en-US" sz="2000" i="1" dirty="0" smtClean="0">
                <a:solidFill>
                  <a:schemeClr val="bg2"/>
                </a:solidFill>
              </a:rPr>
              <a:t>love/care for souls</a:t>
            </a:r>
            <a:r>
              <a:rPr lang="en-US" sz="2000" dirty="0" smtClean="0">
                <a:solidFill>
                  <a:schemeClr val="bg2"/>
                </a:solidFill>
              </a:rPr>
              <a:t> to be effective </a:t>
            </a:r>
            <a:r>
              <a:rPr lang="en-US" sz="2000" i="1" dirty="0" smtClean="0">
                <a:solidFill>
                  <a:schemeClr val="bg2"/>
                </a:solidFill>
              </a:rPr>
              <a:t>seed-sowers, </a:t>
            </a:r>
            <a:r>
              <a:rPr lang="en-US" sz="2000" u="sng" dirty="0" smtClean="0">
                <a:solidFill>
                  <a:schemeClr val="bg2"/>
                </a:solidFill>
              </a:rPr>
              <a:t>1Tim.2:1-6</a:t>
            </a:r>
            <a:r>
              <a:rPr lang="en-US" sz="2000" dirty="0" smtClean="0">
                <a:solidFill>
                  <a:schemeClr val="bg2"/>
                </a:solidFill>
              </a:rPr>
              <a:t> (What will you give in exchange for </a:t>
            </a:r>
            <a:r>
              <a:rPr lang="en-US" sz="2000" i="1" dirty="0" smtClean="0">
                <a:solidFill>
                  <a:schemeClr val="bg2"/>
                </a:solidFill>
              </a:rPr>
              <a:t>someone else’s </a:t>
            </a:r>
            <a:r>
              <a:rPr lang="en-US" sz="2000" dirty="0" smtClean="0">
                <a:solidFill>
                  <a:schemeClr val="bg2"/>
                </a:solidFill>
              </a:rPr>
              <a:t>soul? </a:t>
            </a:r>
            <a:r>
              <a:rPr lang="en-US" sz="2000" u="sng" dirty="0">
                <a:solidFill>
                  <a:schemeClr val="bg2"/>
                </a:solidFill>
              </a:rPr>
              <a:t>c</a:t>
            </a:r>
            <a:r>
              <a:rPr lang="en-US" sz="2000" u="sng" dirty="0" smtClean="0">
                <a:solidFill>
                  <a:schemeClr val="bg2"/>
                </a:solidFill>
              </a:rPr>
              <a:t>p.Matt.16:26</a:t>
            </a:r>
            <a:r>
              <a:rPr lang="en-US" sz="2000" dirty="0" smtClean="0">
                <a:solidFill>
                  <a:schemeClr val="bg2"/>
                </a:solidFill>
              </a:rPr>
              <a:t>)</a:t>
            </a: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Simple </a:t>
            </a:r>
            <a:r>
              <a:rPr lang="en-US" sz="2000" i="1" dirty="0" smtClean="0">
                <a:solidFill>
                  <a:schemeClr val="bg2"/>
                </a:solidFill>
              </a:rPr>
              <a:t>kindness, patience, </a:t>
            </a:r>
            <a:r>
              <a:rPr lang="en-US" sz="2000" dirty="0" smtClean="0">
                <a:solidFill>
                  <a:schemeClr val="bg2"/>
                </a:solidFill>
              </a:rPr>
              <a:t>and </a:t>
            </a:r>
            <a:r>
              <a:rPr lang="en-US" sz="2000" i="1" dirty="0" smtClean="0">
                <a:solidFill>
                  <a:schemeClr val="bg2"/>
                </a:solidFill>
              </a:rPr>
              <a:t>gentleness </a:t>
            </a:r>
            <a:r>
              <a:rPr lang="en-US" sz="2000" dirty="0" smtClean="0">
                <a:solidFill>
                  <a:schemeClr val="bg2"/>
                </a:solidFill>
              </a:rPr>
              <a:t>are a must, </a:t>
            </a:r>
            <a:r>
              <a:rPr lang="en-US" sz="2000" u="sng" dirty="0" smtClean="0">
                <a:solidFill>
                  <a:schemeClr val="bg2"/>
                </a:solidFill>
              </a:rPr>
              <a:t>2Tim.2:24-26</a:t>
            </a:r>
            <a:r>
              <a:rPr lang="en-US" sz="2000" dirty="0" smtClean="0">
                <a:solidFill>
                  <a:schemeClr val="bg2"/>
                </a:solidFill>
              </a:rPr>
              <a:t>  (Remember: It’s easy to tell someone they’re </a:t>
            </a:r>
            <a:r>
              <a:rPr lang="en-US" sz="2000" i="1" dirty="0" smtClean="0">
                <a:solidFill>
                  <a:schemeClr val="bg2"/>
                </a:solidFill>
              </a:rPr>
              <a:t>wrong</a:t>
            </a:r>
            <a:r>
              <a:rPr lang="en-US" sz="2000" dirty="0" smtClean="0">
                <a:solidFill>
                  <a:schemeClr val="bg2"/>
                </a:solidFill>
              </a:rPr>
              <a:t> if you don’t care whether or not they become </a:t>
            </a:r>
            <a:r>
              <a:rPr lang="en-US" sz="2000" i="1" dirty="0" smtClean="0">
                <a:solidFill>
                  <a:schemeClr val="bg2"/>
                </a:solidFill>
              </a:rPr>
              <a:t>right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  <a:r>
              <a:rPr lang="en-US" sz="2000" u="sng" dirty="0" smtClean="0">
                <a:solidFill>
                  <a:schemeClr val="bg2"/>
                </a:solidFill>
              </a:rPr>
              <a:t>Luke 6:31</a:t>
            </a:r>
            <a:r>
              <a:rPr lang="en-US" sz="2000" dirty="0" smtClean="0">
                <a:solidFill>
                  <a:schemeClr val="bg2"/>
                </a:solidFill>
              </a:rPr>
              <a:t>)</a:t>
            </a: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Things that are </a:t>
            </a:r>
            <a:r>
              <a:rPr lang="en-US" sz="2000" i="1" dirty="0" smtClean="0">
                <a:solidFill>
                  <a:schemeClr val="bg2"/>
                </a:solidFill>
              </a:rPr>
              <a:t>plain, simple, </a:t>
            </a:r>
            <a:r>
              <a:rPr lang="en-US" sz="2000" dirty="0" smtClean="0">
                <a:solidFill>
                  <a:schemeClr val="bg2"/>
                </a:solidFill>
              </a:rPr>
              <a:t>and </a:t>
            </a:r>
            <a:r>
              <a:rPr lang="en-US" sz="2000" i="1" dirty="0" smtClean="0">
                <a:solidFill>
                  <a:schemeClr val="bg2"/>
                </a:solidFill>
              </a:rPr>
              <a:t>obvious </a:t>
            </a:r>
            <a:r>
              <a:rPr lang="en-US" sz="2000" dirty="0" smtClean="0">
                <a:solidFill>
                  <a:schemeClr val="bg2"/>
                </a:solidFill>
              </a:rPr>
              <a:t>to you now weren’t always that way;  </a:t>
            </a:r>
            <a:r>
              <a:rPr lang="en-US" sz="2000" i="1" dirty="0" smtClean="0">
                <a:solidFill>
                  <a:schemeClr val="bg2"/>
                </a:solidFill>
              </a:rPr>
              <a:t>patience </a:t>
            </a:r>
            <a:r>
              <a:rPr lang="en-US" sz="2000" dirty="0" smtClean="0">
                <a:solidFill>
                  <a:schemeClr val="bg2"/>
                </a:solidFill>
              </a:rPr>
              <a:t>is a </a:t>
            </a:r>
            <a:r>
              <a:rPr lang="en-US" sz="2000" i="1" dirty="0" smtClean="0">
                <a:solidFill>
                  <a:schemeClr val="bg2"/>
                </a:solidFill>
              </a:rPr>
              <a:t>virtue, </a:t>
            </a:r>
            <a:r>
              <a:rPr lang="en-US" sz="2000" dirty="0" smtClean="0">
                <a:solidFill>
                  <a:schemeClr val="bg2"/>
                </a:solidFill>
              </a:rPr>
              <a:t>always, </a:t>
            </a:r>
            <a:r>
              <a:rPr lang="en-US" sz="2000" u="sng" dirty="0" smtClean="0">
                <a:solidFill>
                  <a:schemeClr val="bg2"/>
                </a:solidFill>
              </a:rPr>
              <a:t>cf. Jas.5:7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1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3D2201"/>
                </a:solidFill>
              </a:rPr>
              <a:t>Be careful with your language.</a:t>
            </a:r>
            <a:endParaRPr lang="en-US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85" y="3330901"/>
            <a:ext cx="8745654" cy="3223064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2"/>
                </a:solidFill>
              </a:rPr>
              <a:t>Use </a:t>
            </a:r>
            <a:r>
              <a:rPr lang="en-US" sz="2400" i="1" dirty="0" smtClean="0">
                <a:solidFill>
                  <a:schemeClr val="bg2"/>
                </a:solidFill>
              </a:rPr>
              <a:t>“the Bible says...” </a:t>
            </a: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Avoid </a:t>
            </a:r>
            <a:r>
              <a:rPr lang="en-US" sz="2000" i="1" dirty="0" smtClean="0">
                <a:solidFill>
                  <a:schemeClr val="bg2"/>
                </a:solidFill>
              </a:rPr>
              <a:t>“I believe/think/feel...” </a:t>
            </a:r>
            <a:r>
              <a:rPr lang="en-US" sz="2000" dirty="0" smtClean="0">
                <a:solidFill>
                  <a:schemeClr val="bg2"/>
                </a:solidFill>
              </a:rPr>
              <a:t>and </a:t>
            </a:r>
            <a:r>
              <a:rPr lang="en-US" sz="2000" i="1" dirty="0" smtClean="0">
                <a:solidFill>
                  <a:schemeClr val="bg2"/>
                </a:solidFill>
              </a:rPr>
              <a:t>“our church/preacher teaches/says”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None of these things matter.  What </a:t>
            </a:r>
            <a:r>
              <a:rPr lang="en-US" sz="2000" i="1" dirty="0" smtClean="0">
                <a:solidFill>
                  <a:schemeClr val="bg2"/>
                </a:solidFill>
              </a:rPr>
              <a:t>“God says” </a:t>
            </a:r>
            <a:r>
              <a:rPr lang="en-US" sz="2000" dirty="0" smtClean="0">
                <a:solidFill>
                  <a:schemeClr val="bg2"/>
                </a:solidFill>
              </a:rPr>
              <a:t>DOES,  </a:t>
            </a:r>
            <a:r>
              <a:rPr lang="en-US" sz="2000" u="sng" dirty="0" smtClean="0">
                <a:solidFill>
                  <a:schemeClr val="bg2"/>
                </a:solidFill>
              </a:rPr>
              <a:t>Rom.4:3a</a:t>
            </a:r>
            <a:r>
              <a:rPr lang="en-US" sz="2000" dirty="0" smtClean="0">
                <a:solidFill>
                  <a:schemeClr val="bg2"/>
                </a:solidFill>
              </a:rPr>
              <a:t>; </a:t>
            </a:r>
            <a:r>
              <a:rPr lang="en-US" sz="2000" u="sng" dirty="0" smtClean="0">
                <a:solidFill>
                  <a:schemeClr val="bg2"/>
                </a:solidFill>
              </a:rPr>
              <a:t>Gal.4:30a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If the person with whom you’re speaking says “I believe/think/feel</a:t>
            </a:r>
            <a:r>
              <a:rPr lang="mr-IN" sz="2000" dirty="0" smtClean="0">
                <a:solidFill>
                  <a:schemeClr val="bg2"/>
                </a:solidFill>
              </a:rPr>
              <a:t>…</a:t>
            </a:r>
            <a:r>
              <a:rPr lang="en-US" sz="2000" dirty="0" smtClean="0">
                <a:solidFill>
                  <a:schemeClr val="bg2"/>
                </a:solidFill>
              </a:rPr>
              <a:t>” just respond (kindly &amp; graciously) with “But the Bible says</a:t>
            </a:r>
            <a:r>
              <a:rPr lang="mr-IN" sz="2000" dirty="0" smtClean="0">
                <a:solidFill>
                  <a:schemeClr val="bg2"/>
                </a:solidFill>
              </a:rPr>
              <a:t>…</a:t>
            </a:r>
            <a:r>
              <a:rPr lang="en-US" sz="2000" dirty="0" smtClean="0">
                <a:solidFill>
                  <a:schemeClr val="bg2"/>
                </a:solidFill>
              </a:rPr>
              <a:t>” then let in sink in for a minute or two, and ask if what </a:t>
            </a:r>
            <a:r>
              <a:rPr lang="en-US" sz="2000" i="1" dirty="0" smtClean="0">
                <a:solidFill>
                  <a:schemeClr val="bg2"/>
                </a:solidFill>
              </a:rPr>
              <a:t>anyone </a:t>
            </a:r>
            <a:r>
              <a:rPr lang="en-US" sz="2000" dirty="0" smtClean="0">
                <a:solidFill>
                  <a:schemeClr val="bg2"/>
                </a:solidFill>
              </a:rPr>
              <a:t>thinks/believes/feels or teaches or practices is more important than what God says? </a:t>
            </a:r>
            <a:r>
              <a:rPr lang="en-US" sz="2000" u="sng" dirty="0" smtClean="0">
                <a:solidFill>
                  <a:schemeClr val="bg2"/>
                </a:solidFill>
              </a:rPr>
              <a:t>John 12:48-50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70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3D2201"/>
                </a:solidFill>
              </a:rPr>
              <a:t>Back up to move forward.</a:t>
            </a:r>
            <a:endParaRPr lang="en-US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85" y="3330900"/>
            <a:ext cx="8745654" cy="3445357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 fontScale="92500" lnSpcReduction="20000"/>
          </a:bodyPr>
          <a:lstStyle/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2"/>
                </a:solidFill>
              </a:rPr>
              <a:t>Find </a:t>
            </a:r>
            <a:r>
              <a:rPr lang="en-US" sz="2400" i="1" dirty="0" smtClean="0">
                <a:solidFill>
                  <a:schemeClr val="bg2"/>
                </a:solidFill>
              </a:rPr>
              <a:t>common ground; </a:t>
            </a:r>
            <a:r>
              <a:rPr lang="en-US" sz="2400" dirty="0" smtClean="0">
                <a:solidFill>
                  <a:schemeClr val="bg2"/>
                </a:solidFill>
              </a:rPr>
              <a:t>back up as far as necessary to do so. </a:t>
            </a:r>
            <a:endParaRPr lang="en-US" sz="2400" i="1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i="1" dirty="0" smtClean="0">
                <a:solidFill>
                  <a:schemeClr val="bg2"/>
                </a:solidFill>
              </a:rPr>
              <a:t>Religious practice/worship </a:t>
            </a:r>
            <a:r>
              <a:rPr lang="en-US" sz="2000" dirty="0" smtClean="0">
                <a:solidFill>
                  <a:schemeClr val="bg2"/>
                </a:solidFill>
              </a:rPr>
              <a:t>not </a:t>
            </a:r>
            <a:r>
              <a:rPr lang="en-US" sz="2000" i="1" dirty="0" smtClean="0">
                <a:solidFill>
                  <a:schemeClr val="bg2"/>
                </a:solidFill>
              </a:rPr>
              <a:t>common ground?  </a:t>
            </a:r>
            <a:r>
              <a:rPr lang="en-US" sz="2000" dirty="0" smtClean="0">
                <a:solidFill>
                  <a:schemeClr val="bg2"/>
                </a:solidFill>
              </a:rPr>
              <a:t>Back up to </a:t>
            </a:r>
            <a:r>
              <a:rPr lang="en-US" sz="2000" i="1" dirty="0" smtClean="0">
                <a:solidFill>
                  <a:schemeClr val="bg2"/>
                </a:solidFill>
              </a:rPr>
              <a:t>salvation’s requirements, </a:t>
            </a:r>
            <a:r>
              <a:rPr lang="en-US" sz="2000" u="sng" dirty="0" smtClean="0">
                <a:solidFill>
                  <a:schemeClr val="bg2"/>
                </a:solidFill>
              </a:rPr>
              <a:t>Acts 17:16-21,22-31</a:t>
            </a:r>
            <a:r>
              <a:rPr lang="en-US" sz="2000" i="1" dirty="0" smtClean="0">
                <a:solidFill>
                  <a:schemeClr val="bg2"/>
                </a:solidFill>
              </a:rPr>
              <a:t> 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i="1" dirty="0" smtClean="0">
                <a:solidFill>
                  <a:schemeClr val="bg2"/>
                </a:solidFill>
              </a:rPr>
              <a:t>Salvation’s requirements </a:t>
            </a:r>
            <a:r>
              <a:rPr lang="en-US" sz="2000" dirty="0" smtClean="0">
                <a:solidFill>
                  <a:schemeClr val="bg2"/>
                </a:solidFill>
              </a:rPr>
              <a:t>not </a:t>
            </a:r>
            <a:r>
              <a:rPr lang="en-US" sz="2000" i="1" dirty="0" smtClean="0">
                <a:solidFill>
                  <a:schemeClr val="bg2"/>
                </a:solidFill>
              </a:rPr>
              <a:t>common ground? </a:t>
            </a:r>
            <a:r>
              <a:rPr lang="en-US" sz="2000" dirty="0" smtClean="0">
                <a:solidFill>
                  <a:schemeClr val="bg2"/>
                </a:solidFill>
              </a:rPr>
              <a:t>Back up to </a:t>
            </a:r>
            <a:r>
              <a:rPr lang="en-US" sz="2000" i="1" dirty="0" smtClean="0">
                <a:solidFill>
                  <a:schemeClr val="bg2"/>
                </a:solidFill>
              </a:rPr>
              <a:t>the Bible is God’s inspired/authoritative word, </a:t>
            </a:r>
            <a:r>
              <a:rPr lang="en-US" sz="2000" u="sng" dirty="0" smtClean="0">
                <a:solidFill>
                  <a:schemeClr val="bg2"/>
                </a:solidFill>
              </a:rPr>
              <a:t>Acts 19:1-7</a:t>
            </a:r>
            <a:r>
              <a:rPr lang="en-US" sz="2000" i="1" dirty="0" smtClean="0">
                <a:solidFill>
                  <a:schemeClr val="bg2"/>
                </a:solidFill>
              </a:rPr>
              <a:t> 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i="1" dirty="0" smtClean="0">
                <a:solidFill>
                  <a:schemeClr val="bg2"/>
                </a:solidFill>
              </a:rPr>
              <a:t>Inspired/Authoritative Bible </a:t>
            </a:r>
            <a:r>
              <a:rPr lang="en-US" sz="2000" dirty="0" smtClean="0">
                <a:solidFill>
                  <a:schemeClr val="bg2"/>
                </a:solidFill>
              </a:rPr>
              <a:t>not </a:t>
            </a:r>
            <a:r>
              <a:rPr lang="en-US" sz="2000" i="1" dirty="0" smtClean="0">
                <a:solidFill>
                  <a:schemeClr val="bg2"/>
                </a:solidFill>
              </a:rPr>
              <a:t>common ground? </a:t>
            </a:r>
            <a:r>
              <a:rPr lang="en-US" sz="2000" dirty="0" smtClean="0">
                <a:solidFill>
                  <a:schemeClr val="bg2"/>
                </a:solidFill>
              </a:rPr>
              <a:t>Back up to </a:t>
            </a:r>
            <a:r>
              <a:rPr lang="en-US" sz="2000" i="1" dirty="0" smtClean="0">
                <a:solidFill>
                  <a:schemeClr val="bg2"/>
                </a:solidFill>
              </a:rPr>
              <a:t>belief in God, Christ, Holy Spirit, </a:t>
            </a:r>
            <a:r>
              <a:rPr lang="en-US" sz="2000" u="sng" dirty="0" smtClean="0">
                <a:solidFill>
                  <a:schemeClr val="bg2"/>
                </a:solidFill>
              </a:rPr>
              <a:t>John 14:1</a:t>
            </a:r>
            <a:r>
              <a:rPr lang="en-US" sz="2000" dirty="0" smtClean="0">
                <a:solidFill>
                  <a:schemeClr val="bg2"/>
                </a:solidFill>
              </a:rPr>
              <a:t> (marginal, </a:t>
            </a:r>
            <a:r>
              <a:rPr lang="en-US" sz="2000" i="1" dirty="0" smtClean="0">
                <a:solidFill>
                  <a:schemeClr val="bg2"/>
                </a:solidFill>
              </a:rPr>
              <a:t>“you believe in God</a:t>
            </a:r>
            <a:r>
              <a:rPr lang="mr-IN" sz="2000" i="1" dirty="0" smtClean="0">
                <a:solidFill>
                  <a:schemeClr val="bg2"/>
                </a:solidFill>
              </a:rPr>
              <a:t>…</a:t>
            </a:r>
            <a:r>
              <a:rPr lang="en-US" sz="2000" i="1" dirty="0" smtClean="0">
                <a:solidFill>
                  <a:schemeClr val="bg2"/>
                </a:solidFill>
              </a:rPr>
              <a:t>”</a:t>
            </a: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i="1" dirty="0" smtClean="0">
                <a:solidFill>
                  <a:schemeClr val="bg2"/>
                </a:solidFill>
              </a:rPr>
              <a:t>Belief in God </a:t>
            </a:r>
            <a:r>
              <a:rPr lang="en-US" sz="2000" dirty="0" smtClean="0">
                <a:solidFill>
                  <a:schemeClr val="bg2"/>
                </a:solidFill>
              </a:rPr>
              <a:t>not </a:t>
            </a:r>
            <a:r>
              <a:rPr lang="en-US" sz="2000" i="1" dirty="0" smtClean="0">
                <a:solidFill>
                  <a:schemeClr val="bg2"/>
                </a:solidFill>
              </a:rPr>
              <a:t>common ground?  </a:t>
            </a:r>
            <a:r>
              <a:rPr lang="en-US" sz="2000" dirty="0" smtClean="0">
                <a:solidFill>
                  <a:schemeClr val="bg2"/>
                </a:solidFill>
              </a:rPr>
              <a:t>Back up to </a:t>
            </a:r>
            <a:r>
              <a:rPr lang="en-US" sz="2000" i="1" dirty="0" smtClean="0">
                <a:solidFill>
                  <a:schemeClr val="bg2"/>
                </a:solidFill>
              </a:rPr>
              <a:t>Evidences </a:t>
            </a:r>
            <a:r>
              <a:rPr lang="en-US" sz="2000" dirty="0" smtClean="0">
                <a:solidFill>
                  <a:schemeClr val="bg2"/>
                </a:solidFill>
              </a:rPr>
              <a:t>vs. </a:t>
            </a:r>
            <a:r>
              <a:rPr lang="en-US" sz="2000" i="1" dirty="0" smtClean="0">
                <a:solidFill>
                  <a:schemeClr val="bg2"/>
                </a:solidFill>
              </a:rPr>
              <a:t>Evolution, </a:t>
            </a:r>
            <a:r>
              <a:rPr lang="en-US" sz="2000" u="sng" dirty="0" smtClean="0">
                <a:solidFill>
                  <a:schemeClr val="bg2"/>
                </a:solidFill>
              </a:rPr>
              <a:t>Heb.3:4</a:t>
            </a:r>
            <a:endParaRPr lang="en-US" sz="2000" i="1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Be willing to back up until </a:t>
            </a:r>
            <a:r>
              <a:rPr lang="en-US" sz="2000" i="1" dirty="0" smtClean="0">
                <a:solidFill>
                  <a:schemeClr val="bg2"/>
                </a:solidFill>
              </a:rPr>
              <a:t>common ground </a:t>
            </a:r>
            <a:r>
              <a:rPr lang="en-US" sz="2000" dirty="0" smtClean="0">
                <a:solidFill>
                  <a:schemeClr val="bg2"/>
                </a:solidFill>
              </a:rPr>
              <a:t>can be found, then move forward with “What does the Bible say about</a:t>
            </a:r>
            <a:r>
              <a:rPr lang="mr-IN" sz="2000" dirty="0" smtClean="0">
                <a:solidFill>
                  <a:schemeClr val="bg2"/>
                </a:solidFill>
              </a:rPr>
              <a:t>…</a:t>
            </a:r>
            <a:r>
              <a:rPr lang="en-US" sz="2000" dirty="0" smtClean="0">
                <a:solidFill>
                  <a:schemeClr val="bg2"/>
                </a:solidFill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112654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3D2201"/>
                </a:solidFill>
              </a:rPr>
              <a:t>Ears are as important as tongues.</a:t>
            </a:r>
            <a:endParaRPr lang="en-US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85" y="3330900"/>
            <a:ext cx="8745654" cy="3445357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</a:rPr>
              <a:t>Ask </a:t>
            </a:r>
            <a:r>
              <a:rPr lang="en-US" sz="2000" i="1" dirty="0" smtClean="0">
                <a:solidFill>
                  <a:schemeClr val="bg2"/>
                </a:solidFill>
              </a:rPr>
              <a:t>good questions, </a:t>
            </a:r>
            <a:r>
              <a:rPr lang="en-US" sz="2000" dirty="0" smtClean="0">
                <a:solidFill>
                  <a:schemeClr val="bg2"/>
                </a:solidFill>
              </a:rPr>
              <a:t>then </a:t>
            </a:r>
            <a:r>
              <a:rPr lang="en-US" sz="2000" i="1" dirty="0" smtClean="0">
                <a:solidFill>
                  <a:schemeClr val="bg2"/>
                </a:solidFill>
              </a:rPr>
              <a:t>listen perceptively</a:t>
            </a:r>
            <a:r>
              <a:rPr lang="en-US" sz="2000" dirty="0" smtClean="0">
                <a:solidFill>
                  <a:schemeClr val="bg2"/>
                </a:solidFill>
              </a:rPr>
              <a:t> before proceeding.</a:t>
            </a:r>
            <a:endParaRPr lang="en-US" sz="2000" i="1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Jesus understood the importance of </a:t>
            </a:r>
            <a:r>
              <a:rPr lang="en-US" sz="2000" i="1" dirty="0" smtClean="0">
                <a:solidFill>
                  <a:schemeClr val="bg2"/>
                </a:solidFill>
              </a:rPr>
              <a:t>asking </a:t>
            </a:r>
            <a:r>
              <a:rPr lang="en-US" sz="2000" dirty="0" smtClean="0">
                <a:solidFill>
                  <a:schemeClr val="bg2"/>
                </a:solidFill>
              </a:rPr>
              <a:t>and </a:t>
            </a:r>
            <a:r>
              <a:rPr lang="en-US" sz="2000" i="1" dirty="0" smtClean="0">
                <a:solidFill>
                  <a:schemeClr val="bg2"/>
                </a:solidFill>
              </a:rPr>
              <a:t>listening, </a:t>
            </a:r>
            <a:r>
              <a:rPr lang="en-US" sz="2000" u="sng" dirty="0" smtClean="0">
                <a:solidFill>
                  <a:schemeClr val="bg2"/>
                </a:solidFill>
              </a:rPr>
              <a:t>Matt.16:13-15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From </a:t>
            </a:r>
            <a:r>
              <a:rPr lang="en-US" sz="2000" u="sng" dirty="0" smtClean="0">
                <a:solidFill>
                  <a:schemeClr val="bg2"/>
                </a:solidFill>
              </a:rPr>
              <a:t>Acts 8:30-38</a:t>
            </a:r>
            <a:r>
              <a:rPr lang="en-US" sz="2000" dirty="0" smtClean="0">
                <a:solidFill>
                  <a:schemeClr val="bg2"/>
                </a:solidFill>
              </a:rPr>
              <a:t>, this </a:t>
            </a:r>
            <a:r>
              <a:rPr lang="mr-IN" sz="2000" dirty="0" smtClean="0">
                <a:solidFill>
                  <a:schemeClr val="bg2"/>
                </a:solidFill>
              </a:rPr>
              <a:t>…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1257300" lvl="2" indent="-342900" algn="l">
              <a:spcBef>
                <a:spcPts val="0"/>
              </a:spcBef>
              <a:spcAft>
                <a:spcPts val="600"/>
              </a:spcAft>
              <a:buAutoNum type="alphaLcParenR"/>
            </a:pPr>
            <a:r>
              <a:rPr lang="en-US" sz="2000" dirty="0" smtClean="0">
                <a:solidFill>
                  <a:schemeClr val="bg2"/>
                </a:solidFill>
              </a:rPr>
              <a:t>puts you in charge of the discussion’s direction</a:t>
            </a:r>
            <a:endParaRPr lang="en-US" sz="2000" dirty="0">
              <a:solidFill>
                <a:schemeClr val="bg2"/>
              </a:solidFill>
            </a:endParaRPr>
          </a:p>
          <a:p>
            <a:pPr marL="1257300" lvl="2" indent="-342900" algn="l">
              <a:spcBef>
                <a:spcPts val="0"/>
              </a:spcBef>
              <a:spcAft>
                <a:spcPts val="600"/>
              </a:spcAft>
              <a:buAutoNum type="alphaLcParenR"/>
            </a:pPr>
            <a:r>
              <a:rPr lang="en-US" sz="2000" dirty="0" smtClean="0">
                <a:solidFill>
                  <a:schemeClr val="bg2"/>
                </a:solidFill>
              </a:rPr>
              <a:t>allows you discover </a:t>
            </a:r>
            <a:r>
              <a:rPr lang="en-US" sz="2000" i="1" dirty="0" smtClean="0">
                <a:solidFill>
                  <a:schemeClr val="bg2"/>
                </a:solidFill>
              </a:rPr>
              <a:t>where they are </a:t>
            </a:r>
            <a:r>
              <a:rPr lang="en-US" sz="2000" dirty="0" smtClean="0">
                <a:solidFill>
                  <a:schemeClr val="bg2"/>
                </a:solidFill>
              </a:rPr>
              <a:t>spiritually  </a:t>
            </a:r>
          </a:p>
          <a:p>
            <a:pPr marL="1257300" lvl="2" indent="-342900" algn="l">
              <a:spcBef>
                <a:spcPts val="0"/>
              </a:spcBef>
              <a:spcAft>
                <a:spcPts val="600"/>
              </a:spcAft>
              <a:buAutoNum type="alphaLcParenR"/>
            </a:pPr>
            <a:r>
              <a:rPr lang="en-US" sz="2000" dirty="0" smtClean="0">
                <a:solidFill>
                  <a:schemeClr val="bg2"/>
                </a:solidFill>
              </a:rPr>
              <a:t>enables the dialogue to proceed in a productive way  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en-US" sz="2000" dirty="0" smtClean="0">
                <a:solidFill>
                  <a:schemeClr val="bg2"/>
                </a:solidFill>
              </a:rPr>
              <a:t>to the appropriate goal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Use questions to </a:t>
            </a:r>
            <a:r>
              <a:rPr lang="en-US" sz="2000" i="1" dirty="0" smtClean="0">
                <a:solidFill>
                  <a:schemeClr val="bg2"/>
                </a:solidFill>
              </a:rPr>
              <a:t>lead </a:t>
            </a:r>
            <a:r>
              <a:rPr lang="en-US" sz="2000" dirty="0" smtClean="0">
                <a:solidFill>
                  <a:schemeClr val="bg2"/>
                </a:solidFill>
              </a:rPr>
              <a:t>them to the right/biblical answers!</a:t>
            </a:r>
          </a:p>
        </p:txBody>
      </p:sp>
    </p:spTree>
    <p:extLst>
      <p:ext uri="{BB962C8B-B14F-4D97-AF65-F5344CB8AC3E}">
        <p14:creationId xmlns:p14="http://schemas.microsoft.com/office/powerpoint/2010/main" val="416334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3D2201"/>
                </a:solidFill>
              </a:rPr>
              <a:t>Context is critical.</a:t>
            </a:r>
            <a:endParaRPr lang="en-US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85" y="3330900"/>
            <a:ext cx="8745654" cy="3445357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n-US" sz="2400" dirty="0" smtClean="0">
                <a:solidFill>
                  <a:schemeClr val="bg2"/>
                </a:solidFill>
              </a:rPr>
              <a:t>Use </a:t>
            </a:r>
            <a:r>
              <a:rPr lang="en-US" sz="2400" i="1" dirty="0" smtClean="0">
                <a:solidFill>
                  <a:schemeClr val="bg2"/>
                </a:solidFill>
              </a:rPr>
              <a:t>context </a:t>
            </a:r>
            <a:r>
              <a:rPr lang="en-US" sz="2400" dirty="0" smtClean="0">
                <a:solidFill>
                  <a:schemeClr val="bg2"/>
                </a:solidFill>
              </a:rPr>
              <a:t>to reveal the true meaning of </a:t>
            </a:r>
            <a:r>
              <a:rPr lang="en-US" sz="2400" i="1" dirty="0" smtClean="0">
                <a:solidFill>
                  <a:schemeClr val="bg2"/>
                </a:solidFill>
              </a:rPr>
              <a:t>their verse.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i="1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Jumping from </a:t>
            </a:r>
            <a:r>
              <a:rPr lang="en-US" sz="2000" i="1" dirty="0" smtClean="0">
                <a:solidFill>
                  <a:schemeClr val="bg2"/>
                </a:solidFill>
              </a:rPr>
              <a:t>their verse </a:t>
            </a:r>
            <a:r>
              <a:rPr lang="en-US" sz="2000" dirty="0" smtClean="0">
                <a:solidFill>
                  <a:schemeClr val="bg2"/>
                </a:solidFill>
              </a:rPr>
              <a:t>to a different book, chapter, and verse (in their mind) just pits one passage against another passage.   One verse does not “trump” another one.  </a:t>
            </a: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Instead, </a:t>
            </a:r>
            <a:r>
              <a:rPr lang="en-US" sz="2000" i="1" dirty="0" smtClean="0">
                <a:solidFill>
                  <a:schemeClr val="bg2"/>
                </a:solidFill>
              </a:rPr>
              <a:t>stay local</a:t>
            </a:r>
            <a:r>
              <a:rPr lang="en-US" sz="2000" dirty="0" smtClean="0">
                <a:solidFill>
                  <a:schemeClr val="bg2"/>
                </a:solidFill>
              </a:rPr>
              <a:t> and be sure </a:t>
            </a:r>
            <a:r>
              <a:rPr lang="en-US" sz="2000" i="1" dirty="0" smtClean="0">
                <a:solidFill>
                  <a:schemeClr val="bg2"/>
                </a:solidFill>
              </a:rPr>
              <a:t>their verse </a:t>
            </a:r>
            <a:r>
              <a:rPr lang="en-US" sz="2000" dirty="0" smtClean="0">
                <a:solidFill>
                  <a:schemeClr val="bg2"/>
                </a:solidFill>
              </a:rPr>
              <a:t>agrees with its own context, </a:t>
            </a:r>
            <a:r>
              <a:rPr lang="en-US" sz="2000" u="sng" dirty="0" smtClean="0">
                <a:solidFill>
                  <a:schemeClr val="bg2"/>
                </a:solidFill>
              </a:rPr>
              <a:t>cf. John 3:16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sym typeface="Wingdings"/>
              </a:rPr>
              <a:t> </a:t>
            </a:r>
            <a:r>
              <a:rPr lang="en-US" sz="2000" u="sng" dirty="0" smtClean="0">
                <a:solidFill>
                  <a:schemeClr val="bg2"/>
                </a:solidFill>
                <a:sym typeface="Wingdings"/>
              </a:rPr>
              <a:t>vv.3,5</a:t>
            </a:r>
            <a:r>
              <a:rPr lang="en-US" sz="2000" dirty="0" smtClean="0">
                <a:solidFill>
                  <a:schemeClr val="bg2"/>
                </a:solidFill>
                <a:sym typeface="Wingdings"/>
              </a:rPr>
              <a:t>  </a:t>
            </a:r>
            <a:r>
              <a:rPr lang="en-US" sz="2000" u="sng" dirty="0" smtClean="0">
                <a:solidFill>
                  <a:schemeClr val="bg2"/>
                </a:solidFill>
                <a:sym typeface="Wingdings"/>
              </a:rPr>
              <a:t>v.36</a:t>
            </a:r>
            <a:r>
              <a:rPr lang="en-US" sz="2000" dirty="0" smtClean="0">
                <a:solidFill>
                  <a:schemeClr val="bg2"/>
                </a:solidFill>
                <a:sym typeface="Wingdings"/>
              </a:rPr>
              <a:t>.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Emphasize the </a:t>
            </a:r>
            <a:r>
              <a:rPr lang="en-US" sz="2000" i="1" dirty="0" smtClean="0">
                <a:solidFill>
                  <a:schemeClr val="bg2"/>
                </a:solidFill>
              </a:rPr>
              <a:t>harmony of the Scriptures; </a:t>
            </a:r>
            <a:r>
              <a:rPr lang="en-US" sz="2000" dirty="0" smtClean="0">
                <a:solidFill>
                  <a:schemeClr val="bg2"/>
                </a:solidFill>
              </a:rPr>
              <a:t>that no one verse’s correct interpretation disagrees with its </a:t>
            </a:r>
            <a:r>
              <a:rPr lang="en-US" sz="2000" i="1" dirty="0" smtClean="0">
                <a:solidFill>
                  <a:schemeClr val="bg2"/>
                </a:solidFill>
              </a:rPr>
              <a:t>own context, </a:t>
            </a:r>
            <a:r>
              <a:rPr lang="en-US" sz="2000" dirty="0" smtClean="0">
                <a:solidFill>
                  <a:schemeClr val="bg2"/>
                </a:solidFill>
              </a:rPr>
              <a:t>or what else the NT says on the same subject, </a:t>
            </a:r>
            <a:r>
              <a:rPr lang="en-US" sz="2000" u="sng" dirty="0" smtClean="0">
                <a:solidFill>
                  <a:schemeClr val="bg2"/>
                </a:solidFill>
              </a:rPr>
              <a:t>1Cor.14:33,37</a:t>
            </a:r>
            <a:r>
              <a:rPr lang="en-US" sz="2000" dirty="0">
                <a:solidFill>
                  <a:schemeClr val="bg2"/>
                </a:solidFill>
              </a:rPr>
              <a:t>.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64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3D2201"/>
                </a:solidFill>
              </a:rPr>
              <a:t>and</a:t>
            </a:r>
            <a:br>
              <a:rPr lang="en-US" sz="5400" b="1" dirty="0" smtClean="0">
                <a:solidFill>
                  <a:srgbClr val="3D2201"/>
                </a:solidFill>
              </a:rPr>
            </a:br>
            <a:r>
              <a:rPr lang="en-US" sz="5400" b="1" dirty="0" smtClean="0">
                <a:solidFill>
                  <a:srgbClr val="3D2201"/>
                </a:solidFill>
              </a:rPr>
              <a:t>Never, Never, Never...</a:t>
            </a:r>
            <a:endParaRPr lang="en-US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85" y="3330900"/>
            <a:ext cx="8745654" cy="3445357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400" dirty="0" smtClean="0">
                <a:solidFill>
                  <a:schemeClr val="bg2"/>
                </a:solidFill>
              </a:rPr>
              <a:t>Allow </a:t>
            </a:r>
            <a:r>
              <a:rPr lang="en-US" sz="2400" i="1" dirty="0" smtClean="0">
                <a:solidFill>
                  <a:schemeClr val="bg2"/>
                </a:solidFill>
              </a:rPr>
              <a:t>private interpretations.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i="1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The idea of “That’s just </a:t>
            </a:r>
            <a:r>
              <a:rPr lang="en-US" sz="2000" i="1" dirty="0" smtClean="0">
                <a:solidFill>
                  <a:schemeClr val="bg2"/>
                </a:solidFill>
              </a:rPr>
              <a:t>your </a:t>
            </a:r>
            <a:r>
              <a:rPr lang="en-US" sz="2000" dirty="0" smtClean="0">
                <a:solidFill>
                  <a:schemeClr val="bg2"/>
                </a:solidFill>
              </a:rPr>
              <a:t>interpretation” or “We just </a:t>
            </a:r>
            <a:r>
              <a:rPr lang="en-US" sz="2000" i="1" dirty="0" smtClean="0">
                <a:solidFill>
                  <a:schemeClr val="bg2"/>
                </a:solidFill>
              </a:rPr>
              <a:t>understand that differently” </a:t>
            </a:r>
            <a:r>
              <a:rPr lang="en-US" sz="2000" dirty="0" smtClean="0">
                <a:solidFill>
                  <a:schemeClr val="bg2"/>
                </a:solidFill>
              </a:rPr>
              <a:t>is ubiquitous but repugnant to </a:t>
            </a:r>
            <a:r>
              <a:rPr lang="en-US" sz="2000" i="1" dirty="0" smtClean="0">
                <a:solidFill>
                  <a:schemeClr val="bg2"/>
                </a:solidFill>
              </a:rPr>
              <a:t>Scripture,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u="sng" dirty="0" smtClean="0">
                <a:solidFill>
                  <a:schemeClr val="bg2"/>
                </a:solidFill>
              </a:rPr>
              <a:t>2Pet.1:19-21</a:t>
            </a:r>
            <a:r>
              <a:rPr lang="en-US" sz="2000" dirty="0" smtClean="0">
                <a:solidFill>
                  <a:schemeClr val="bg2"/>
                </a:solidFill>
              </a:rPr>
              <a:t> ...</a:t>
            </a: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And </a:t>
            </a:r>
            <a:r>
              <a:rPr lang="en-US" sz="2000" i="1" dirty="0" smtClean="0">
                <a:solidFill>
                  <a:schemeClr val="bg2"/>
                </a:solidFill>
              </a:rPr>
              <a:t>Logic.  </a:t>
            </a:r>
            <a:r>
              <a:rPr lang="en-US" sz="2000" dirty="0" smtClean="0">
                <a:solidFill>
                  <a:schemeClr val="bg2"/>
                </a:solidFill>
              </a:rPr>
              <a:t>We do NOT </a:t>
            </a:r>
            <a:r>
              <a:rPr lang="en-US" sz="2000" i="1" dirty="0" smtClean="0">
                <a:solidFill>
                  <a:schemeClr val="bg2"/>
                </a:solidFill>
              </a:rPr>
              <a:t>“understand” </a:t>
            </a:r>
            <a:r>
              <a:rPr lang="en-US" sz="2000" dirty="0" smtClean="0">
                <a:solidFill>
                  <a:schemeClr val="bg2"/>
                </a:solidFill>
              </a:rPr>
              <a:t>anything </a:t>
            </a:r>
            <a:r>
              <a:rPr lang="en-US" sz="2000" i="1" dirty="0" smtClean="0">
                <a:solidFill>
                  <a:schemeClr val="bg2"/>
                </a:solidFill>
              </a:rPr>
              <a:t>differently;</a:t>
            </a:r>
            <a:r>
              <a:rPr lang="en-US" sz="2000" dirty="0" smtClean="0">
                <a:solidFill>
                  <a:schemeClr val="bg2"/>
                </a:solidFill>
              </a:rPr>
              <a:t> you may </a:t>
            </a:r>
            <a:r>
              <a:rPr lang="en-US" sz="2000" i="1" dirty="0" smtClean="0">
                <a:solidFill>
                  <a:schemeClr val="bg2"/>
                </a:solidFill>
              </a:rPr>
              <a:t>understand </a:t>
            </a:r>
            <a:r>
              <a:rPr lang="en-US" sz="2000" dirty="0" smtClean="0">
                <a:solidFill>
                  <a:schemeClr val="bg2"/>
                </a:solidFill>
              </a:rPr>
              <a:t>and I may </a:t>
            </a:r>
            <a:r>
              <a:rPr lang="en-US" sz="2000" i="1" dirty="0" smtClean="0">
                <a:solidFill>
                  <a:schemeClr val="bg2"/>
                </a:solidFill>
              </a:rPr>
              <a:t>misunderstand, </a:t>
            </a:r>
            <a:r>
              <a:rPr lang="en-US" sz="2000" dirty="0" smtClean="0">
                <a:solidFill>
                  <a:schemeClr val="bg2"/>
                </a:solidFill>
              </a:rPr>
              <a:t>or vice versa, but we do NOT  </a:t>
            </a:r>
            <a:r>
              <a:rPr lang="en-US" sz="2000" i="1" dirty="0" smtClean="0">
                <a:solidFill>
                  <a:schemeClr val="bg2"/>
                </a:solidFill>
              </a:rPr>
              <a:t>“understand” </a:t>
            </a:r>
            <a:r>
              <a:rPr lang="en-US" sz="2000" dirty="0" smtClean="0">
                <a:solidFill>
                  <a:schemeClr val="bg2"/>
                </a:solidFill>
              </a:rPr>
              <a:t>truth </a:t>
            </a:r>
            <a:r>
              <a:rPr lang="en-US" sz="2000" i="1" dirty="0" smtClean="0">
                <a:solidFill>
                  <a:schemeClr val="bg2"/>
                </a:solidFill>
              </a:rPr>
              <a:t>“differently” </a:t>
            </a:r>
            <a:r>
              <a:rPr lang="en-US" sz="2000" dirty="0" smtClean="0">
                <a:solidFill>
                  <a:schemeClr val="bg2"/>
                </a:solidFill>
              </a:rPr>
              <a:t>for a simple reason: “Truth” does not say two </a:t>
            </a:r>
            <a:r>
              <a:rPr lang="en-US" sz="2000" i="1" dirty="0" smtClean="0">
                <a:solidFill>
                  <a:schemeClr val="bg2"/>
                </a:solidFill>
              </a:rPr>
              <a:t>different </a:t>
            </a:r>
            <a:r>
              <a:rPr lang="en-US" sz="2000" dirty="0" smtClean="0">
                <a:solidFill>
                  <a:schemeClr val="bg2"/>
                </a:solidFill>
              </a:rPr>
              <a:t>things to two </a:t>
            </a:r>
            <a:r>
              <a:rPr lang="en-US" sz="2000" i="1" dirty="0" smtClean="0">
                <a:solidFill>
                  <a:schemeClr val="bg2"/>
                </a:solidFill>
              </a:rPr>
              <a:t>different </a:t>
            </a:r>
            <a:r>
              <a:rPr lang="en-US" sz="2000" dirty="0" smtClean="0">
                <a:solidFill>
                  <a:schemeClr val="bg2"/>
                </a:solidFill>
              </a:rPr>
              <a:t>people, </a:t>
            </a:r>
            <a:r>
              <a:rPr lang="en-US" sz="2000" u="sng" dirty="0" smtClean="0">
                <a:solidFill>
                  <a:schemeClr val="bg2"/>
                </a:solidFill>
              </a:rPr>
              <a:t>Rom.3:3-4</a:t>
            </a:r>
            <a:r>
              <a:rPr lang="en-US" sz="2000" dirty="0" smtClean="0">
                <a:solidFill>
                  <a:schemeClr val="bg2"/>
                </a:solidFill>
              </a:rPr>
              <a:t>; </a:t>
            </a:r>
            <a:r>
              <a:rPr lang="en-US" sz="2000" u="sng" dirty="0" smtClean="0">
                <a:solidFill>
                  <a:schemeClr val="bg2"/>
                </a:solidFill>
              </a:rPr>
              <a:t>1Cor.14:33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731520" lvl="1" indent="-27432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“Truth,” correctly understood, is “true” for everyone, </a:t>
            </a:r>
            <a:r>
              <a:rPr lang="en-US" sz="2000" u="sng" dirty="0" smtClean="0">
                <a:solidFill>
                  <a:schemeClr val="bg2"/>
                </a:solidFill>
              </a:rPr>
              <a:t>Rom.2:4-13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1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4" y="788479"/>
            <a:ext cx="4923923" cy="2434586"/>
          </a:xfrm>
          <a:solidFill>
            <a:schemeClr val="bg2">
              <a:lumMod val="90000"/>
              <a:alpha val="65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3D2201"/>
                </a:solidFill>
              </a:rPr>
              <a:t>Conclusions</a:t>
            </a:r>
            <a:endParaRPr lang="en-US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85" y="3330900"/>
            <a:ext cx="8745654" cy="3445357"/>
          </a:xfrm>
          <a:solidFill>
            <a:srgbClr val="3D2201">
              <a:alpha val="83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The souls of most people we encounter on a daily basis are </a:t>
            </a:r>
            <a:r>
              <a:rPr lang="en-US" sz="2400" i="1" dirty="0" smtClean="0">
                <a:solidFill>
                  <a:schemeClr val="bg2"/>
                </a:solidFill>
              </a:rPr>
              <a:t>currently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i="1" dirty="0" smtClean="0">
                <a:solidFill>
                  <a:schemeClr val="bg2"/>
                </a:solidFill>
              </a:rPr>
              <a:t>lost, </a:t>
            </a:r>
            <a:r>
              <a:rPr lang="en-US" sz="2400" u="sng" dirty="0" smtClean="0">
                <a:solidFill>
                  <a:schemeClr val="bg2"/>
                </a:solidFill>
              </a:rPr>
              <a:t>Matt.7:13-14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They are likely to become </a:t>
            </a:r>
            <a:r>
              <a:rPr lang="en-US" sz="2400" i="1" dirty="0" smtClean="0">
                <a:solidFill>
                  <a:schemeClr val="bg2"/>
                </a:solidFill>
              </a:rPr>
              <a:t>eternally lost </a:t>
            </a:r>
            <a:r>
              <a:rPr lang="en-US" sz="2400" dirty="0" smtClean="0">
                <a:solidFill>
                  <a:schemeClr val="bg2"/>
                </a:solidFill>
              </a:rPr>
              <a:t>unless </a:t>
            </a:r>
            <a:r>
              <a:rPr lang="en-US" sz="2400" i="1" dirty="0" smtClean="0">
                <a:solidFill>
                  <a:schemeClr val="bg2"/>
                </a:solidFill>
              </a:rPr>
              <a:t>someone</a:t>
            </a:r>
            <a:r>
              <a:rPr lang="en-US" sz="2400" dirty="0" smtClean="0">
                <a:solidFill>
                  <a:schemeClr val="bg2"/>
                </a:solidFill>
              </a:rPr>
              <a:t> (you or me) cares enough to be discontent just </a:t>
            </a:r>
            <a:r>
              <a:rPr lang="en-US" sz="2400" i="1" dirty="0" smtClean="0">
                <a:solidFill>
                  <a:schemeClr val="bg2"/>
                </a:solidFill>
              </a:rPr>
              <a:t>eating the seed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i="1" dirty="0" smtClean="0">
                <a:solidFill>
                  <a:schemeClr val="bg2"/>
                </a:solidFill>
              </a:rPr>
              <a:t>ourselves</a:t>
            </a:r>
            <a:r>
              <a:rPr lang="en-US" sz="2400" dirty="0" smtClean="0">
                <a:solidFill>
                  <a:schemeClr val="bg2"/>
                </a:solidFill>
              </a:rPr>
              <a:t> and starts </a:t>
            </a:r>
            <a:r>
              <a:rPr lang="en-US" sz="2400" i="1" dirty="0" smtClean="0">
                <a:solidFill>
                  <a:schemeClr val="bg2"/>
                </a:solidFill>
              </a:rPr>
              <a:t>sowing </a:t>
            </a:r>
            <a:r>
              <a:rPr lang="en-US" sz="2400" dirty="0" smtClean="0">
                <a:solidFill>
                  <a:schemeClr val="bg2"/>
                </a:solidFill>
              </a:rPr>
              <a:t>it, </a:t>
            </a:r>
            <a:r>
              <a:rPr lang="en-US" sz="2400" u="sng" dirty="0" smtClean="0">
                <a:solidFill>
                  <a:schemeClr val="bg2"/>
                </a:solidFill>
              </a:rPr>
              <a:t>Matt.13:3ff</a:t>
            </a:r>
            <a:r>
              <a:rPr lang="en-US" sz="2400" dirty="0" smtClean="0">
                <a:solidFill>
                  <a:schemeClr val="bg2"/>
                </a:solidFill>
              </a:rPr>
              <a:t>.  No </a:t>
            </a:r>
            <a:r>
              <a:rPr lang="en-US" sz="2400" i="1" dirty="0" smtClean="0">
                <a:solidFill>
                  <a:schemeClr val="bg2"/>
                </a:solidFill>
              </a:rPr>
              <a:t>sowing </a:t>
            </a:r>
            <a:r>
              <a:rPr lang="en-US" sz="2400" dirty="0" smtClean="0">
                <a:solidFill>
                  <a:schemeClr val="bg2"/>
                </a:solidFill>
              </a:rPr>
              <a:t>= no </a:t>
            </a:r>
            <a:r>
              <a:rPr lang="en-US" sz="2400" i="1" dirty="0" smtClean="0">
                <a:solidFill>
                  <a:schemeClr val="bg2"/>
                </a:solidFill>
              </a:rPr>
              <a:t>harvest. </a:t>
            </a:r>
            <a:endParaRPr lang="en-US" sz="2400" dirty="0" smtClean="0">
              <a:solidFill>
                <a:schemeClr val="bg2"/>
              </a:solidFill>
            </a:endParaRPr>
          </a:p>
          <a:p>
            <a:pPr marL="457200" indent="-365760" algn="l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We need to do a better job of </a:t>
            </a:r>
            <a:r>
              <a:rPr lang="en-US" sz="2400" i="1" dirty="0" smtClean="0">
                <a:solidFill>
                  <a:schemeClr val="bg2"/>
                </a:solidFill>
              </a:rPr>
              <a:t>sowing </a:t>
            </a:r>
            <a:r>
              <a:rPr lang="en-US" sz="2400" dirty="0" smtClean="0">
                <a:solidFill>
                  <a:schemeClr val="bg2"/>
                </a:solidFill>
              </a:rPr>
              <a:t>and </a:t>
            </a:r>
            <a:r>
              <a:rPr lang="en-US" sz="2400" i="1" dirty="0" smtClean="0">
                <a:solidFill>
                  <a:schemeClr val="bg2"/>
                </a:solidFill>
              </a:rPr>
              <a:t>reaping </a:t>
            </a:r>
            <a:r>
              <a:rPr lang="en-US" sz="2400" dirty="0" smtClean="0">
                <a:solidFill>
                  <a:schemeClr val="bg2"/>
                </a:solidFill>
              </a:rPr>
              <a:t>for</a:t>
            </a:r>
            <a:r>
              <a:rPr lang="en-US" sz="2400" i="1" dirty="0" smtClean="0">
                <a:solidFill>
                  <a:schemeClr val="bg2"/>
                </a:solidFill>
              </a:rPr>
              <a:t> the harvest of eternal life, </a:t>
            </a:r>
            <a:r>
              <a:rPr lang="en-US" sz="2400" u="sng" dirty="0" smtClean="0">
                <a:solidFill>
                  <a:schemeClr val="bg2"/>
                </a:solidFill>
              </a:rPr>
              <a:t>John 4:36</a:t>
            </a:r>
            <a:r>
              <a:rPr lang="en-US" sz="2400" dirty="0" smtClean="0">
                <a:solidFill>
                  <a:schemeClr val="bg2"/>
                </a:solidFill>
              </a:rPr>
              <a:t>.   Hopefully, this lesson helps!</a:t>
            </a:r>
          </a:p>
        </p:txBody>
      </p:sp>
    </p:spTree>
    <p:extLst>
      <p:ext uri="{BB962C8B-B14F-4D97-AF65-F5344CB8AC3E}">
        <p14:creationId xmlns:p14="http://schemas.microsoft.com/office/powerpoint/2010/main" val="99461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954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Sowing Seed and Gathering Fruit for Eternal Life John 4:35-38</vt:lpstr>
      <vt:lpstr>Start with (and keep) the right attitude. Remember why you’re doing what you’re doing. </vt:lpstr>
      <vt:lpstr>Be careful with your language.</vt:lpstr>
      <vt:lpstr>Back up to move forward.</vt:lpstr>
      <vt:lpstr>Ears are as important as tongues.</vt:lpstr>
      <vt:lpstr>Context is critical.</vt:lpstr>
      <vt:lpstr>and Never, Never, Never...</vt:lpstr>
      <vt:lpstr>Conclusions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24</cp:revision>
  <dcterms:created xsi:type="dcterms:W3CDTF">2023-08-25T20:16:05Z</dcterms:created>
  <dcterms:modified xsi:type="dcterms:W3CDTF">2023-08-25T22:51:34Z</dcterms:modified>
</cp:coreProperties>
</file>