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1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0A088-BF76-9549-ACCC-1ED3322FA954}" type="datetimeFigureOut">
              <a:rPr lang="en-US" smtClean="0"/>
              <a:t>9/17/23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5F114-696C-B84C-ACA4-F751AEBC8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9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3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8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0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3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9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2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5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7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DF4F2-347D-6A4C-80FD-084DEA3B6F61}" type="datetimeFigureOut">
              <a:rPr lang="en-US" smtClean="0"/>
              <a:t>9/17/23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FD48-3D6B-824E-94D9-C1DB06F7A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6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97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rtBook__037_037__CallingOfTheFishermen___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53" y="0"/>
            <a:ext cx="934043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608" y="1000252"/>
            <a:ext cx="3113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000090"/>
                </a:solidFill>
              </a:rPr>
              <a:t>Mark 1:14-20</a:t>
            </a:r>
            <a:endParaRPr lang="en-US" sz="4000" b="1" u="sng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1919" y="449997"/>
            <a:ext cx="354208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Becoming </a:t>
            </a:r>
            <a:r>
              <a:rPr lang="en-US" sz="3600" b="1" i="1" dirty="0" smtClean="0">
                <a:solidFill>
                  <a:schemeClr val="tx2"/>
                </a:solidFill>
              </a:rPr>
              <a:t>“Fishers of Men”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Lesson 1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8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0090"/>
            </a:gs>
            <a:gs pos="100000">
              <a:srgbClr val="FFFFFF"/>
            </a:gs>
            <a:gs pos="50000">
              <a:srgbClr val="000090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3" y="238621"/>
            <a:ext cx="5655375" cy="87074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Becoming </a:t>
            </a:r>
            <a:r>
              <a:rPr lang="en-US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“Fishers of Men”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Content Placeholder 5" descr="1104-4222-sea-of-galile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" r="-86373"/>
          <a:stretch/>
        </p:blipFill>
        <p:spPr>
          <a:xfrm>
            <a:off x="6112575" y="0"/>
            <a:ext cx="5626687" cy="4525963"/>
          </a:xfrm>
        </p:spPr>
      </p:pic>
      <p:sp>
        <p:nvSpPr>
          <p:cNvPr id="7" name="TextBox 6"/>
          <p:cNvSpPr txBox="1"/>
          <p:nvPr/>
        </p:nvSpPr>
        <p:spPr>
          <a:xfrm>
            <a:off x="344263" y="1361844"/>
            <a:ext cx="5554105" cy="51719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One clear lesson that must be learned from the parables (an </a:t>
            </a:r>
            <a:r>
              <a:rPr lang="en-US" sz="2400" b="1" i="1" dirty="0" smtClean="0">
                <a:solidFill>
                  <a:srgbClr val="FFFFFF"/>
                </a:solidFill>
              </a:rPr>
              <a:t>earthly/physical </a:t>
            </a:r>
            <a:r>
              <a:rPr lang="en-US" sz="2400" b="1" dirty="0" smtClean="0">
                <a:solidFill>
                  <a:srgbClr val="FFFFFF"/>
                </a:solidFill>
              </a:rPr>
              <a:t>story with a </a:t>
            </a:r>
            <a:r>
              <a:rPr lang="en-US" sz="2400" b="1" i="1" dirty="0" smtClean="0">
                <a:solidFill>
                  <a:srgbClr val="FFFFFF"/>
                </a:solidFill>
              </a:rPr>
              <a:t>heavenly/spiritual</a:t>
            </a:r>
            <a:r>
              <a:rPr lang="en-US" sz="2400" b="1" dirty="0" smtClean="0">
                <a:solidFill>
                  <a:srgbClr val="FFFFFF"/>
                </a:solidFill>
              </a:rPr>
              <a:t> meaning), and applied to idioms such as </a:t>
            </a:r>
            <a:r>
              <a:rPr lang="en-US" sz="2400" b="1" i="1" dirty="0" smtClean="0">
                <a:solidFill>
                  <a:srgbClr val="FFFFFF"/>
                </a:solidFill>
              </a:rPr>
              <a:t>“fishers of men,” </a:t>
            </a:r>
            <a:r>
              <a:rPr lang="en-US" sz="2400" b="1" dirty="0" smtClean="0">
                <a:solidFill>
                  <a:srgbClr val="FFFFFF"/>
                </a:solidFill>
              </a:rPr>
              <a:t>is that:</a:t>
            </a:r>
          </a:p>
          <a:p>
            <a:pPr algn="ctr">
              <a:spcAft>
                <a:spcPts val="1200"/>
              </a:spcAft>
            </a:pPr>
            <a:r>
              <a:rPr lang="en-US" sz="2400" b="1" dirty="0" smtClean="0">
                <a:solidFill>
                  <a:srgbClr val="FFFF00"/>
                </a:solidFill>
              </a:rPr>
              <a:t>To understand the </a:t>
            </a:r>
            <a:r>
              <a:rPr lang="en-US" sz="2400" b="1" i="1" dirty="0" smtClean="0">
                <a:solidFill>
                  <a:srgbClr val="FFFF00"/>
                </a:solidFill>
              </a:rPr>
              <a:t>heavenly/spiritual</a:t>
            </a:r>
            <a:r>
              <a:rPr lang="en-US" sz="2400" b="1" dirty="0" smtClean="0">
                <a:solidFill>
                  <a:srgbClr val="FFFF00"/>
                </a:solidFill>
              </a:rPr>
              <a:t> application, you must first be familiar with and understand the </a:t>
            </a:r>
            <a:r>
              <a:rPr lang="en-US" sz="2400" b="1" i="1" dirty="0" smtClean="0">
                <a:solidFill>
                  <a:srgbClr val="FFFF00"/>
                </a:solidFill>
              </a:rPr>
              <a:t>earthly/physical </a:t>
            </a:r>
            <a:r>
              <a:rPr lang="en-US" sz="2400" b="1" dirty="0" smtClean="0">
                <a:solidFill>
                  <a:srgbClr val="FFFF00"/>
                </a:solidFill>
              </a:rPr>
              <a:t>illustration.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So it is with </a:t>
            </a:r>
            <a:r>
              <a:rPr lang="en-US" sz="2400" b="1" i="1" dirty="0" smtClean="0">
                <a:solidFill>
                  <a:schemeClr val="bg1"/>
                </a:solidFill>
              </a:rPr>
              <a:t>fishing for men.  </a:t>
            </a:r>
            <a:r>
              <a:rPr lang="en-US" sz="2400" b="1" dirty="0" smtClean="0">
                <a:solidFill>
                  <a:schemeClr val="bg1"/>
                </a:solidFill>
              </a:rPr>
              <a:t>To fully comprehend, appreciate, and apply the principles, you must first understand the figure from which they are drawn.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6183" y="4525963"/>
            <a:ext cx="27694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Thus, there are principles of </a:t>
            </a:r>
            <a:r>
              <a:rPr lang="en-US" sz="2400" b="1" i="1" dirty="0" smtClean="0">
                <a:solidFill>
                  <a:srgbClr val="FFFF00"/>
                </a:solidFill>
              </a:rPr>
              <a:t>fishing</a:t>
            </a:r>
            <a:r>
              <a:rPr lang="en-US" sz="2400" b="1" dirty="0" smtClean="0">
                <a:solidFill>
                  <a:srgbClr val="FFFF00"/>
                </a:solidFill>
              </a:rPr>
              <a:t> that are essential to our preparation to be </a:t>
            </a:r>
            <a:r>
              <a:rPr lang="en-US" sz="2400" b="1" i="1" dirty="0" smtClean="0">
                <a:solidFill>
                  <a:srgbClr val="FFFF00"/>
                </a:solidFill>
              </a:rPr>
              <a:t>“fishers of men”…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7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0090"/>
            </a:gs>
            <a:gs pos="100000">
              <a:srgbClr val="FFFFFF"/>
            </a:gs>
            <a:gs pos="50000">
              <a:srgbClr val="000090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3" y="0"/>
            <a:ext cx="5655375" cy="87074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Becoming </a:t>
            </a:r>
            <a:r>
              <a:rPr lang="en-US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“Fishers of Men”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Content Placeholder 5" descr="1104-4222-sea-of-galile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" r="-86373"/>
          <a:stretch/>
        </p:blipFill>
        <p:spPr>
          <a:xfrm>
            <a:off x="6112575" y="0"/>
            <a:ext cx="5626687" cy="4525963"/>
          </a:xfrm>
        </p:spPr>
      </p:pic>
      <p:sp>
        <p:nvSpPr>
          <p:cNvPr id="7" name="TextBox 6"/>
          <p:cNvSpPr txBox="1"/>
          <p:nvPr/>
        </p:nvSpPr>
        <p:spPr>
          <a:xfrm>
            <a:off x="344263" y="886047"/>
            <a:ext cx="5554105" cy="5884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Hence, there are </a:t>
            </a:r>
            <a:r>
              <a:rPr lang="en-US" sz="2400" b="1" i="1" dirty="0" smtClean="0">
                <a:solidFill>
                  <a:srgbClr val="FFFFFF"/>
                </a:solidFill>
              </a:rPr>
              <a:t>practical lessons</a:t>
            </a:r>
            <a:r>
              <a:rPr lang="en-US" sz="2400" b="1" dirty="0" smtClean="0">
                <a:solidFill>
                  <a:srgbClr val="FFFFFF"/>
                </a:solidFill>
              </a:rPr>
              <a:t> to be drawn from </a:t>
            </a:r>
            <a:r>
              <a:rPr lang="en-US" sz="2400" b="1" i="1" dirty="0" smtClean="0">
                <a:solidFill>
                  <a:srgbClr val="FFFFFF"/>
                </a:solidFill>
              </a:rPr>
              <a:t>fishing</a:t>
            </a:r>
            <a:r>
              <a:rPr lang="en-US" sz="2400" b="1" dirty="0" smtClean="0">
                <a:solidFill>
                  <a:srgbClr val="FFFFFF"/>
                </a:solidFill>
              </a:rPr>
              <a:t> that should be understood and applied: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1.  Be Prepared.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 smtClean="0">
                <a:solidFill>
                  <a:schemeClr val="bg1"/>
                </a:solidFill>
              </a:rPr>
              <a:t>Have a plan, </a:t>
            </a:r>
            <a:r>
              <a:rPr lang="en-US" sz="2400" b="1" u="sng" dirty="0" smtClean="0">
                <a:solidFill>
                  <a:srgbClr val="FFFF00"/>
                </a:solidFill>
              </a:rPr>
              <a:t>1Pet.3:15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Prov.15:28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Heb.10:24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 smtClean="0">
                <a:solidFill>
                  <a:schemeClr val="bg1"/>
                </a:solidFill>
              </a:rPr>
              <a:t>Maintain your </a:t>
            </a:r>
            <a:r>
              <a:rPr lang="en-US" sz="2400" b="1" i="1" dirty="0" smtClean="0">
                <a:solidFill>
                  <a:schemeClr val="bg1"/>
                </a:solidFill>
              </a:rPr>
              <a:t>tackle,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1371600" lvl="2" indent="-457200"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Invest in a good Bible, </a:t>
            </a:r>
            <a:r>
              <a:rPr lang="en-US" sz="2400" b="1" u="sng" dirty="0" smtClean="0">
                <a:solidFill>
                  <a:srgbClr val="FFFF00"/>
                </a:solidFill>
              </a:rPr>
              <a:t>Psalm 19:7-10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Matt.13:45-46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Create your own topical index, </a:t>
            </a:r>
            <a:r>
              <a:rPr lang="en-US" sz="2400" b="1" u="sng" dirty="0" smtClean="0">
                <a:solidFill>
                  <a:srgbClr val="FFFF00"/>
                </a:solidFill>
              </a:rPr>
              <a:t>Prov.25:11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1Pet.3:15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Col.4:6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Keep your Bible handy- you never know when the </a:t>
            </a:r>
            <a:r>
              <a:rPr lang="en-US" sz="2400" b="1" i="1" dirty="0" smtClean="0">
                <a:solidFill>
                  <a:schemeClr val="bg1"/>
                </a:solidFill>
              </a:rPr>
              <a:t>bite </a:t>
            </a:r>
            <a:r>
              <a:rPr lang="en-US" sz="2400" b="1" dirty="0" smtClean="0">
                <a:solidFill>
                  <a:schemeClr val="bg1"/>
                </a:solidFill>
              </a:rPr>
              <a:t>migh</a:t>
            </a:r>
            <a:r>
              <a:rPr lang="en-US" sz="2400" b="1" i="1" dirty="0" smtClean="0">
                <a:solidFill>
                  <a:schemeClr val="bg1"/>
                </a:solidFill>
              </a:rPr>
              <a:t>t </a:t>
            </a:r>
            <a:r>
              <a:rPr lang="en-US" sz="2400" b="1" dirty="0" smtClean="0">
                <a:solidFill>
                  <a:schemeClr val="bg1"/>
                </a:solidFill>
              </a:rPr>
              <a:t>occur, </a:t>
            </a:r>
            <a:r>
              <a:rPr lang="en-US" sz="2400" b="1" u="sng" dirty="0" smtClean="0">
                <a:solidFill>
                  <a:srgbClr val="FFFF00"/>
                </a:solidFill>
              </a:rPr>
              <a:t>Acts 8:26ff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Buy </a:t>
            </a:r>
            <a:r>
              <a:rPr lang="en-US" sz="2400" b="1" smtClean="0">
                <a:solidFill>
                  <a:schemeClr val="bg1"/>
                </a:solidFill>
              </a:rPr>
              <a:t>another </a:t>
            </a:r>
            <a:r>
              <a:rPr lang="en-US" sz="2400" b="1" smtClean="0">
                <a:solidFill>
                  <a:schemeClr val="bg1"/>
                </a:solidFill>
              </a:rPr>
              <a:t>one(s) </a:t>
            </a:r>
            <a:r>
              <a:rPr lang="en-US" sz="2400" b="1" dirty="0" smtClean="0">
                <a:solidFill>
                  <a:schemeClr val="bg1"/>
                </a:solidFill>
              </a:rPr>
              <a:t>just </a:t>
            </a:r>
            <a:r>
              <a:rPr lang="en-US" sz="2400" b="1" smtClean="0">
                <a:solidFill>
                  <a:schemeClr val="bg1"/>
                </a:solidFill>
              </a:rPr>
              <a:t>like it.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4871" y="4525963"/>
            <a:ext cx="30907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Most </a:t>
            </a:r>
            <a:r>
              <a:rPr lang="en-US" sz="2000" b="1" i="1" dirty="0" smtClean="0">
                <a:solidFill>
                  <a:srgbClr val="FFFF00"/>
                </a:solidFill>
              </a:rPr>
              <a:t>fisherman </a:t>
            </a:r>
            <a:r>
              <a:rPr lang="en-US" sz="2000" b="1" dirty="0" smtClean="0">
                <a:solidFill>
                  <a:srgbClr val="FFFF00"/>
                </a:solidFill>
              </a:rPr>
              <a:t>can “catch” fish when they’re jumping in the boat- but </a:t>
            </a:r>
            <a:r>
              <a:rPr lang="en-US" sz="2000" b="1" i="1" dirty="0" smtClean="0">
                <a:solidFill>
                  <a:srgbClr val="FFFF00"/>
                </a:solidFill>
              </a:rPr>
              <a:t>good</a:t>
            </a:r>
            <a:r>
              <a:rPr lang="en-US" sz="2000" b="1" dirty="0" smtClean="0">
                <a:solidFill>
                  <a:srgbClr val="FFFF00"/>
                </a:solidFill>
              </a:rPr>
              <a:t> fisherman are prepared by having their boat in the water and their tackle ready!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15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0090"/>
            </a:gs>
            <a:gs pos="100000">
              <a:srgbClr val="FFFFFF"/>
            </a:gs>
            <a:gs pos="50000">
              <a:srgbClr val="000090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3" y="0"/>
            <a:ext cx="5655375" cy="87074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Becoming </a:t>
            </a:r>
            <a:r>
              <a:rPr lang="en-US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“Fishers of Men”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Content Placeholder 5" descr="1104-4222-sea-of-galile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" r="-86373"/>
          <a:stretch/>
        </p:blipFill>
        <p:spPr>
          <a:xfrm>
            <a:off x="6112575" y="0"/>
            <a:ext cx="5626687" cy="4525963"/>
          </a:xfrm>
        </p:spPr>
      </p:pic>
      <p:sp>
        <p:nvSpPr>
          <p:cNvPr id="7" name="TextBox 6"/>
          <p:cNvSpPr txBox="1"/>
          <p:nvPr/>
        </p:nvSpPr>
        <p:spPr>
          <a:xfrm>
            <a:off x="344263" y="886047"/>
            <a:ext cx="5554105" cy="5884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Hence, there are </a:t>
            </a:r>
            <a:r>
              <a:rPr lang="en-US" sz="2400" b="1" i="1" dirty="0" smtClean="0">
                <a:solidFill>
                  <a:srgbClr val="FFFFFF"/>
                </a:solidFill>
              </a:rPr>
              <a:t>practical lessons</a:t>
            </a:r>
            <a:r>
              <a:rPr lang="en-US" sz="2400" b="1" dirty="0" smtClean="0">
                <a:solidFill>
                  <a:srgbClr val="FFFFFF"/>
                </a:solidFill>
              </a:rPr>
              <a:t> to be drawn from </a:t>
            </a:r>
            <a:r>
              <a:rPr lang="en-US" sz="2400" b="1" i="1" dirty="0" smtClean="0">
                <a:solidFill>
                  <a:srgbClr val="FFFFFF"/>
                </a:solidFill>
              </a:rPr>
              <a:t>fishing</a:t>
            </a:r>
            <a:r>
              <a:rPr lang="en-US" sz="2400" b="1" dirty="0" smtClean="0">
                <a:solidFill>
                  <a:srgbClr val="FFFFFF"/>
                </a:solidFill>
              </a:rPr>
              <a:t> that should be understood and applied: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00"/>
                </a:solidFill>
              </a:rPr>
              <a:t>2. Watch the </a:t>
            </a:r>
            <a:r>
              <a:rPr lang="en-US" sz="2400" b="1" i="1" dirty="0" smtClean="0">
                <a:solidFill>
                  <a:srgbClr val="FFFF00"/>
                </a:solidFill>
              </a:rPr>
              <a:t>“water.”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lphaLcPeriod"/>
            </a:pPr>
            <a:r>
              <a:rPr lang="en-US" sz="2400" b="1" dirty="0" smtClean="0">
                <a:solidFill>
                  <a:schemeClr val="bg1"/>
                </a:solidFill>
              </a:rPr>
              <a:t>Signs are important to success! Therefore, watch:</a:t>
            </a:r>
          </a:p>
          <a:p>
            <a:pPr marL="1371600" lvl="2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The “school of fish” </a:t>
            </a:r>
            <a:r>
              <a:rPr lang="en-US" sz="2400" b="1" i="1" dirty="0" smtClean="0">
                <a:solidFill>
                  <a:schemeClr val="bg1"/>
                </a:solidFill>
              </a:rPr>
              <a:t>collectively </a:t>
            </a:r>
            <a:r>
              <a:rPr lang="en-US" sz="2400" b="1" dirty="0" smtClean="0">
                <a:solidFill>
                  <a:schemeClr val="bg1"/>
                </a:solidFill>
              </a:rPr>
              <a:t>for opportunities, </a:t>
            </a:r>
            <a:r>
              <a:rPr lang="en-US" sz="2400" b="1" u="sng" dirty="0" smtClean="0">
                <a:solidFill>
                  <a:srgbClr val="FFFF00"/>
                </a:solidFill>
              </a:rPr>
              <a:t>Ezk.3:4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Matt.9:10ff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Acts 17:17ff</a:t>
            </a:r>
            <a:r>
              <a:rPr lang="en-US" sz="2400" b="1" dirty="0" smtClean="0">
                <a:solidFill>
                  <a:schemeClr val="bg1"/>
                </a:solidFill>
              </a:rPr>
              <a:t> (go where the </a:t>
            </a:r>
            <a:r>
              <a:rPr lang="en-US" sz="2400" b="1" i="1" dirty="0" smtClean="0">
                <a:solidFill>
                  <a:schemeClr val="bg1"/>
                </a:solidFill>
              </a:rPr>
              <a:t>fish </a:t>
            </a:r>
            <a:r>
              <a:rPr lang="en-US" sz="2400" b="1" dirty="0" smtClean="0">
                <a:solidFill>
                  <a:schemeClr val="bg1"/>
                </a:solidFill>
              </a:rPr>
              <a:t>are, more on this later);</a:t>
            </a:r>
          </a:p>
          <a:p>
            <a:pPr marL="1371600" lvl="2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But pay particular attention to individual </a:t>
            </a:r>
            <a:r>
              <a:rPr lang="en-US" sz="2400" b="1" i="1" dirty="0" smtClean="0">
                <a:solidFill>
                  <a:schemeClr val="bg1"/>
                </a:solidFill>
              </a:rPr>
              <a:t>separatist </a:t>
            </a:r>
            <a:r>
              <a:rPr lang="en-US" sz="2400" b="1" dirty="0" smtClean="0">
                <a:solidFill>
                  <a:schemeClr val="bg1"/>
                </a:solidFill>
              </a:rPr>
              <a:t>behavior, </a:t>
            </a:r>
            <a:r>
              <a:rPr lang="en-US" sz="2400" b="1" u="sng" dirty="0" smtClean="0">
                <a:solidFill>
                  <a:srgbClr val="FFFF00"/>
                </a:solidFill>
              </a:rPr>
              <a:t>Luke 19:1-5ff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Acts 8:28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10:1-2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74871" y="4525963"/>
            <a:ext cx="3090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Woman to husband: </a:t>
            </a:r>
            <a:r>
              <a:rPr lang="en-US" b="1" dirty="0" smtClean="0">
                <a:solidFill>
                  <a:srgbClr val="FFFF00"/>
                </a:solidFill>
              </a:rPr>
              <a:t>“I don’t know why you keep going fishing- you never catch anything.”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</a:rPr>
              <a:t>Husband’s response: </a:t>
            </a:r>
            <a:r>
              <a:rPr lang="en-US" b="1" dirty="0" smtClean="0">
                <a:solidFill>
                  <a:srgbClr val="FFFF00"/>
                </a:solidFill>
              </a:rPr>
              <a:t>“Well, there’s one thing for sure, I won’t catch any by staying here at the house!”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6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0090"/>
            </a:gs>
            <a:gs pos="100000">
              <a:srgbClr val="FFFFFF"/>
            </a:gs>
            <a:gs pos="50000">
              <a:srgbClr val="000090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3" y="0"/>
            <a:ext cx="5655375" cy="87074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Becoming </a:t>
            </a:r>
            <a:r>
              <a:rPr lang="en-US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“Fishers of Men”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Content Placeholder 5" descr="1104-4222-sea-of-galile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" r="-86373"/>
          <a:stretch/>
        </p:blipFill>
        <p:spPr>
          <a:xfrm>
            <a:off x="6112575" y="0"/>
            <a:ext cx="5626687" cy="4525963"/>
          </a:xfrm>
        </p:spPr>
      </p:pic>
      <p:sp>
        <p:nvSpPr>
          <p:cNvPr id="7" name="TextBox 6"/>
          <p:cNvSpPr txBox="1"/>
          <p:nvPr/>
        </p:nvSpPr>
        <p:spPr>
          <a:xfrm>
            <a:off x="344263" y="886047"/>
            <a:ext cx="5554105" cy="5884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Hence, there are </a:t>
            </a:r>
            <a:r>
              <a:rPr lang="en-US" sz="2400" b="1" i="1" dirty="0" smtClean="0">
                <a:solidFill>
                  <a:srgbClr val="FFFFFF"/>
                </a:solidFill>
              </a:rPr>
              <a:t>practical lessons</a:t>
            </a:r>
            <a:r>
              <a:rPr lang="en-US" sz="2400" b="1" dirty="0" smtClean="0">
                <a:solidFill>
                  <a:srgbClr val="FFFFFF"/>
                </a:solidFill>
              </a:rPr>
              <a:t> to be drawn from </a:t>
            </a:r>
            <a:r>
              <a:rPr lang="en-US" sz="2400" b="1" i="1" dirty="0" smtClean="0">
                <a:solidFill>
                  <a:srgbClr val="FFFFFF"/>
                </a:solidFill>
              </a:rPr>
              <a:t>fishing</a:t>
            </a:r>
            <a:r>
              <a:rPr lang="en-US" sz="2400" b="1" dirty="0" smtClean="0">
                <a:solidFill>
                  <a:srgbClr val="FFFFFF"/>
                </a:solidFill>
              </a:rPr>
              <a:t> that should be understood and applied: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FFFF00"/>
                </a:solidFill>
              </a:rPr>
              <a:t>3. Don’t spend too much time in 	</a:t>
            </a:r>
            <a:r>
              <a:rPr lang="en-US" sz="2400" b="1" i="1" dirty="0" smtClean="0">
                <a:solidFill>
                  <a:srgbClr val="FFFF00"/>
                </a:solidFill>
              </a:rPr>
              <a:t>unproductive waters.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b="1" dirty="0" smtClean="0">
                <a:solidFill>
                  <a:schemeClr val="bg1"/>
                </a:solidFill>
              </a:rPr>
              <a:t>If the “fish” are not “biting,” you have three choices:</a:t>
            </a:r>
          </a:p>
          <a:p>
            <a:pPr marL="1371600" lvl="2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Move on, </a:t>
            </a:r>
            <a:r>
              <a:rPr lang="en-US" sz="2400" b="1" u="sng" dirty="0" smtClean="0">
                <a:solidFill>
                  <a:srgbClr val="FFFF00"/>
                </a:solidFill>
              </a:rPr>
              <a:t>Matt.10:14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7:6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 marL="1371600" lvl="2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Change the variables, </a:t>
            </a:r>
            <a:r>
              <a:rPr lang="en-US" sz="2400" b="1" u="sng" dirty="0" smtClean="0">
                <a:solidFill>
                  <a:srgbClr val="FFFF00"/>
                </a:solidFill>
              </a:rPr>
              <a:t>Col.4:6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 marL="1371600" lvl="2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</a:rPr>
              <a:t>Continue to waste time and energy on uninterested “fish,” and squander opportunities for “fish” that are hungry, or can be enticed to be so, </a:t>
            </a:r>
            <a:r>
              <a:rPr lang="en-US" sz="2400" b="1" u="sng" dirty="0" smtClean="0">
                <a:solidFill>
                  <a:srgbClr val="FFFF00"/>
                </a:solidFill>
              </a:rPr>
              <a:t>John 4:35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2575" y="4862599"/>
            <a:ext cx="2953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When it comes to </a:t>
            </a:r>
            <a:r>
              <a:rPr lang="en-US" sz="2400" b="1" i="1" dirty="0" smtClean="0">
                <a:solidFill>
                  <a:srgbClr val="FFFF00"/>
                </a:solidFill>
              </a:rPr>
              <a:t>fishing for men,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there truly are </a:t>
            </a:r>
            <a:r>
              <a:rPr lang="en-US" sz="2400" b="1" i="1" dirty="0" smtClean="0">
                <a:solidFill>
                  <a:srgbClr val="FFFF00"/>
                </a:solidFill>
              </a:rPr>
              <a:t>“other fish in the sea!”</a:t>
            </a:r>
          </a:p>
        </p:txBody>
      </p:sp>
    </p:spTree>
    <p:extLst>
      <p:ext uri="{BB962C8B-B14F-4D97-AF65-F5344CB8AC3E}">
        <p14:creationId xmlns:p14="http://schemas.microsoft.com/office/powerpoint/2010/main" val="101106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0090"/>
            </a:gs>
            <a:gs pos="100000">
              <a:srgbClr val="FFFFFF"/>
            </a:gs>
            <a:gs pos="50000">
              <a:srgbClr val="000090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3" y="0"/>
            <a:ext cx="5655375" cy="87074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Becoming </a:t>
            </a:r>
            <a:r>
              <a:rPr lang="en-US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“Fishers of Men”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Content Placeholder 5" descr="1104-4222-sea-of-galile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" r="-86373"/>
          <a:stretch/>
        </p:blipFill>
        <p:spPr>
          <a:xfrm>
            <a:off x="6112575" y="0"/>
            <a:ext cx="5626687" cy="4525963"/>
          </a:xfrm>
        </p:spPr>
      </p:pic>
      <p:sp>
        <p:nvSpPr>
          <p:cNvPr id="7" name="TextBox 6"/>
          <p:cNvSpPr txBox="1"/>
          <p:nvPr/>
        </p:nvSpPr>
        <p:spPr>
          <a:xfrm>
            <a:off x="344263" y="886047"/>
            <a:ext cx="5554105" cy="5884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Hence, there are </a:t>
            </a:r>
            <a:r>
              <a:rPr lang="en-US" sz="2400" b="1" i="1" dirty="0" smtClean="0">
                <a:solidFill>
                  <a:srgbClr val="FFFFFF"/>
                </a:solidFill>
              </a:rPr>
              <a:t>practical lessons</a:t>
            </a:r>
            <a:r>
              <a:rPr lang="en-US" sz="2400" b="1" dirty="0" smtClean="0">
                <a:solidFill>
                  <a:srgbClr val="FFFFFF"/>
                </a:solidFill>
              </a:rPr>
              <a:t> to be drawn from </a:t>
            </a:r>
            <a:r>
              <a:rPr lang="en-US" sz="2400" b="1" i="1" dirty="0" smtClean="0">
                <a:solidFill>
                  <a:srgbClr val="FFFFFF"/>
                </a:solidFill>
              </a:rPr>
              <a:t>fishing</a:t>
            </a:r>
            <a:r>
              <a:rPr lang="en-US" sz="2400" b="1" dirty="0" smtClean="0">
                <a:solidFill>
                  <a:srgbClr val="FFFFFF"/>
                </a:solidFill>
              </a:rPr>
              <a:t> that should be understood and applied: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FFFF00"/>
                </a:solidFill>
              </a:rPr>
              <a:t>4. Go where the </a:t>
            </a:r>
            <a:r>
              <a:rPr lang="en-US" sz="2400" b="1" i="1" dirty="0" smtClean="0">
                <a:solidFill>
                  <a:srgbClr val="FFFF00"/>
                </a:solidFill>
              </a:rPr>
              <a:t>“fish” </a:t>
            </a:r>
            <a:r>
              <a:rPr lang="en-US" sz="2400" b="1" dirty="0" smtClean="0">
                <a:solidFill>
                  <a:srgbClr val="FFFF00"/>
                </a:solidFill>
              </a:rPr>
              <a:t>can be found.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b="1" dirty="0" smtClean="0">
                <a:solidFill>
                  <a:schemeClr val="bg1"/>
                </a:solidFill>
              </a:rPr>
              <a:t>True, we have “responsibilities at home” which must be met through continued </a:t>
            </a:r>
            <a:r>
              <a:rPr lang="en-US" sz="2400" b="1" i="1" dirty="0" smtClean="0">
                <a:solidFill>
                  <a:schemeClr val="bg1"/>
                </a:solidFill>
              </a:rPr>
              <a:t>encouragement </a:t>
            </a:r>
            <a:r>
              <a:rPr lang="en-US" sz="2400" b="1" dirty="0" smtClean="0">
                <a:solidFill>
                  <a:schemeClr val="bg1"/>
                </a:solidFill>
              </a:rPr>
              <a:t>and </a:t>
            </a:r>
            <a:r>
              <a:rPr lang="en-US" sz="2400" b="1" i="1" dirty="0" smtClean="0">
                <a:solidFill>
                  <a:schemeClr val="bg1"/>
                </a:solidFill>
              </a:rPr>
              <a:t>edification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u="sng" dirty="0" smtClean="0">
                <a:solidFill>
                  <a:srgbClr val="FFFF00"/>
                </a:solidFill>
              </a:rPr>
              <a:t>Heb.12:12-17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b="1" dirty="0" smtClean="0">
                <a:solidFill>
                  <a:schemeClr val="bg1"/>
                </a:solidFill>
              </a:rPr>
              <a:t>But, “the world” (of fish) which needs catching doesn’t always come to our home port/marina, </a:t>
            </a:r>
            <a:r>
              <a:rPr lang="en-US" sz="2400" b="1" u="sng" dirty="0" smtClean="0">
                <a:solidFill>
                  <a:srgbClr val="FFFF00"/>
                </a:solidFill>
              </a:rPr>
              <a:t>Luke 14:15-24</a:t>
            </a:r>
            <a:r>
              <a:rPr lang="en-US" sz="2400" b="1" dirty="0" smtClean="0">
                <a:solidFill>
                  <a:schemeClr val="bg1"/>
                </a:solidFill>
              </a:rPr>
              <a:t>!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sz="2400" b="1" dirty="0" smtClean="0">
                <a:solidFill>
                  <a:schemeClr val="bg1"/>
                </a:solidFill>
              </a:rPr>
              <a:t>The </a:t>
            </a:r>
            <a:r>
              <a:rPr lang="en-US" sz="2400" b="1" i="1" dirty="0" smtClean="0">
                <a:solidFill>
                  <a:schemeClr val="bg1"/>
                </a:solidFill>
              </a:rPr>
              <a:t>monastery </a:t>
            </a:r>
            <a:r>
              <a:rPr lang="en-US" sz="2400" b="1" dirty="0" smtClean="0">
                <a:solidFill>
                  <a:schemeClr val="bg1"/>
                </a:solidFill>
              </a:rPr>
              <a:t>approach may increase holiness, but won’t work when </a:t>
            </a:r>
            <a:r>
              <a:rPr lang="en-US" sz="2400" b="1" i="1" dirty="0" smtClean="0">
                <a:solidFill>
                  <a:schemeClr val="bg1"/>
                </a:solidFill>
              </a:rPr>
              <a:t>fishing for men, </a:t>
            </a:r>
            <a:r>
              <a:rPr lang="en-US" sz="2400" b="1" u="sng" dirty="0" smtClean="0">
                <a:solidFill>
                  <a:srgbClr val="FFFF00"/>
                </a:solidFill>
              </a:rPr>
              <a:t>Eph.5:7-17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2575" y="4549676"/>
            <a:ext cx="29530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200" b="1" dirty="0" smtClean="0">
                <a:solidFill>
                  <a:srgbClr val="FFFF00"/>
                </a:solidFill>
              </a:rPr>
              <a:t>“Church house evangelism” is somewhat akin to fishing in the bathtub- </a:t>
            </a:r>
          </a:p>
          <a:p>
            <a:pPr marL="0" lvl="1" algn="ctr"/>
            <a:r>
              <a:rPr lang="en-US" sz="2200" b="1" dirty="0" smtClean="0">
                <a:solidFill>
                  <a:srgbClr val="FFFF00"/>
                </a:solidFill>
              </a:rPr>
              <a:t>it may be clean, but you don’t catch much!</a:t>
            </a:r>
          </a:p>
        </p:txBody>
      </p:sp>
    </p:spTree>
    <p:extLst>
      <p:ext uri="{BB962C8B-B14F-4D97-AF65-F5344CB8AC3E}">
        <p14:creationId xmlns:p14="http://schemas.microsoft.com/office/powerpoint/2010/main" val="247274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0090"/>
            </a:gs>
            <a:gs pos="100000">
              <a:srgbClr val="FFFFFF"/>
            </a:gs>
            <a:gs pos="50000">
              <a:srgbClr val="000090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3" y="0"/>
            <a:ext cx="5655375" cy="87074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Becoming </a:t>
            </a:r>
            <a:r>
              <a:rPr lang="en-US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“Fishers of Men”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Content Placeholder 5" descr="1104-4222-sea-of-galile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" r="-86373"/>
          <a:stretch/>
        </p:blipFill>
        <p:spPr>
          <a:xfrm>
            <a:off x="6112575" y="0"/>
            <a:ext cx="5626687" cy="4525963"/>
          </a:xfrm>
        </p:spPr>
      </p:pic>
      <p:sp>
        <p:nvSpPr>
          <p:cNvPr id="7" name="TextBox 6"/>
          <p:cNvSpPr txBox="1"/>
          <p:nvPr/>
        </p:nvSpPr>
        <p:spPr>
          <a:xfrm>
            <a:off x="344263" y="886047"/>
            <a:ext cx="5653558" cy="5884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Conclusions: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Be prepared- have a plan, and maintain your tackle;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Watch the water for </a:t>
            </a:r>
            <a:r>
              <a:rPr lang="en-US" sz="2400" b="1" i="1" dirty="0" smtClean="0">
                <a:solidFill>
                  <a:srgbClr val="FFFF00"/>
                </a:solidFill>
              </a:rPr>
              <a:t>school activity </a:t>
            </a:r>
            <a:r>
              <a:rPr lang="en-US" sz="2400" b="1" dirty="0" smtClean="0">
                <a:solidFill>
                  <a:srgbClr val="FFFF00"/>
                </a:solidFill>
              </a:rPr>
              <a:t>and </a:t>
            </a:r>
            <a:r>
              <a:rPr lang="en-US" sz="2400" b="1" i="1" dirty="0" smtClean="0">
                <a:solidFill>
                  <a:srgbClr val="FFFF00"/>
                </a:solidFill>
              </a:rPr>
              <a:t>individual separatist behavior;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Don’t spend too much time in </a:t>
            </a:r>
            <a:r>
              <a:rPr lang="en-US" sz="2400" b="1" i="1" dirty="0" smtClean="0">
                <a:solidFill>
                  <a:srgbClr val="FFFF00"/>
                </a:solidFill>
              </a:rPr>
              <a:t>unproductive </a:t>
            </a:r>
            <a:r>
              <a:rPr lang="en-US" sz="2400" b="1" dirty="0" smtClean="0">
                <a:solidFill>
                  <a:srgbClr val="FFFF00"/>
                </a:solidFill>
              </a:rPr>
              <a:t>waters; and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Go where the </a:t>
            </a:r>
            <a:r>
              <a:rPr lang="en-US" sz="2400" b="1" i="1" dirty="0" smtClean="0">
                <a:solidFill>
                  <a:srgbClr val="FFFF00"/>
                </a:solidFill>
              </a:rPr>
              <a:t>“fish” </a:t>
            </a:r>
            <a:r>
              <a:rPr lang="en-US" sz="2400" b="1" dirty="0" smtClean="0">
                <a:solidFill>
                  <a:srgbClr val="FFFF00"/>
                </a:solidFill>
              </a:rPr>
              <a:t>can be found.</a:t>
            </a:r>
          </a:p>
          <a:p>
            <a:pPr marL="347472" indent="-347472">
              <a:spcAft>
                <a:spcPts val="600"/>
              </a:spcAft>
              <a:buClr>
                <a:srgbClr val="FFFF00"/>
              </a:buClr>
              <a:buBlip>
                <a:blip r:embed="rId3"/>
              </a:buBlip>
            </a:pPr>
            <a:r>
              <a:rPr lang="en-US" sz="2400" b="1" dirty="0" smtClean="0">
                <a:solidFill>
                  <a:srgbClr val="FFFFFF"/>
                </a:solidFill>
              </a:rPr>
              <a:t> To be productive </a:t>
            </a:r>
            <a:r>
              <a:rPr lang="en-US" sz="2400" b="1" i="1" dirty="0" smtClean="0">
                <a:solidFill>
                  <a:srgbClr val="FFFFFF"/>
                </a:solidFill>
              </a:rPr>
              <a:t>“fishers of men,” </a:t>
            </a:r>
            <a:r>
              <a:rPr lang="en-US" sz="2400" b="1" dirty="0" smtClean="0">
                <a:solidFill>
                  <a:srgbClr val="FFFFFF"/>
                </a:solidFill>
              </a:rPr>
              <a:t>you 		have to think and act like “fishermen!”</a:t>
            </a:r>
          </a:p>
          <a:p>
            <a:pPr marL="347472" indent="-347472">
              <a:spcAft>
                <a:spcPts val="600"/>
              </a:spcAft>
              <a:buClr>
                <a:srgbClr val="FFFF00"/>
              </a:buClr>
              <a:buBlip>
                <a:blip r:embed="rId3"/>
              </a:buBlip>
            </a:pPr>
            <a:r>
              <a:rPr lang="en-US" sz="2400" b="1" dirty="0" smtClean="0">
                <a:solidFill>
                  <a:srgbClr val="FFFFFF"/>
                </a:solidFill>
              </a:rPr>
              <a:t> Now, prepare your tackle and start 			fishing!</a:t>
            </a:r>
          </a:p>
          <a:p>
            <a:pPr marL="347472" indent="-347472">
              <a:spcAft>
                <a:spcPts val="600"/>
              </a:spcAft>
              <a:buClr>
                <a:srgbClr val="FFFF00"/>
              </a:buClr>
              <a:buBlip>
                <a:blip r:embed="rId3"/>
              </a:buBlip>
            </a:pPr>
            <a:r>
              <a:rPr lang="en-US" sz="2400" b="1" dirty="0" smtClean="0">
                <a:solidFill>
                  <a:srgbClr val="FFFFFF"/>
                </a:solidFill>
              </a:rPr>
              <a:t> You can’t catch “fish” with the boat in 		port, or the tackle at home.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2575" y="4549676"/>
            <a:ext cx="29530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solidFill>
                  <a:schemeClr val="bg1"/>
                </a:solidFill>
              </a:rPr>
              <a:t>As my old fishing buddy used to always tell me:</a:t>
            </a:r>
          </a:p>
          <a:p>
            <a:pPr marL="0" lvl="1" algn="ctr"/>
            <a:r>
              <a:rPr lang="en-US" sz="2400" b="1" dirty="0" smtClean="0">
                <a:solidFill>
                  <a:srgbClr val="FFFF00"/>
                </a:solidFill>
              </a:rPr>
              <a:t>“A man that is </a:t>
            </a:r>
            <a:r>
              <a:rPr lang="en-US" sz="2400" b="1" i="1" dirty="0" smtClean="0">
                <a:solidFill>
                  <a:srgbClr val="FFFF00"/>
                </a:solidFill>
              </a:rPr>
              <a:t>too busy </a:t>
            </a:r>
            <a:r>
              <a:rPr lang="en-US" sz="2400" b="1" dirty="0" smtClean="0">
                <a:solidFill>
                  <a:srgbClr val="FFFF00"/>
                </a:solidFill>
              </a:rPr>
              <a:t>to fish,</a:t>
            </a:r>
          </a:p>
          <a:p>
            <a:pPr marL="0" lvl="1" algn="ctr"/>
            <a:r>
              <a:rPr lang="en-US" sz="2400" b="1" dirty="0" smtClean="0">
                <a:solidFill>
                  <a:srgbClr val="FFFF00"/>
                </a:solidFill>
              </a:rPr>
              <a:t>is just </a:t>
            </a:r>
            <a:r>
              <a:rPr lang="en-US" sz="2400" b="1" i="1" dirty="0" smtClean="0">
                <a:solidFill>
                  <a:srgbClr val="FFFF00"/>
                </a:solidFill>
              </a:rPr>
              <a:t>too busy!”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2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13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21311</TotalTime>
  <Words>726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Becoming “Fishers of Men”</vt:lpstr>
      <vt:lpstr>Becoming “Fishers of Men”</vt:lpstr>
      <vt:lpstr>Becoming “Fishers of Men”</vt:lpstr>
      <vt:lpstr>Becoming “Fishers of Men”</vt:lpstr>
      <vt:lpstr>Becoming “Fishers of Men”</vt:lpstr>
      <vt:lpstr>Becoming “Fishers of Men”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21</cp:revision>
  <cp:lastPrinted>2023-09-17T12:11:22Z</cp:lastPrinted>
  <dcterms:created xsi:type="dcterms:W3CDTF">2012-10-18T12:46:28Z</dcterms:created>
  <dcterms:modified xsi:type="dcterms:W3CDTF">2023-09-17T12:31:08Z</dcterms:modified>
</cp:coreProperties>
</file>