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3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2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7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3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92D9-B46D-C242-968C-3891A6CA7EE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2C02-7FDB-744F-B28E-98F32839B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20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ArtBook__037_037__CallingOfTheFishermen___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486400" y="76200"/>
            <a:ext cx="35417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3600" b="1" dirty="0">
                <a:solidFill>
                  <a:srgbClr val="000090"/>
                </a:solidFill>
                <a:latin typeface="Calibri" charset="0"/>
                <a:cs typeface="Calibri" charset="0"/>
              </a:rPr>
              <a:t>Becoming </a:t>
            </a:r>
            <a:r>
              <a:rPr lang="en-US" sz="3600" b="1" i="1" dirty="0">
                <a:solidFill>
                  <a:srgbClr val="000090"/>
                </a:solidFill>
                <a:latin typeface="Calibri" charset="0"/>
                <a:cs typeface="Calibri" charset="0"/>
              </a:rPr>
              <a:t>“Fishers of Men”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libri" charset="0"/>
                <a:cs typeface="Calibri" charset="0"/>
              </a:rPr>
              <a:t>Lesson 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0350" y="344488"/>
            <a:ext cx="5073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u="sng">
                <a:solidFill>
                  <a:srgbClr val="3366FF"/>
                </a:solidFill>
                <a:latin typeface="Calibri" charset="0"/>
                <a:cs typeface="Calibri" charset="0"/>
              </a:rPr>
              <a:t>2Corinthians 10:3-5</a:t>
            </a:r>
          </a:p>
        </p:txBody>
      </p:sp>
    </p:spTree>
    <p:extLst>
      <p:ext uri="{BB962C8B-B14F-4D97-AF65-F5344CB8AC3E}">
        <p14:creationId xmlns:p14="http://schemas.microsoft.com/office/powerpoint/2010/main" val="35183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Becoming </a:t>
            </a:r>
            <a:r>
              <a:rPr lang="en-US" b="1" i="1" dirty="0" smtClean="0">
                <a:solidFill>
                  <a:schemeClr val="bg1"/>
                </a:solidFill>
              </a:rPr>
              <a:t>Fishers of Men: 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A Quick Review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419"/>
            <a:ext cx="8229600" cy="5270701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FFFFFF"/>
                </a:solidFill>
              </a:rPr>
              <a:t>Lesson 1</a:t>
            </a:r>
            <a:r>
              <a:rPr lang="en-US" b="1" dirty="0" smtClean="0">
                <a:solidFill>
                  <a:srgbClr val="FFFFFF"/>
                </a:solidFill>
              </a:rPr>
              <a:t>- </a:t>
            </a:r>
            <a:r>
              <a:rPr lang="en-US" b="1" dirty="0" smtClean="0">
                <a:solidFill>
                  <a:schemeClr val="bg1"/>
                </a:solidFill>
              </a:rPr>
              <a:t>Comparisons between </a:t>
            </a:r>
            <a:r>
              <a:rPr lang="en-US" b="1" i="1" dirty="0" smtClean="0">
                <a:solidFill>
                  <a:schemeClr val="bg1"/>
                </a:solidFill>
              </a:rPr>
              <a:t>fishing for fish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fishing for men: </a:t>
            </a:r>
            <a:r>
              <a:rPr lang="en-US" b="1" dirty="0" smtClean="0">
                <a:solidFill>
                  <a:srgbClr val="FFFFFF"/>
                </a:solidFill>
              </a:rPr>
              <a:t>Be Prepared; Watch the Water; Don’t Spend Too Much Time in Unproductive Waters; and, Go Where the </a:t>
            </a:r>
            <a:r>
              <a:rPr lang="en-US" b="1" i="1" dirty="0" smtClean="0">
                <a:solidFill>
                  <a:srgbClr val="FFFFFF"/>
                </a:solidFill>
              </a:rPr>
              <a:t>Fish </a:t>
            </a:r>
            <a:r>
              <a:rPr lang="en-US" b="1" dirty="0" smtClean="0">
                <a:solidFill>
                  <a:srgbClr val="FFFFFF"/>
                </a:solidFill>
              </a:rPr>
              <a:t>Are</a:t>
            </a:r>
          </a:p>
          <a:p>
            <a:r>
              <a:rPr lang="en-US" b="1" u="sng" dirty="0" smtClean="0">
                <a:solidFill>
                  <a:srgbClr val="FFFFFF"/>
                </a:solidFill>
              </a:rPr>
              <a:t>Lesson 2</a:t>
            </a:r>
            <a:r>
              <a:rPr lang="en-US" b="1" dirty="0" smtClean="0">
                <a:solidFill>
                  <a:srgbClr val="FFFFFF"/>
                </a:solidFill>
              </a:rPr>
              <a:t>- </a:t>
            </a:r>
            <a:r>
              <a:rPr lang="en-US" b="1" i="1" dirty="0" smtClean="0">
                <a:solidFill>
                  <a:srgbClr val="FFFFFF"/>
                </a:solidFill>
              </a:rPr>
              <a:t>Personal Work: </a:t>
            </a:r>
            <a:r>
              <a:rPr lang="en-US" b="1" dirty="0" smtClean="0">
                <a:solidFill>
                  <a:srgbClr val="FFFFFF"/>
                </a:solidFill>
              </a:rPr>
              <a:t>the NT Emphasis; a Line of Workers; and, Six Reasons </a:t>
            </a:r>
            <a:r>
              <a:rPr lang="en-US" b="1" i="1" dirty="0" smtClean="0">
                <a:solidFill>
                  <a:srgbClr val="FFFFFF"/>
                </a:solidFill>
              </a:rPr>
              <a:t>We </a:t>
            </a:r>
            <a:r>
              <a:rPr lang="en-US" b="1" dirty="0" smtClean="0">
                <a:solidFill>
                  <a:srgbClr val="FFFFFF"/>
                </a:solidFill>
              </a:rPr>
              <a:t>Should be Personal Workers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And now, </a:t>
            </a:r>
            <a:r>
              <a:rPr lang="en-US" b="1" u="sng" dirty="0" smtClean="0">
                <a:solidFill>
                  <a:srgbClr val="FFFFFF"/>
                </a:solidFill>
              </a:rPr>
              <a:t>Lesson 3</a:t>
            </a:r>
            <a:r>
              <a:rPr lang="en-US" b="1" dirty="0" smtClean="0">
                <a:solidFill>
                  <a:srgbClr val="FFFFFF"/>
                </a:solidFill>
              </a:rPr>
              <a:t>- Essential Qualities of an Effective Personal Worker (</a:t>
            </a:r>
            <a:r>
              <a:rPr lang="en-US" b="1" i="1" dirty="0" smtClean="0">
                <a:solidFill>
                  <a:srgbClr val="FFFFFF"/>
                </a:solidFill>
              </a:rPr>
              <a:t>Spiritual Fisherman</a:t>
            </a:r>
            <a:r>
              <a:rPr lang="en-US" b="1" dirty="0" smtClean="0">
                <a:solidFill>
                  <a:srgbClr val="FFFFFF"/>
                </a:solidFill>
              </a:rPr>
              <a:t>)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6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Becoming </a:t>
            </a:r>
            <a:r>
              <a:rPr lang="en-US" sz="3200" b="1" i="1" dirty="0" smtClean="0">
                <a:solidFill>
                  <a:schemeClr val="bg1"/>
                </a:solidFill>
              </a:rPr>
              <a:t>Fishers of Men: </a:t>
            </a:r>
            <a:br>
              <a:rPr lang="en-US" sz="3200" b="1" i="1" dirty="0" smtClean="0">
                <a:solidFill>
                  <a:schemeClr val="bg1"/>
                </a:solidFill>
              </a:rPr>
            </a:br>
            <a:r>
              <a:rPr lang="en-US" sz="3200" b="1" u="sng" dirty="0" smtClean="0">
                <a:solidFill>
                  <a:srgbClr val="FFFF00"/>
                </a:solidFill>
              </a:rPr>
              <a:t>2Cor.10:3-5</a:t>
            </a:r>
            <a:r>
              <a:rPr lang="en-US" sz="3200" b="1" dirty="0" smtClean="0">
                <a:solidFill>
                  <a:schemeClr val="bg1"/>
                </a:solidFill>
              </a:rPr>
              <a:t>, The </a:t>
            </a:r>
            <a:r>
              <a:rPr lang="en-US" sz="3200" b="1" i="1" dirty="0" smtClean="0">
                <a:solidFill>
                  <a:schemeClr val="bg1"/>
                </a:solidFill>
              </a:rPr>
              <a:t>Nature </a:t>
            </a:r>
            <a:r>
              <a:rPr lang="en-US" sz="3200" b="1" dirty="0" smtClean="0">
                <a:solidFill>
                  <a:schemeClr val="bg1"/>
                </a:solidFill>
              </a:rPr>
              <a:t>of Spiritual Fishing</a:t>
            </a:r>
            <a:endParaRPr lang="en-US" sz="3200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419"/>
            <a:ext cx="8229600" cy="551858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Winning souls for Christ (productive fishing) involves </a:t>
            </a:r>
            <a:r>
              <a:rPr lang="en-US" sz="2800" b="1" i="1" dirty="0" smtClean="0">
                <a:solidFill>
                  <a:srgbClr val="FFFFFF"/>
                </a:solidFill>
              </a:rPr>
              <a:t>physical effort, </a:t>
            </a:r>
            <a:r>
              <a:rPr lang="en-US" sz="2800" b="1" dirty="0" smtClean="0">
                <a:solidFill>
                  <a:srgbClr val="FFFFFF"/>
                </a:solidFill>
              </a:rPr>
              <a:t>but is more of a </a:t>
            </a:r>
            <a:r>
              <a:rPr lang="en-US" sz="2800" b="1" i="1" dirty="0" smtClean="0">
                <a:solidFill>
                  <a:srgbClr val="FFFFFF"/>
                </a:solidFill>
              </a:rPr>
              <a:t>mental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rgbClr val="FFFFFF"/>
                </a:solidFill>
              </a:rPr>
              <a:t>moral process </a:t>
            </a:r>
            <a:r>
              <a:rPr lang="en-US" sz="2800" b="1" dirty="0" smtClean="0">
                <a:solidFill>
                  <a:srgbClr val="FFFFFF"/>
                </a:solidFill>
              </a:rPr>
              <a:t>where we attempt to: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FFFFFF"/>
                </a:solidFill>
              </a:rPr>
              <a:t>Arouse the realization of a </a:t>
            </a:r>
            <a:r>
              <a:rPr lang="en-US" sz="2800" b="1" i="1" dirty="0" smtClean="0">
                <a:solidFill>
                  <a:srgbClr val="FFFFFF"/>
                </a:solidFill>
              </a:rPr>
              <a:t>lost condition, </a:t>
            </a:r>
            <a:r>
              <a:rPr lang="en-US" sz="2800" b="1" u="sng" dirty="0" smtClean="0">
                <a:solidFill>
                  <a:srgbClr val="FFFF00"/>
                </a:solidFill>
              </a:rPr>
              <a:t>Rom.7</a:t>
            </a:r>
            <a:r>
              <a:rPr lang="en-US" sz="2800" b="1" u="sng" dirty="0" smtClean="0">
                <a:solidFill>
                  <a:srgbClr val="FFFF00"/>
                </a:solidFill>
              </a:rPr>
              <a:t>:7b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FFFFFF"/>
                </a:solidFill>
              </a:rPr>
              <a:t>Manifest God’s plan for his </a:t>
            </a:r>
            <a:r>
              <a:rPr lang="en-US" sz="2800" b="1" i="1" dirty="0" smtClean="0">
                <a:solidFill>
                  <a:srgbClr val="FFFFFF"/>
                </a:solidFill>
              </a:rPr>
              <a:t>spiritual predicament, </a:t>
            </a:r>
            <a:r>
              <a:rPr lang="en-US" sz="2800" b="1" u="sng" dirty="0" smtClean="0">
                <a:solidFill>
                  <a:srgbClr val="FFFF00"/>
                </a:solidFill>
              </a:rPr>
              <a:t>Eph.1:3-</a:t>
            </a:r>
            <a:r>
              <a:rPr lang="en-US" sz="2800" b="1" u="sng" dirty="0" smtClean="0">
                <a:solidFill>
                  <a:srgbClr val="FFFF00"/>
                </a:solidFill>
              </a:rPr>
              <a:t>14</a:t>
            </a:r>
            <a:r>
              <a:rPr lang="en-US" sz="2800" b="1" dirty="0" smtClean="0">
                <a:solidFill>
                  <a:srgbClr val="FFFFFF"/>
                </a:solidFill>
              </a:rPr>
              <a:t>; </a:t>
            </a:r>
            <a:r>
              <a:rPr lang="en-US" sz="2800" b="1" dirty="0" smtClean="0">
                <a:solidFill>
                  <a:srgbClr val="FFFFFF"/>
                </a:solidFill>
              </a:rPr>
              <a:t>and,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>
                <a:solidFill>
                  <a:srgbClr val="FFFFFF"/>
                </a:solidFill>
              </a:rPr>
              <a:t>Encourage and elicit a desire to obey,  </a:t>
            </a:r>
            <a:r>
              <a:rPr lang="en-US" sz="2800" b="1" u="sng" dirty="0" smtClean="0">
                <a:solidFill>
                  <a:srgbClr val="FFFF00"/>
                </a:solidFill>
              </a:rPr>
              <a:t>Eph.4 </a:t>
            </a:r>
            <a:r>
              <a:rPr lang="mr-IN" sz="2800" b="1" u="sng" dirty="0" smtClean="0">
                <a:solidFill>
                  <a:srgbClr val="FFFF00"/>
                </a:solidFill>
              </a:rPr>
              <a:t>–</a:t>
            </a:r>
            <a:r>
              <a:rPr lang="en-US" sz="2800" b="1" u="sng" dirty="0" smtClean="0">
                <a:solidFill>
                  <a:srgbClr val="FFFF00"/>
                </a:solidFill>
              </a:rPr>
              <a:t> 6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If we are </a:t>
            </a:r>
            <a:r>
              <a:rPr lang="en-US" sz="2800" b="1" i="1" dirty="0" smtClean="0">
                <a:solidFill>
                  <a:srgbClr val="FFFFFF"/>
                </a:solidFill>
              </a:rPr>
              <a:t>good fishermen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and they are </a:t>
            </a:r>
            <a:r>
              <a:rPr lang="en-US" sz="2800" b="1" i="1" dirty="0" smtClean="0">
                <a:solidFill>
                  <a:srgbClr val="FFFFFF"/>
                </a:solidFill>
              </a:rPr>
              <a:t>willing, </a:t>
            </a:r>
            <a:r>
              <a:rPr lang="en-US" sz="2800" b="1" dirty="0" smtClean="0">
                <a:solidFill>
                  <a:srgbClr val="FFFFFF"/>
                </a:solidFill>
              </a:rPr>
              <a:t>this results in: a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Mental Change </a:t>
            </a:r>
            <a:r>
              <a:rPr lang="en-US" sz="2800" b="1" dirty="0" smtClean="0">
                <a:solidFill>
                  <a:srgbClr val="FFFFFF"/>
                </a:solidFill>
              </a:rPr>
              <a:t>of views and perspective; an </a:t>
            </a:r>
            <a:r>
              <a:rPr lang="en-US" sz="2800" b="1" i="1" dirty="0" smtClean="0">
                <a:solidFill>
                  <a:srgbClr val="C6D9F1"/>
                </a:solidFill>
              </a:rPr>
              <a:t>Emotional Change </a:t>
            </a:r>
            <a:r>
              <a:rPr lang="en-US" sz="2800" b="1" dirty="0" smtClean="0">
                <a:solidFill>
                  <a:srgbClr val="FFFFFF"/>
                </a:solidFill>
              </a:rPr>
              <a:t>of heart and desire(s); and, a </a:t>
            </a:r>
            <a:r>
              <a:rPr lang="en-US" sz="2800" b="1" i="1" dirty="0" smtClean="0">
                <a:solidFill>
                  <a:srgbClr val="C6D9F1"/>
                </a:solidFill>
              </a:rPr>
              <a:t>Physical Change </a:t>
            </a:r>
            <a:r>
              <a:rPr lang="en-US" sz="2800" b="1" dirty="0" smtClean="0">
                <a:solidFill>
                  <a:srgbClr val="FFFFFF"/>
                </a:solidFill>
              </a:rPr>
              <a:t>of dedication, direction, and destiny. </a:t>
            </a:r>
          </a:p>
        </p:txBody>
      </p:sp>
    </p:spTree>
    <p:extLst>
      <p:ext uri="{BB962C8B-B14F-4D97-AF65-F5344CB8AC3E}">
        <p14:creationId xmlns:p14="http://schemas.microsoft.com/office/powerpoint/2010/main" val="206991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Becoming </a:t>
            </a:r>
            <a:r>
              <a:rPr lang="en-US" sz="3200" b="1" i="1" dirty="0" smtClean="0">
                <a:solidFill>
                  <a:schemeClr val="bg1"/>
                </a:solidFill>
              </a:rPr>
              <a:t>Fishers of Men: </a:t>
            </a:r>
            <a:br>
              <a:rPr lang="en-US" sz="3200" b="1" i="1" dirty="0" smtClean="0">
                <a:solidFill>
                  <a:schemeClr val="bg1"/>
                </a:solidFill>
              </a:rPr>
            </a:br>
            <a:r>
              <a:rPr lang="en-US" sz="3200" b="1" u="sng" dirty="0" smtClean="0">
                <a:solidFill>
                  <a:srgbClr val="FFFF00"/>
                </a:solidFill>
              </a:rPr>
              <a:t>2Cor.10:3-5</a:t>
            </a:r>
            <a:r>
              <a:rPr lang="en-US" sz="3200" b="1" dirty="0" smtClean="0">
                <a:solidFill>
                  <a:schemeClr val="bg1"/>
                </a:solidFill>
              </a:rPr>
              <a:t>, The </a:t>
            </a:r>
            <a:r>
              <a:rPr lang="en-US" sz="3200" b="1" i="1" dirty="0" smtClean="0">
                <a:solidFill>
                  <a:schemeClr val="bg1"/>
                </a:solidFill>
              </a:rPr>
              <a:t>Nature </a:t>
            </a:r>
            <a:r>
              <a:rPr lang="en-US" sz="3200" b="1" dirty="0" smtClean="0">
                <a:solidFill>
                  <a:schemeClr val="bg1"/>
                </a:solidFill>
              </a:rPr>
              <a:t>of Spiritual Fishing</a:t>
            </a:r>
            <a:endParaRPr lang="en-US" sz="3200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700"/>
            <a:ext cx="8229600" cy="388340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FFFFFF"/>
                </a:solidFill>
              </a:rPr>
              <a:t>To accomplish these objectives, a few things have to take place: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FF"/>
                </a:solidFill>
              </a:rPr>
              <a:t>Spiritual Need </a:t>
            </a:r>
            <a:r>
              <a:rPr lang="en-US" sz="2800" b="1" dirty="0" smtClean="0">
                <a:solidFill>
                  <a:srgbClr val="FFFFFF"/>
                </a:solidFill>
              </a:rPr>
              <a:t>must be realized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Rom.3:23</a:t>
            </a:r>
            <a:r>
              <a:rPr lang="en-US" sz="2800" b="1" dirty="0" smtClean="0">
                <a:solidFill>
                  <a:srgbClr val="FFFF00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6:23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FF"/>
                </a:solidFill>
              </a:rPr>
              <a:t>Trust in the Scriptures </a:t>
            </a:r>
            <a:r>
              <a:rPr lang="en-US" sz="2800" b="1" dirty="0" smtClean="0">
                <a:solidFill>
                  <a:srgbClr val="FFFFFF"/>
                </a:solidFill>
              </a:rPr>
              <a:t>must be established,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John 17:17; 12:48</a:t>
            </a:r>
            <a:r>
              <a:rPr lang="en-US" sz="2800" b="1" dirty="0" smtClean="0">
                <a:solidFill>
                  <a:srgbClr val="FFFF00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Eph.1:13a; 3:3-5</a:t>
            </a:r>
            <a:r>
              <a:rPr lang="en-US" sz="2800" b="1" dirty="0" smtClean="0">
                <a:solidFill>
                  <a:srgbClr val="FFFFFF"/>
                </a:solidFill>
              </a:rPr>
              <a:t>; and,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FFFF"/>
                </a:solidFill>
              </a:rPr>
              <a:t>Confidence in you as a competent guide </a:t>
            </a:r>
            <a:r>
              <a:rPr lang="en-US" sz="2800" b="1" dirty="0" smtClean="0">
                <a:solidFill>
                  <a:srgbClr val="FFFFFF"/>
                </a:solidFill>
              </a:rPr>
              <a:t>to the Scriptures also helps,  </a:t>
            </a:r>
            <a:r>
              <a:rPr lang="en-US" sz="2800" b="1" u="sng" dirty="0" smtClean="0">
                <a:solidFill>
                  <a:srgbClr val="FFFF00"/>
                </a:solidFill>
              </a:rPr>
              <a:t>Acts 8:30-35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163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515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Becoming </a:t>
            </a:r>
            <a:r>
              <a:rPr lang="en-US" sz="3200" b="1" i="1" dirty="0" smtClean="0">
                <a:solidFill>
                  <a:schemeClr val="bg1"/>
                </a:solidFill>
              </a:rPr>
              <a:t>Fishers of Men: </a:t>
            </a:r>
            <a:r>
              <a:rPr lang="en-US" sz="3200" b="1" u="sng" dirty="0" smtClean="0">
                <a:solidFill>
                  <a:srgbClr val="FFFF00"/>
                </a:solidFill>
              </a:rPr>
              <a:t>1Thessalonians 1:8 - 2:12</a:t>
            </a:r>
            <a:endParaRPr lang="en-US" sz="3200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154"/>
            <a:ext cx="8229600" cy="595284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Therefore, you need to </a:t>
            </a:r>
            <a:r>
              <a:rPr lang="en-US" sz="2800" b="1" i="1" dirty="0" smtClean="0">
                <a:solidFill>
                  <a:schemeClr val="bg1"/>
                </a:solidFill>
              </a:rPr>
              <a:t>prepare yourself </a:t>
            </a:r>
            <a:r>
              <a:rPr lang="en-US" sz="2800" b="1" dirty="0" smtClean="0">
                <a:solidFill>
                  <a:schemeClr val="bg1"/>
                </a:solidFill>
              </a:rPr>
              <a:t>to be: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Knowledgeable,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1Thess.1:8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Committed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chemeClr val="bg1"/>
                </a:solidFill>
              </a:rPr>
              <a:t>Patient,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1Thess.1:9-10</a:t>
            </a:r>
            <a:endParaRPr lang="en-US" sz="2800" b="1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Opposed </a:t>
            </a:r>
            <a:r>
              <a:rPr lang="en-US" sz="2800" b="1" dirty="0" smtClean="0">
                <a:solidFill>
                  <a:schemeClr val="bg1"/>
                </a:solidFill>
              </a:rPr>
              <a:t>and</a:t>
            </a:r>
            <a:r>
              <a:rPr lang="en-US" sz="2800" b="1" i="1" dirty="0" smtClean="0">
                <a:solidFill>
                  <a:schemeClr val="bg1"/>
                </a:solidFill>
              </a:rPr>
              <a:t> Mistreated,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1Thess.2:1-2</a:t>
            </a:r>
            <a:endParaRPr lang="en-US" sz="2800" b="1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Sincere,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1Thess.2:3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Earnest,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1Thess.2:4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Frank/straightforward,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1Thess.2:5-6</a:t>
            </a:r>
            <a:r>
              <a:rPr lang="en-US" sz="2800" b="1" dirty="0" smtClean="0">
                <a:solidFill>
                  <a:srgbClr val="FFFF00"/>
                </a:solidFill>
              </a:rPr>
              <a:t> (</a:t>
            </a:r>
            <a:r>
              <a:rPr lang="en-US" sz="2800" b="1" u="sng" dirty="0" smtClean="0">
                <a:solidFill>
                  <a:srgbClr val="FFFF00"/>
                </a:solidFill>
              </a:rPr>
              <a:t>cf. Gal.2:11ff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Kind, caring, gentle,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i="1" dirty="0" smtClean="0">
                <a:solidFill>
                  <a:schemeClr val="bg1"/>
                </a:solidFill>
              </a:rPr>
              <a:t>sacrificial,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1Thess.2:7-8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Diligent,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1Thess.2:9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Exemplary,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1Thess.2:10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chemeClr val="bg1"/>
                </a:solidFill>
              </a:rPr>
              <a:t>Invested, </a:t>
            </a:r>
            <a:r>
              <a:rPr lang="en-US" sz="2800" b="1" u="sng" dirty="0" smtClean="0">
                <a:solidFill>
                  <a:srgbClr val="FFFF00"/>
                </a:solidFill>
              </a:rPr>
              <a:t>1Thess.2:11-12</a:t>
            </a:r>
            <a:endParaRPr lang="en-US" sz="2800" b="1" i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515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Becoming a </a:t>
            </a:r>
            <a:r>
              <a:rPr lang="en-US" sz="3200" b="1" i="1" dirty="0" smtClean="0">
                <a:solidFill>
                  <a:schemeClr val="bg1"/>
                </a:solidFill>
              </a:rPr>
              <a:t>Fisher of Men...</a:t>
            </a:r>
            <a:endParaRPr lang="en-US" sz="3200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154"/>
            <a:ext cx="8229600" cy="595284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Isn’t a </a:t>
            </a:r>
            <a:r>
              <a:rPr lang="en-US" sz="2800" b="1" i="1" dirty="0" smtClean="0">
                <a:solidFill>
                  <a:schemeClr val="bg1"/>
                </a:solidFill>
              </a:rPr>
              <a:t>pastime </a:t>
            </a:r>
            <a:r>
              <a:rPr lang="en-US" sz="2800" b="1" dirty="0" smtClean="0">
                <a:solidFill>
                  <a:schemeClr val="bg1"/>
                </a:solidFill>
              </a:rPr>
              <a:t>or </a:t>
            </a:r>
            <a:r>
              <a:rPr lang="en-US" sz="2800" b="1" i="1" dirty="0" smtClean="0">
                <a:solidFill>
                  <a:schemeClr val="bg1"/>
                </a:solidFill>
              </a:rPr>
              <a:t>hobby </a:t>
            </a:r>
            <a:r>
              <a:rPr lang="en-US" sz="2800" b="1" dirty="0" smtClean="0">
                <a:solidFill>
                  <a:schemeClr val="bg1"/>
                </a:solidFill>
              </a:rPr>
              <a:t>to be engaged in for personal pleasure during our free time, </a:t>
            </a:r>
            <a:r>
              <a:rPr lang="en-US" sz="2800" b="1" u="sng" dirty="0" smtClean="0">
                <a:solidFill>
                  <a:srgbClr val="FFFF00"/>
                </a:solidFill>
              </a:rPr>
              <a:t>Phil.1:15-17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It is a </a:t>
            </a:r>
            <a:r>
              <a:rPr lang="en-US" sz="2800" b="1" i="1" dirty="0" smtClean="0">
                <a:solidFill>
                  <a:schemeClr val="bg1"/>
                </a:solidFill>
              </a:rPr>
              <a:t>vocation </a:t>
            </a:r>
            <a:r>
              <a:rPr lang="en-US" sz="2800" b="1" dirty="0" smtClean="0">
                <a:solidFill>
                  <a:schemeClr val="bg1"/>
                </a:solidFill>
              </a:rPr>
              <a:t>into which we grow as we </a:t>
            </a:r>
            <a:r>
              <a:rPr lang="en-US" sz="2800" b="1" i="1" dirty="0" smtClean="0">
                <a:solidFill>
                  <a:schemeClr val="bg1"/>
                </a:solidFill>
              </a:rPr>
              <a:t>mature in Christ, </a:t>
            </a:r>
            <a:r>
              <a:rPr lang="en-US" sz="2800" b="1" u="sng" dirty="0" smtClean="0">
                <a:solidFill>
                  <a:srgbClr val="FFFF00"/>
                </a:solidFill>
              </a:rPr>
              <a:t>Col.1:3-6, 9-12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If you can’t </a:t>
            </a:r>
            <a:r>
              <a:rPr lang="en-US" sz="2800" b="1" i="1" dirty="0" smtClean="0">
                <a:solidFill>
                  <a:schemeClr val="bg1"/>
                </a:solidFill>
              </a:rPr>
              <a:t>fish </a:t>
            </a:r>
            <a:r>
              <a:rPr lang="en-US" sz="2800" b="1" dirty="0" smtClean="0">
                <a:solidFill>
                  <a:schemeClr val="bg1"/>
                </a:solidFill>
              </a:rPr>
              <a:t>yourself (</a:t>
            </a:r>
            <a:r>
              <a:rPr lang="en-US" sz="2800" b="1" u="sng" dirty="0" smtClean="0">
                <a:solidFill>
                  <a:srgbClr val="FFFF00"/>
                </a:solidFill>
              </a:rPr>
              <a:t>Jas.3:1ff</a:t>
            </a:r>
            <a:r>
              <a:rPr lang="en-US" sz="2800" b="1" dirty="0" smtClean="0">
                <a:solidFill>
                  <a:schemeClr val="bg1"/>
                </a:solidFill>
              </a:rPr>
              <a:t>)...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You can at least </a:t>
            </a:r>
            <a:r>
              <a:rPr lang="en-US" sz="2800" b="1" i="1" dirty="0" smtClean="0">
                <a:solidFill>
                  <a:schemeClr val="bg1"/>
                </a:solidFill>
              </a:rPr>
              <a:t>cut bait </a:t>
            </a:r>
            <a:r>
              <a:rPr lang="en-US" sz="2800" b="1" dirty="0" smtClean="0">
                <a:solidFill>
                  <a:schemeClr val="bg1"/>
                </a:solidFill>
              </a:rPr>
              <a:t>by: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Being an </a:t>
            </a:r>
            <a:r>
              <a:rPr lang="en-US" sz="2400" b="1" i="1" dirty="0" smtClean="0">
                <a:solidFill>
                  <a:schemeClr val="bg1"/>
                </a:solidFill>
              </a:rPr>
              <a:t>example </a:t>
            </a:r>
            <a:r>
              <a:rPr lang="en-US" sz="2400" b="1" dirty="0" smtClean="0">
                <a:solidFill>
                  <a:schemeClr val="bg1"/>
                </a:solidFill>
              </a:rPr>
              <a:t>of Christianity, </a:t>
            </a:r>
            <a:r>
              <a:rPr lang="en-US" sz="2400" b="1" u="sng" dirty="0" smtClean="0">
                <a:solidFill>
                  <a:srgbClr val="FFFF00"/>
                </a:solidFill>
              </a:rPr>
              <a:t>1Tim.4:12</a:t>
            </a:r>
            <a:r>
              <a:rPr lang="en-US" sz="2400" b="1" dirty="0" smtClean="0">
                <a:solidFill>
                  <a:schemeClr val="bg1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Titus 2:6-7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Inviting others to worship and bible study with you here, </a:t>
            </a:r>
            <a:r>
              <a:rPr lang="en-US" sz="2400" b="1" u="sng" dirty="0" smtClean="0">
                <a:solidFill>
                  <a:srgbClr val="FFFF00"/>
                </a:solidFill>
              </a:rPr>
              <a:t>Eph.5:15-17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Setting up a bible study in your home for your family, friends, and associates that a capable </a:t>
            </a:r>
            <a:r>
              <a:rPr lang="en-US" sz="2400" b="1" i="1" dirty="0" smtClean="0">
                <a:solidFill>
                  <a:schemeClr val="bg1"/>
                </a:solidFill>
              </a:rPr>
              <a:t>fisher of men </a:t>
            </a:r>
            <a:r>
              <a:rPr lang="en-US" sz="2400" b="1" dirty="0" smtClean="0">
                <a:solidFill>
                  <a:schemeClr val="bg1"/>
                </a:solidFill>
              </a:rPr>
              <a:t>can teach,  </a:t>
            </a:r>
            <a:r>
              <a:rPr lang="en-US" sz="2400" b="1" u="sng" dirty="0" smtClean="0">
                <a:solidFill>
                  <a:srgbClr val="FFFF00"/>
                </a:solidFill>
              </a:rPr>
              <a:t>John 1:43-46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7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5154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Fishing for Men...</a:t>
            </a:r>
            <a:endParaRPr lang="en-US" sz="4000" b="1" i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154"/>
            <a:ext cx="8229600" cy="595284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Is this most important thing one can do for his fellowman.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It isn’t </a:t>
            </a:r>
            <a:r>
              <a:rPr lang="en-US" b="1" i="1" dirty="0" smtClean="0">
                <a:solidFill>
                  <a:schemeClr val="bg1"/>
                </a:solidFill>
              </a:rPr>
              <a:t>easy, </a:t>
            </a:r>
            <a:r>
              <a:rPr lang="en-US" b="1" dirty="0" smtClean="0">
                <a:solidFill>
                  <a:schemeClr val="bg1"/>
                </a:solidFill>
              </a:rPr>
              <a:t>but it is </a:t>
            </a:r>
            <a:r>
              <a:rPr lang="en-US" b="1" i="1" dirty="0" smtClean="0">
                <a:solidFill>
                  <a:schemeClr val="bg1"/>
                </a:solidFill>
              </a:rPr>
              <a:t>essential.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We’ll never become </a:t>
            </a:r>
            <a:r>
              <a:rPr lang="en-US" b="1" i="1" dirty="0" smtClean="0">
                <a:solidFill>
                  <a:schemeClr val="bg1"/>
                </a:solidFill>
              </a:rPr>
              <a:t>fishers of men </a:t>
            </a:r>
            <a:r>
              <a:rPr lang="en-US" b="1" dirty="0" smtClean="0">
                <a:solidFill>
                  <a:schemeClr val="bg1"/>
                </a:solidFill>
              </a:rPr>
              <a:t>unless we: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Properly </a:t>
            </a:r>
            <a:r>
              <a:rPr lang="en-US" sz="3200" b="1" i="1" dirty="0" smtClean="0">
                <a:solidFill>
                  <a:schemeClr val="bg1"/>
                </a:solidFill>
              </a:rPr>
              <a:t>prepare </a:t>
            </a:r>
            <a:r>
              <a:rPr lang="en-US" sz="3200" b="1" dirty="0" smtClean="0">
                <a:solidFill>
                  <a:schemeClr val="bg1"/>
                </a:solidFill>
              </a:rPr>
              <a:t>and </a:t>
            </a:r>
            <a:r>
              <a:rPr lang="en-US" sz="3200" b="1" i="1" dirty="0" smtClean="0">
                <a:solidFill>
                  <a:schemeClr val="bg1"/>
                </a:solidFill>
              </a:rPr>
              <a:t>equip </a:t>
            </a:r>
            <a:r>
              <a:rPr lang="en-US" sz="3200" b="1" dirty="0" smtClean="0">
                <a:solidFill>
                  <a:schemeClr val="bg1"/>
                </a:solidFill>
              </a:rPr>
              <a:t>ourselves in/with the Word;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Have the proper </a:t>
            </a:r>
            <a:r>
              <a:rPr lang="en-US" sz="3200" b="1" i="1" dirty="0" smtClean="0">
                <a:solidFill>
                  <a:schemeClr val="bg1"/>
                </a:solidFill>
              </a:rPr>
              <a:t>love </a:t>
            </a:r>
            <a:r>
              <a:rPr lang="en-US" sz="3200" b="1" dirty="0" smtClean="0">
                <a:solidFill>
                  <a:schemeClr val="bg1"/>
                </a:solidFill>
              </a:rPr>
              <a:t>and </a:t>
            </a:r>
            <a:r>
              <a:rPr lang="en-US" sz="3200" b="1" i="1" dirty="0" smtClean="0">
                <a:solidFill>
                  <a:schemeClr val="bg1"/>
                </a:solidFill>
              </a:rPr>
              <a:t>affection </a:t>
            </a:r>
            <a:r>
              <a:rPr lang="en-US" sz="3200" b="1" dirty="0" smtClean="0">
                <a:solidFill>
                  <a:schemeClr val="bg1"/>
                </a:solidFill>
              </a:rPr>
              <a:t>for souls; and,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Cast our </a:t>
            </a:r>
            <a:r>
              <a:rPr lang="en-US" sz="3200" b="1" i="1" dirty="0" smtClean="0">
                <a:solidFill>
                  <a:schemeClr val="bg1"/>
                </a:solidFill>
              </a:rPr>
              <a:t>net/line </a:t>
            </a:r>
            <a:r>
              <a:rPr lang="en-US" sz="3200" b="1" dirty="0" smtClean="0">
                <a:solidFill>
                  <a:schemeClr val="bg1"/>
                </a:solidFill>
              </a:rPr>
              <a:t>into the water!</a:t>
            </a:r>
          </a:p>
          <a:p>
            <a:pPr marL="5715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You </a:t>
            </a:r>
            <a:r>
              <a:rPr lang="en-US" b="1" i="1" dirty="0" smtClean="0">
                <a:solidFill>
                  <a:schemeClr val="bg1"/>
                </a:solidFill>
              </a:rPr>
              <a:t>can </a:t>
            </a:r>
            <a:r>
              <a:rPr lang="en-US" b="1" dirty="0" smtClean="0">
                <a:solidFill>
                  <a:schemeClr val="bg1"/>
                </a:solidFill>
              </a:rPr>
              <a:t>do this; the question is: </a:t>
            </a:r>
            <a:r>
              <a:rPr lang="en-US" b="1" i="1" dirty="0" smtClean="0">
                <a:solidFill>
                  <a:schemeClr val="bg1"/>
                </a:solidFill>
              </a:rPr>
              <a:t>will you?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8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725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654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Becoming Fishers of Men:  A Quick Review</vt:lpstr>
      <vt:lpstr>Becoming Fishers of Men:  2Cor.10:3-5, The Nature of Spiritual Fishing</vt:lpstr>
      <vt:lpstr>Becoming Fishers of Men:  2Cor.10:3-5, The Nature of Spiritual Fishing</vt:lpstr>
      <vt:lpstr>Becoming Fishers of Men: 1Thessalonians 1:8 - 2:12</vt:lpstr>
      <vt:lpstr>Becoming a Fisher of Men...</vt:lpstr>
      <vt:lpstr>Fishing for Men...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22</cp:revision>
  <dcterms:created xsi:type="dcterms:W3CDTF">2023-09-29T16:27:34Z</dcterms:created>
  <dcterms:modified xsi:type="dcterms:W3CDTF">2023-10-01T12:55:07Z</dcterms:modified>
</cp:coreProperties>
</file>