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D65D5-E63B-EA42-A67B-775E868A4CF5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CC118-A883-944B-9963-DE2F8D6FC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29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*Two</a:t>
            </a:r>
            <a:r>
              <a:rPr lang="en-US" baseline="0" dirty="0" smtClean="0"/>
              <a:t> biggest </a:t>
            </a:r>
            <a:r>
              <a:rPr lang="en-US" i="1" baseline="0" dirty="0" smtClean="0"/>
              <a:t>fears </a:t>
            </a:r>
            <a:r>
              <a:rPr lang="en-US" i="0" baseline="0" dirty="0" smtClean="0"/>
              <a:t>that inhibit us from doing Personal Work:  1) “I’m afraid </a:t>
            </a:r>
            <a:r>
              <a:rPr lang="en-US" b="1" i="0" baseline="0" dirty="0" smtClean="0"/>
              <a:t>I don’t </a:t>
            </a:r>
            <a:r>
              <a:rPr lang="en-US" b="1" i="1" baseline="0" dirty="0" smtClean="0"/>
              <a:t>know </a:t>
            </a:r>
            <a:r>
              <a:rPr lang="en-US" b="1" i="0" baseline="0" dirty="0" smtClean="0"/>
              <a:t>enough”</a:t>
            </a:r>
            <a:r>
              <a:rPr lang="en-US" b="0" i="0" baseline="0" dirty="0" smtClean="0"/>
              <a:t>- which we addressed in the previous lesson; </a:t>
            </a:r>
            <a:r>
              <a:rPr lang="en-US" b="1" i="0" baseline="0" dirty="0" smtClean="0"/>
              <a:t> </a:t>
            </a:r>
            <a:r>
              <a:rPr lang="en-US" b="0" i="0" baseline="0" dirty="0" smtClean="0"/>
              <a:t>and, 2) “I’m afraid I </a:t>
            </a:r>
            <a:r>
              <a:rPr lang="en-US" b="1" i="0" baseline="0" dirty="0" smtClean="0"/>
              <a:t>don’t know </a:t>
            </a:r>
            <a:r>
              <a:rPr lang="en-US" b="1" i="1" baseline="0" dirty="0" smtClean="0"/>
              <a:t>where to begin </a:t>
            </a:r>
            <a:r>
              <a:rPr lang="en-US" b="1" i="0" baseline="0" dirty="0" smtClean="0"/>
              <a:t>or </a:t>
            </a:r>
            <a:r>
              <a:rPr lang="en-US" b="1" i="1" baseline="0" dirty="0" smtClean="0"/>
              <a:t>how to proceed”</a:t>
            </a:r>
            <a:r>
              <a:rPr lang="en-US" b="0" i="1" baseline="0" dirty="0" smtClean="0"/>
              <a:t>- </a:t>
            </a:r>
            <a:r>
              <a:rPr lang="en-US" b="0" i="0" baseline="0" dirty="0" smtClean="0"/>
              <a:t>which is today’s lesson.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CC118-A883-944B-9963-DE2F8D6FCA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14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*note the</a:t>
            </a:r>
            <a:r>
              <a:rPr lang="en-US" baseline="0" dirty="0" smtClean="0"/>
              <a:t> qualifications in </a:t>
            </a:r>
            <a:r>
              <a:rPr lang="en-US" u="sng" baseline="0" dirty="0" smtClean="0"/>
              <a:t>v.3</a:t>
            </a:r>
            <a:r>
              <a:rPr lang="en-US" u="none" baseline="0" dirty="0" smtClean="0"/>
              <a:t>, especially </a:t>
            </a:r>
            <a:r>
              <a:rPr lang="en-US" i="1" u="none" baseline="0" dirty="0" smtClean="0"/>
              <a:t>“full of the Spirit” </a:t>
            </a:r>
            <a:r>
              <a:rPr lang="en-US" i="0" u="none" baseline="0" dirty="0" smtClean="0"/>
              <a:t>prior to</a:t>
            </a:r>
            <a:r>
              <a:rPr lang="en-US" u="none" baseline="0" dirty="0" smtClean="0"/>
              <a:t> </a:t>
            </a:r>
            <a:r>
              <a:rPr lang="en-US" u="sng" baseline="0" dirty="0" smtClean="0"/>
              <a:t>v.6</a:t>
            </a:r>
            <a:r>
              <a:rPr lang="en-US" u="none" baseline="0" dirty="0" smtClean="0"/>
              <a:t> (and </a:t>
            </a:r>
            <a:r>
              <a:rPr lang="en-US" u="sng" baseline="0" dirty="0" smtClean="0"/>
              <a:t>8:18</a:t>
            </a:r>
            <a:r>
              <a:rPr lang="en-US" u="none" baseline="0" dirty="0" smtClean="0"/>
              <a:t>)- </a:t>
            </a:r>
            <a:r>
              <a:rPr lang="en-US" i="0" u="none" baseline="0" dirty="0" smtClean="0"/>
              <a:t>meaning one can be </a:t>
            </a:r>
            <a:r>
              <a:rPr lang="en-US" i="1" u="none" baseline="0" dirty="0" smtClean="0"/>
              <a:t>full of the Spirit </a:t>
            </a:r>
            <a:r>
              <a:rPr lang="en-US" i="0" u="none" baseline="0" dirty="0" smtClean="0"/>
              <a:t>in non-miraculous ways.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CC118-A883-944B-9963-DE2F8D6FCA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60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CC118-A883-944B-9963-DE2F8D6FCA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60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CC118-A883-944B-9963-DE2F8D6FCA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60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CC118-A883-944B-9963-DE2F8D6FCA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60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CC118-A883-944B-9963-DE2F8D6FCA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60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CC118-A883-944B-9963-DE2F8D6FCA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6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61D-ADFB-274E-A7A8-55D55CEECA5E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516-AF03-EC41-B4DD-E7B709B9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61D-ADFB-274E-A7A8-55D55CEECA5E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516-AF03-EC41-B4DD-E7B709B9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69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61D-ADFB-274E-A7A8-55D55CEECA5E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516-AF03-EC41-B4DD-E7B709B9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2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61D-ADFB-274E-A7A8-55D55CEECA5E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516-AF03-EC41-B4DD-E7B709B9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2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61D-ADFB-274E-A7A8-55D55CEECA5E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516-AF03-EC41-B4DD-E7B709B9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61D-ADFB-274E-A7A8-55D55CEECA5E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516-AF03-EC41-B4DD-E7B709B9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9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61D-ADFB-274E-A7A8-55D55CEECA5E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516-AF03-EC41-B4DD-E7B709B9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7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61D-ADFB-274E-A7A8-55D55CEECA5E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516-AF03-EC41-B4DD-E7B709B9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61D-ADFB-274E-A7A8-55D55CEECA5E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516-AF03-EC41-B4DD-E7B709B9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6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61D-ADFB-274E-A7A8-55D55CEECA5E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516-AF03-EC41-B4DD-E7B709B9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2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761D-ADFB-274E-A7A8-55D55CEECA5E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516-AF03-EC41-B4DD-E7B709B9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6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F761D-ADFB-274E-A7A8-55D55CEECA5E}" type="datetimeFigureOut">
              <a:rPr lang="en-US" smtClean="0"/>
              <a:t>10/15/23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48516-AF03-EC41-B4DD-E7B709B97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8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3589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ArtBook__037_037__CallingOfTheFishermen____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5486400" y="76200"/>
            <a:ext cx="354171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3600" b="1" dirty="0">
                <a:solidFill>
                  <a:srgbClr val="000090"/>
                </a:solidFill>
                <a:latin typeface="Calibri" charset="0"/>
                <a:cs typeface="Calibri" charset="0"/>
              </a:rPr>
              <a:t>Becoming </a:t>
            </a:r>
            <a:r>
              <a:rPr lang="en-US" sz="3600" b="1" i="1" dirty="0">
                <a:solidFill>
                  <a:srgbClr val="000090"/>
                </a:solidFill>
                <a:latin typeface="Calibri" charset="0"/>
                <a:cs typeface="Calibri" charset="0"/>
              </a:rPr>
              <a:t>“Fishers of Men”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  <a:latin typeface="Calibri" charset="0"/>
                <a:cs typeface="Calibri" charset="0"/>
              </a:rPr>
              <a:t>Lesson </a:t>
            </a:r>
            <a:r>
              <a:rPr lang="en-US" sz="3600" b="1" dirty="0" smtClean="0">
                <a:solidFill>
                  <a:srgbClr val="FFFF00"/>
                </a:solidFill>
                <a:latin typeface="Calibri" charset="0"/>
                <a:cs typeface="Calibri" charset="0"/>
              </a:rPr>
              <a:t>5</a:t>
            </a:r>
            <a:endParaRPr lang="en-US" sz="3600" b="1" dirty="0">
              <a:solidFill>
                <a:srgbClr val="FFFF00"/>
              </a:solidFill>
              <a:latin typeface="Calibri" charset="0"/>
              <a:cs typeface="Calibri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0350" y="344488"/>
            <a:ext cx="5073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600" b="1" u="sng" dirty="0" smtClean="0">
                <a:solidFill>
                  <a:srgbClr val="3366FF"/>
                </a:solidFill>
                <a:latin typeface="Calibri" charset="0"/>
                <a:cs typeface="Calibri" charset="0"/>
              </a:rPr>
              <a:t>Acts 8:26-40</a:t>
            </a:r>
            <a:endParaRPr lang="en-US" sz="3600" b="1" u="sng" dirty="0">
              <a:solidFill>
                <a:srgbClr val="3366FF"/>
              </a:solidFill>
              <a:latin typeface="Calibri" charset="0"/>
              <a:cs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607" y="1582677"/>
            <a:ext cx="3631433" cy="49859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softEdge rad="76200"/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Where we’ve already been:</a:t>
            </a:r>
          </a:p>
          <a:p>
            <a:pPr marL="192024" indent="-192024">
              <a:spcAft>
                <a:spcPts val="600"/>
              </a:spcAft>
              <a:buFont typeface="Arial"/>
              <a:buChar char="•"/>
            </a:pPr>
            <a:r>
              <a:rPr lang="en-US" b="1" dirty="0" smtClean="0"/>
              <a:t>Lesson 1, </a:t>
            </a:r>
            <a:r>
              <a:rPr lang="en-US" b="1" dirty="0" smtClean="0">
                <a:solidFill>
                  <a:srgbClr val="000090"/>
                </a:solidFill>
              </a:rPr>
              <a:t>Fishing </a:t>
            </a:r>
            <a:r>
              <a:rPr lang="en-US" b="1" i="1" dirty="0" smtClean="0">
                <a:solidFill>
                  <a:srgbClr val="000090"/>
                </a:solidFill>
              </a:rPr>
              <a:t>for Fish </a:t>
            </a:r>
            <a:r>
              <a:rPr lang="en-US" b="1" dirty="0" smtClean="0">
                <a:solidFill>
                  <a:srgbClr val="000090"/>
                </a:solidFill>
              </a:rPr>
              <a:t>and Fishing </a:t>
            </a:r>
            <a:r>
              <a:rPr lang="en-US" b="1" i="1" dirty="0" smtClean="0">
                <a:solidFill>
                  <a:srgbClr val="000090"/>
                </a:solidFill>
              </a:rPr>
              <a:t>for Men </a:t>
            </a:r>
            <a:endParaRPr lang="en-US" b="1" dirty="0">
              <a:solidFill>
                <a:srgbClr val="000090"/>
              </a:solidFill>
            </a:endParaRPr>
          </a:p>
          <a:p>
            <a:pPr marL="192024" indent="-192024"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Lesson 2, </a:t>
            </a:r>
            <a:r>
              <a:rPr lang="en-US" b="1" dirty="0" smtClean="0">
                <a:solidFill>
                  <a:srgbClr val="000090"/>
                </a:solidFill>
              </a:rPr>
              <a:t>Six Reasons We Should be </a:t>
            </a:r>
            <a:r>
              <a:rPr lang="en-US" b="1" i="1" dirty="0" smtClean="0">
                <a:solidFill>
                  <a:srgbClr val="000090"/>
                </a:solidFill>
              </a:rPr>
              <a:t>Personal Workers</a:t>
            </a:r>
            <a:endParaRPr lang="en-US" b="1" dirty="0" smtClean="0">
              <a:solidFill>
                <a:srgbClr val="000090"/>
              </a:solidFill>
            </a:endParaRPr>
          </a:p>
          <a:p>
            <a:pPr marL="192024" indent="-192024"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Lesson 3, </a:t>
            </a:r>
            <a:r>
              <a:rPr lang="en-US" b="1" i="1" dirty="0" smtClean="0">
                <a:solidFill>
                  <a:srgbClr val="000090"/>
                </a:solidFill>
              </a:rPr>
              <a:t>Essential Qualities </a:t>
            </a:r>
            <a:r>
              <a:rPr lang="en-US" b="1" dirty="0" smtClean="0">
                <a:solidFill>
                  <a:srgbClr val="000090"/>
                </a:solidFill>
              </a:rPr>
              <a:t>of an </a:t>
            </a:r>
            <a:r>
              <a:rPr lang="en-US" b="1" i="1" dirty="0" smtClean="0">
                <a:solidFill>
                  <a:srgbClr val="000090"/>
                </a:solidFill>
              </a:rPr>
              <a:t>Effective </a:t>
            </a:r>
            <a:r>
              <a:rPr lang="en-US" b="1" dirty="0" smtClean="0">
                <a:solidFill>
                  <a:srgbClr val="000090"/>
                </a:solidFill>
              </a:rPr>
              <a:t>Personal Worker</a:t>
            </a:r>
          </a:p>
          <a:p>
            <a:pPr marL="192024" indent="-192024"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Lesson 4, </a:t>
            </a:r>
            <a:r>
              <a:rPr lang="en-US" b="1" dirty="0" smtClean="0">
                <a:solidFill>
                  <a:srgbClr val="000090"/>
                </a:solidFill>
              </a:rPr>
              <a:t>What You </a:t>
            </a:r>
            <a:r>
              <a:rPr lang="en-US" b="1" i="1" dirty="0" smtClean="0">
                <a:solidFill>
                  <a:srgbClr val="000090"/>
                </a:solidFill>
              </a:rPr>
              <a:t>Need to Know </a:t>
            </a:r>
            <a:r>
              <a:rPr lang="en-US" b="1" dirty="0" smtClean="0">
                <a:solidFill>
                  <a:srgbClr val="000090"/>
                </a:solidFill>
              </a:rPr>
              <a:t>(to be an Effective Personal Worker)*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And now (finally!), where we’re going today...</a:t>
            </a:r>
          </a:p>
          <a:p>
            <a:pPr marL="192024" indent="-192024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Lesson 5</a:t>
            </a:r>
            <a:r>
              <a:rPr lang="en-US" b="1" dirty="0" smtClean="0">
                <a:solidFill>
                  <a:srgbClr val="000090"/>
                </a:solidFill>
              </a:rPr>
              <a:t>, Personal Work Strategies: What You </a:t>
            </a:r>
            <a:r>
              <a:rPr lang="en-US" b="1" i="1" dirty="0" smtClean="0">
                <a:solidFill>
                  <a:srgbClr val="000090"/>
                </a:solidFill>
              </a:rPr>
              <a:t>Need to Do </a:t>
            </a:r>
            <a:r>
              <a:rPr lang="en-US" b="1" dirty="0" smtClean="0">
                <a:solidFill>
                  <a:srgbClr val="000090"/>
                </a:solidFill>
              </a:rPr>
              <a:t>and </a:t>
            </a:r>
            <a:r>
              <a:rPr lang="en-US" b="1" i="1" dirty="0" smtClean="0">
                <a:solidFill>
                  <a:srgbClr val="000090"/>
                </a:solidFill>
              </a:rPr>
              <a:t>Say </a:t>
            </a:r>
            <a:r>
              <a:rPr lang="en-US" b="1" dirty="0" smtClean="0">
                <a:solidFill>
                  <a:srgbClr val="000090"/>
                </a:solidFill>
              </a:rPr>
              <a:t>(to be and Effective Personal Worker)</a:t>
            </a:r>
            <a:endParaRPr lang="en-US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1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2592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Personal Work Strategies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626"/>
            <a:ext cx="8229600" cy="5475551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This lesson does not stem from my expertise (or lack thereof), but from the </a:t>
            </a:r>
            <a:r>
              <a:rPr lang="en-US" b="1" i="1" dirty="0" smtClean="0">
                <a:solidFill>
                  <a:srgbClr val="C6D9F1"/>
                </a:solidFill>
              </a:rPr>
              <a:t>inspired wisdom of the Holy Spirit </a:t>
            </a:r>
            <a:r>
              <a:rPr lang="en-US" b="1" dirty="0" smtClean="0">
                <a:solidFill>
                  <a:srgbClr val="FFFFFF"/>
                </a:solidFill>
              </a:rPr>
              <a:t>by providing a </a:t>
            </a:r>
            <a:r>
              <a:rPr lang="en-US" b="1" i="1" dirty="0" smtClean="0">
                <a:solidFill>
                  <a:srgbClr val="C6D9F1"/>
                </a:solidFill>
              </a:rPr>
              <a:t>how to</a:t>
            </a:r>
            <a:r>
              <a:rPr lang="en-US" b="1" dirty="0" smtClean="0">
                <a:solidFill>
                  <a:srgbClr val="C6D9F1"/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“case study” </a:t>
            </a:r>
            <a:r>
              <a:rPr lang="en-US" b="1" dirty="0" smtClean="0">
                <a:solidFill>
                  <a:srgbClr val="FFFFFF"/>
                </a:solidFill>
              </a:rPr>
              <a:t>in </a:t>
            </a:r>
            <a:r>
              <a:rPr lang="en-US" b="1" u="sng" dirty="0" smtClean="0">
                <a:solidFill>
                  <a:srgbClr val="FFFF00"/>
                </a:solidFill>
              </a:rPr>
              <a:t>Acts 8:26-40</a:t>
            </a:r>
            <a:r>
              <a:rPr lang="en-US" b="1" dirty="0" smtClean="0">
                <a:solidFill>
                  <a:srgbClr val="FFFFFF"/>
                </a:solidFill>
              </a:rPr>
              <a:t>. 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FFFF"/>
                </a:solidFill>
              </a:rPr>
              <a:t>First, some context...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Philip was one of the 7 chosen in </a:t>
            </a:r>
            <a:r>
              <a:rPr lang="en-US" b="1" u="sng" dirty="0" smtClean="0">
                <a:solidFill>
                  <a:srgbClr val="FFFF00"/>
                </a:solidFill>
              </a:rPr>
              <a:t>Acts 6:1-6</a:t>
            </a:r>
            <a:r>
              <a:rPr lang="en-US" b="1" dirty="0" smtClean="0">
                <a:solidFill>
                  <a:srgbClr val="FFFFFF"/>
                </a:solidFill>
              </a:rPr>
              <a:t>*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Next, the story follows 2 of these 7 men...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i="1" dirty="0" smtClean="0">
                <a:solidFill>
                  <a:srgbClr val="C6D9F1"/>
                </a:solidFill>
              </a:rPr>
              <a:t>Stephen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in </a:t>
            </a:r>
            <a:r>
              <a:rPr lang="en-US" b="1" u="sng" dirty="0" smtClean="0">
                <a:solidFill>
                  <a:srgbClr val="FFFF00"/>
                </a:solidFill>
              </a:rPr>
              <a:t>Acts </a:t>
            </a:r>
            <a:r>
              <a:rPr lang="en-US" b="1" u="sng" dirty="0" smtClean="0">
                <a:solidFill>
                  <a:srgbClr val="FFFF00"/>
                </a:solidFill>
              </a:rPr>
              <a:t>6:8 -7:60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dirty="0" smtClean="0">
                <a:solidFill>
                  <a:srgbClr val="FFFFFF"/>
                </a:solidFill>
              </a:rPr>
              <a:t>and,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i="1" dirty="0" smtClean="0">
                <a:solidFill>
                  <a:srgbClr val="C6D9F1"/>
                </a:solidFill>
              </a:rPr>
              <a:t>Philip </a:t>
            </a:r>
            <a:r>
              <a:rPr lang="en-US" b="1" dirty="0" smtClean="0">
                <a:solidFill>
                  <a:srgbClr val="FFFFFF"/>
                </a:solidFill>
              </a:rPr>
              <a:t>in </a:t>
            </a:r>
            <a:r>
              <a:rPr lang="en-US" b="1" u="sng" dirty="0" smtClean="0">
                <a:solidFill>
                  <a:srgbClr val="FFFF00"/>
                </a:solidFill>
              </a:rPr>
              <a:t>Acts 8:5ff</a:t>
            </a:r>
            <a:r>
              <a:rPr lang="en-US" b="1" dirty="0" smtClean="0">
                <a:solidFill>
                  <a:srgbClr val="FFFFFF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But </a:t>
            </a:r>
            <a:r>
              <a:rPr lang="en-US" b="1" u="sng" dirty="0" smtClean="0">
                <a:solidFill>
                  <a:srgbClr val="FFFF00"/>
                </a:solidFill>
              </a:rPr>
              <a:t>Acts 8:1-4</a:t>
            </a:r>
            <a:r>
              <a:rPr lang="en-US" b="1" dirty="0" smtClean="0">
                <a:solidFill>
                  <a:srgbClr val="FFFFFF"/>
                </a:solidFill>
              </a:rPr>
              <a:t> is important to the story also.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Finally, </a:t>
            </a:r>
            <a:r>
              <a:rPr lang="en-US" b="1" u="sng" dirty="0" smtClean="0">
                <a:solidFill>
                  <a:srgbClr val="FFFF00"/>
                </a:solidFill>
              </a:rPr>
              <a:t>Acts 8:5-25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details Philip’s efforts in Samaria and the results.  Which brings us to our primary text of </a:t>
            </a:r>
            <a:r>
              <a:rPr lang="en-US" b="1" u="sng" dirty="0" smtClean="0">
                <a:solidFill>
                  <a:srgbClr val="FFFF00"/>
                </a:solidFill>
              </a:rPr>
              <a:t>Acts 8:26-40</a:t>
            </a:r>
            <a:r>
              <a:rPr lang="en-US" b="1" dirty="0" smtClean="0">
                <a:solidFill>
                  <a:srgbClr val="FFFFFF"/>
                </a:solidFill>
              </a:rPr>
              <a:t>. 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49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550"/>
            <a:ext cx="8229600" cy="1552089"/>
          </a:xfrm>
        </p:spPr>
        <p:txBody>
          <a:bodyPr anchor="ctr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Personal Work Strategies: </a:t>
            </a:r>
            <a:r>
              <a:rPr lang="en-US" sz="3200" b="1" dirty="0">
                <a:solidFill>
                  <a:srgbClr val="FFFFFF"/>
                </a:solidFill>
              </a:rPr>
              <a:t>What can </a:t>
            </a:r>
            <a:r>
              <a:rPr lang="en-US" sz="3200" b="1" dirty="0" smtClean="0">
                <a:solidFill>
                  <a:srgbClr val="FFFFFF"/>
                </a:solidFill>
              </a:rPr>
              <a:t>we learn </a:t>
            </a:r>
            <a:r>
              <a:rPr lang="en-US" sz="3200" b="1" dirty="0">
                <a:solidFill>
                  <a:srgbClr val="FFFFFF"/>
                </a:solidFill>
              </a:rPr>
              <a:t>about what to </a:t>
            </a:r>
            <a:r>
              <a:rPr lang="en-US" sz="3200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do</a:t>
            </a:r>
            <a:r>
              <a:rPr lang="en-US" sz="3200" b="1" i="1" dirty="0">
                <a:solidFill>
                  <a:srgbClr val="FFFFFF"/>
                </a:solidFill>
              </a:rPr>
              <a:t> </a:t>
            </a:r>
            <a:r>
              <a:rPr lang="en-US" sz="3200" b="1" dirty="0">
                <a:solidFill>
                  <a:srgbClr val="FFFFFF"/>
                </a:solidFill>
              </a:rPr>
              <a:t>and </a:t>
            </a:r>
            <a:r>
              <a:rPr lang="en-US" sz="3200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say</a:t>
            </a:r>
            <a:r>
              <a:rPr lang="en-US" sz="3200" b="1" dirty="0">
                <a:solidFill>
                  <a:srgbClr val="FFFFFF"/>
                </a:solidFill>
              </a:rPr>
              <a:t> from </a:t>
            </a:r>
            <a:r>
              <a:rPr lang="en-US" sz="3200" b="1" dirty="0" smtClean="0">
                <a:solidFill>
                  <a:srgbClr val="FFFFFF"/>
                </a:solidFill>
              </a:rPr>
              <a:t/>
            </a:r>
            <a:br>
              <a:rPr lang="en-US" sz="3200" b="1" dirty="0" smtClean="0">
                <a:solidFill>
                  <a:srgbClr val="FFFFFF"/>
                </a:solidFill>
              </a:rPr>
            </a:br>
            <a:r>
              <a:rPr lang="en-US" sz="3200" b="1" dirty="0" smtClean="0">
                <a:solidFill>
                  <a:srgbClr val="FFFFFF"/>
                </a:solidFill>
              </a:rPr>
              <a:t>the </a:t>
            </a:r>
            <a:r>
              <a:rPr lang="en-US" sz="3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“case study” </a:t>
            </a:r>
            <a:r>
              <a:rPr lang="en-US" sz="3200" b="1" dirty="0">
                <a:solidFill>
                  <a:srgbClr val="FFFFFF"/>
                </a:solidFill>
              </a:rPr>
              <a:t>in </a:t>
            </a:r>
            <a:r>
              <a:rPr lang="en-US" sz="3200" b="1" u="sng" dirty="0">
                <a:solidFill>
                  <a:srgbClr val="FFFF00"/>
                </a:solidFill>
              </a:rPr>
              <a:t>Acts 8:26-40</a:t>
            </a:r>
            <a:r>
              <a:rPr lang="en-US" sz="3200" b="1" dirty="0">
                <a:solidFill>
                  <a:srgbClr val="FFFFFF"/>
                </a:solidFill>
              </a:rPr>
              <a:t>? 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419" y="1998903"/>
            <a:ext cx="8713331" cy="465727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FFFF00"/>
                </a:solidFill>
              </a:rPr>
              <a:t>v.29</a:t>
            </a:r>
            <a:r>
              <a:rPr lang="en-US" sz="2800" b="1" dirty="0" smtClean="0">
                <a:solidFill>
                  <a:srgbClr val="FFFFFF"/>
                </a:solidFill>
              </a:rPr>
              <a:t>, 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Listen to and follow the Holy Spirit.</a:t>
            </a:r>
            <a:endParaRPr lang="en-US" sz="2800" b="1" u="sng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548640" lvl="1" indent="-237744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Not “go here and talk to her/him specifically,” but</a:t>
            </a:r>
          </a:p>
          <a:p>
            <a:pPr marL="548640" lvl="1" indent="-237744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Understand </a:t>
            </a:r>
            <a:r>
              <a:rPr lang="en-US" b="1" i="1" dirty="0" smtClean="0">
                <a:solidFill>
                  <a:srgbClr val="C6D9F1"/>
                </a:solidFill>
              </a:rPr>
              <a:t>responsibility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2Tim.2:2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John 15:8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48640" lvl="1" indent="-237744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C6D9F1"/>
                </a:solidFill>
              </a:rPr>
              <a:t>pray for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i="1" dirty="0" smtClean="0">
                <a:solidFill>
                  <a:srgbClr val="C6D9F1"/>
                </a:solidFill>
              </a:rPr>
              <a:t>recognize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and </a:t>
            </a:r>
            <a:r>
              <a:rPr lang="en-US" b="1" i="1" dirty="0" smtClean="0">
                <a:solidFill>
                  <a:srgbClr val="C6D9F1"/>
                </a:solidFill>
              </a:rPr>
              <a:t>utilize opportunities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Matt.5:16 / 2Cor.3:2-3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Col.4:5-6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Rev.3:8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800" b="1" u="sng" dirty="0" smtClean="0">
                <a:solidFill>
                  <a:srgbClr val="FFFF00"/>
                </a:solidFill>
              </a:rPr>
              <a:t>v.30a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rgbClr val="C6D9F1"/>
                </a:solidFill>
              </a:rPr>
              <a:t>Be </a:t>
            </a:r>
            <a:r>
              <a:rPr lang="en-US" sz="2800" b="1" i="1" dirty="0" smtClean="0">
                <a:solidFill>
                  <a:srgbClr val="C6D9F1"/>
                </a:solidFill>
              </a:rPr>
              <a:t>Enthusiastic!</a:t>
            </a:r>
            <a:endParaRPr lang="en-US" sz="2800" b="1" i="1" dirty="0" smtClean="0">
              <a:solidFill>
                <a:schemeClr val="bg1"/>
              </a:solidFill>
            </a:endParaRPr>
          </a:p>
          <a:p>
            <a:pPr marL="548640" lvl="1" indent="-237744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Ein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i="1" dirty="0" smtClean="0">
                <a:solidFill>
                  <a:schemeClr val="bg1"/>
                </a:solidFill>
              </a:rPr>
              <a:t>with/in</a:t>
            </a:r>
            <a:r>
              <a:rPr lang="en-US" b="1" dirty="0" smtClean="0">
                <a:solidFill>
                  <a:schemeClr val="bg1"/>
                </a:solidFill>
              </a:rPr>
              <a:t>) + </a:t>
            </a:r>
            <a:r>
              <a:rPr lang="en-US" b="1" i="1" dirty="0" err="1" smtClean="0">
                <a:solidFill>
                  <a:srgbClr val="C6D9F1"/>
                </a:solidFill>
              </a:rPr>
              <a:t>Theos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i="1" dirty="0" smtClean="0">
                <a:solidFill>
                  <a:schemeClr val="bg1"/>
                </a:solidFill>
              </a:rPr>
              <a:t>God</a:t>
            </a:r>
            <a:r>
              <a:rPr lang="en-US" b="1" dirty="0" smtClean="0">
                <a:solidFill>
                  <a:schemeClr val="bg1"/>
                </a:solidFill>
              </a:rPr>
              <a:t>) = </a:t>
            </a:r>
            <a:r>
              <a:rPr lang="en-US" b="1" i="1" dirty="0" smtClean="0">
                <a:solidFill>
                  <a:srgbClr val="C6D9F1"/>
                </a:solidFill>
              </a:rPr>
              <a:t>Enthusiasm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i="1" dirty="0" smtClean="0">
                <a:solidFill>
                  <a:schemeClr val="bg1"/>
                </a:solidFill>
              </a:rPr>
              <a:t>God within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 marL="548640" lvl="1" indent="-237744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u="sng" dirty="0">
                <a:solidFill>
                  <a:srgbClr val="FFFF00"/>
                </a:solidFill>
              </a:rPr>
              <a:t>c</a:t>
            </a:r>
            <a:r>
              <a:rPr lang="en-US" b="1" u="sng" dirty="0" smtClean="0">
                <a:solidFill>
                  <a:srgbClr val="FFFF00"/>
                </a:solidFill>
              </a:rPr>
              <a:t>f. Rom.10:1-2</a:t>
            </a:r>
            <a:r>
              <a:rPr lang="en-US" b="1" dirty="0" smtClean="0">
                <a:solidFill>
                  <a:schemeClr val="bg1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2Cor.9:2</a:t>
            </a:r>
          </a:p>
        </p:txBody>
      </p:sp>
    </p:spTree>
    <p:extLst>
      <p:ext uri="{BB962C8B-B14F-4D97-AF65-F5344CB8AC3E}">
        <p14:creationId xmlns:p14="http://schemas.microsoft.com/office/powerpoint/2010/main" val="77263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550"/>
            <a:ext cx="8229600" cy="1552089"/>
          </a:xfrm>
        </p:spPr>
        <p:txBody>
          <a:bodyPr anchor="ctr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Personal Work Strategies: </a:t>
            </a:r>
            <a:r>
              <a:rPr lang="en-US" sz="3200" b="1" dirty="0">
                <a:solidFill>
                  <a:srgbClr val="FFFFFF"/>
                </a:solidFill>
              </a:rPr>
              <a:t>What can </a:t>
            </a:r>
            <a:r>
              <a:rPr lang="en-US" sz="3200" b="1" dirty="0" smtClean="0">
                <a:solidFill>
                  <a:srgbClr val="FFFFFF"/>
                </a:solidFill>
              </a:rPr>
              <a:t>we learn </a:t>
            </a:r>
            <a:r>
              <a:rPr lang="en-US" sz="3200" b="1" dirty="0">
                <a:solidFill>
                  <a:srgbClr val="FFFFFF"/>
                </a:solidFill>
              </a:rPr>
              <a:t>about what to </a:t>
            </a:r>
            <a:r>
              <a:rPr lang="en-US" sz="3200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do</a:t>
            </a:r>
            <a:r>
              <a:rPr lang="en-US" sz="3200" b="1" i="1" dirty="0">
                <a:solidFill>
                  <a:srgbClr val="FFFFFF"/>
                </a:solidFill>
              </a:rPr>
              <a:t> </a:t>
            </a:r>
            <a:r>
              <a:rPr lang="en-US" sz="3200" b="1" dirty="0">
                <a:solidFill>
                  <a:srgbClr val="FFFFFF"/>
                </a:solidFill>
              </a:rPr>
              <a:t>and </a:t>
            </a:r>
            <a:r>
              <a:rPr lang="en-US" sz="3200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say</a:t>
            </a:r>
            <a:r>
              <a:rPr lang="en-US" sz="3200" b="1" dirty="0">
                <a:solidFill>
                  <a:srgbClr val="FFFFFF"/>
                </a:solidFill>
              </a:rPr>
              <a:t> from </a:t>
            </a:r>
            <a:r>
              <a:rPr lang="en-US" sz="3200" b="1" dirty="0" smtClean="0">
                <a:solidFill>
                  <a:srgbClr val="FFFFFF"/>
                </a:solidFill>
              </a:rPr>
              <a:t/>
            </a:r>
            <a:br>
              <a:rPr lang="en-US" sz="3200" b="1" dirty="0" smtClean="0">
                <a:solidFill>
                  <a:srgbClr val="FFFFFF"/>
                </a:solidFill>
              </a:rPr>
            </a:br>
            <a:r>
              <a:rPr lang="en-US" sz="3200" b="1" dirty="0" smtClean="0">
                <a:solidFill>
                  <a:srgbClr val="FFFFFF"/>
                </a:solidFill>
              </a:rPr>
              <a:t>the </a:t>
            </a:r>
            <a:r>
              <a:rPr lang="en-US" sz="3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“case study” </a:t>
            </a:r>
            <a:r>
              <a:rPr lang="en-US" sz="3200" b="1" dirty="0">
                <a:solidFill>
                  <a:srgbClr val="FFFFFF"/>
                </a:solidFill>
              </a:rPr>
              <a:t>in </a:t>
            </a:r>
            <a:r>
              <a:rPr lang="en-US" sz="3200" b="1" u="sng" dirty="0">
                <a:solidFill>
                  <a:srgbClr val="FFFF00"/>
                </a:solidFill>
              </a:rPr>
              <a:t>Acts 8:26-40</a:t>
            </a:r>
            <a:r>
              <a:rPr lang="en-US" sz="3200" b="1" dirty="0">
                <a:solidFill>
                  <a:srgbClr val="FFFFFF"/>
                </a:solidFill>
              </a:rPr>
              <a:t>? 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419" y="1857804"/>
            <a:ext cx="8713331" cy="4798373"/>
          </a:xfrm>
        </p:spPr>
        <p:txBody>
          <a:bodyPr>
            <a:normAutofit fontScale="92500"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 startAt="3"/>
            </a:pPr>
            <a:r>
              <a:rPr lang="en-US" sz="2800" b="1" u="sng" dirty="0" smtClean="0">
                <a:solidFill>
                  <a:srgbClr val="FFFF00"/>
                </a:solidFill>
              </a:rPr>
              <a:t>v.30b</a:t>
            </a:r>
            <a:r>
              <a:rPr lang="en-US" sz="2800" b="1" dirty="0" smtClean="0">
                <a:solidFill>
                  <a:srgbClr val="FFFFFF"/>
                </a:solidFill>
              </a:rPr>
              <a:t>,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Ask good questions 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and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listen perceptively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  <a:endParaRPr lang="en-US" sz="2800" b="1" u="sng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548640" lvl="1" indent="-237744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Jesus used this method, </a:t>
            </a:r>
            <a:r>
              <a:rPr lang="en-US" b="1" u="sng" dirty="0" smtClean="0">
                <a:solidFill>
                  <a:srgbClr val="FFFF00"/>
                </a:solidFill>
              </a:rPr>
              <a:t>Matt.16:13,15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48640" lvl="1" indent="-237744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It </a:t>
            </a:r>
            <a:r>
              <a:rPr lang="en-US" b="1" dirty="0" smtClean="0">
                <a:solidFill>
                  <a:schemeClr val="bg1"/>
                </a:solidFill>
              </a:rPr>
              <a:t>allows</a:t>
            </a:r>
            <a:r>
              <a:rPr lang="en-US" b="1" dirty="0" smtClean="0">
                <a:solidFill>
                  <a:srgbClr val="C6D9F1"/>
                </a:solidFill>
              </a:rPr>
              <a:t> you to </a:t>
            </a:r>
            <a:r>
              <a:rPr lang="en-US" b="1" i="1" dirty="0" smtClean="0">
                <a:solidFill>
                  <a:srgbClr val="C6D9F1"/>
                </a:solidFill>
              </a:rPr>
              <a:t>lead </a:t>
            </a:r>
            <a:r>
              <a:rPr lang="en-US" b="1" dirty="0" smtClean="0">
                <a:solidFill>
                  <a:srgbClr val="FFFFFF"/>
                </a:solidFill>
              </a:rPr>
              <a:t>the discussion in an orderly fashion toward the right objective; and,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48640" lvl="1" indent="-237744">
              <a:spcBef>
                <a:spcPts val="0"/>
              </a:spcBef>
              <a:spcAft>
                <a:spcPts val="18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Provides you with insight to their spiritual knowledge and condition, </a:t>
            </a:r>
            <a:r>
              <a:rPr lang="en-US" b="1" u="sng" dirty="0" smtClean="0">
                <a:solidFill>
                  <a:srgbClr val="FFFF00"/>
                </a:solidFill>
              </a:rPr>
              <a:t>cf. Acts 19:2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endParaRPr lang="en-US" b="1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 startAt="3"/>
            </a:pPr>
            <a:r>
              <a:rPr lang="en-US" sz="2800" b="1" u="sng" dirty="0" smtClean="0">
                <a:solidFill>
                  <a:srgbClr val="FFFF00"/>
                </a:solidFill>
              </a:rPr>
              <a:t>v.31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rgbClr val="C6D9F1"/>
                </a:solidFill>
              </a:rPr>
              <a:t>Seize Opportunities.</a:t>
            </a:r>
            <a:endParaRPr lang="en-US" sz="2800" b="1" i="1" dirty="0" smtClean="0">
              <a:solidFill>
                <a:schemeClr val="bg1"/>
              </a:solidFill>
            </a:endParaRPr>
          </a:p>
          <a:p>
            <a:pPr marL="548640" lvl="1" indent="-237744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You may never have them again, </a:t>
            </a:r>
            <a:r>
              <a:rPr lang="en-US" b="1" u="sng" dirty="0" smtClean="0">
                <a:solidFill>
                  <a:srgbClr val="FFFF00"/>
                </a:solidFill>
              </a:rPr>
              <a:t>Eph.5:15-17</a:t>
            </a:r>
            <a:r>
              <a:rPr lang="en-US" b="1" dirty="0" smtClean="0">
                <a:solidFill>
                  <a:schemeClr val="bg1"/>
                </a:solidFill>
              </a:rPr>
              <a:t>; 		   </a:t>
            </a:r>
            <a:r>
              <a:rPr lang="en-US" b="1" u="sng" dirty="0" smtClean="0">
                <a:solidFill>
                  <a:srgbClr val="FFFF00"/>
                </a:solidFill>
              </a:rPr>
              <a:t>Acts 16:13-15,16-33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48640" lvl="1" indent="-237744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So, </a:t>
            </a:r>
            <a:r>
              <a:rPr lang="en-US" b="1" i="1" dirty="0" smtClean="0">
                <a:solidFill>
                  <a:srgbClr val="C6D9F1"/>
                </a:solidFill>
              </a:rPr>
              <a:t>be prepared</a:t>
            </a:r>
            <a:r>
              <a:rPr lang="en-US" b="1" i="1" dirty="0" smtClean="0">
                <a:solidFill>
                  <a:schemeClr val="bg1"/>
                </a:solidFill>
              </a:rPr>
              <a:t>,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rgbClr val="C6D9F1"/>
                </a:solidFill>
              </a:rPr>
              <a:t>don’t let the moment pass</a:t>
            </a:r>
            <a:r>
              <a:rPr lang="en-US" b="1" i="1" dirty="0" smtClean="0">
                <a:solidFill>
                  <a:schemeClr val="bg1"/>
                </a:solidFill>
              </a:rPr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Heb.3:7</a:t>
            </a:r>
            <a:r>
              <a:rPr lang="en-US" b="1" dirty="0" smtClean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9881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550"/>
            <a:ext cx="8229600" cy="1552089"/>
          </a:xfrm>
        </p:spPr>
        <p:txBody>
          <a:bodyPr anchor="ctr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Personal Work Strategies: </a:t>
            </a:r>
            <a:r>
              <a:rPr lang="en-US" sz="3200" b="1" dirty="0">
                <a:solidFill>
                  <a:srgbClr val="FFFFFF"/>
                </a:solidFill>
              </a:rPr>
              <a:t>What can </a:t>
            </a:r>
            <a:r>
              <a:rPr lang="en-US" sz="3200" b="1" dirty="0" smtClean="0">
                <a:solidFill>
                  <a:srgbClr val="FFFFFF"/>
                </a:solidFill>
              </a:rPr>
              <a:t>we learn </a:t>
            </a:r>
            <a:r>
              <a:rPr lang="en-US" sz="3200" b="1" dirty="0">
                <a:solidFill>
                  <a:srgbClr val="FFFFFF"/>
                </a:solidFill>
              </a:rPr>
              <a:t>about what to </a:t>
            </a:r>
            <a:r>
              <a:rPr lang="en-US" sz="3200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do</a:t>
            </a:r>
            <a:r>
              <a:rPr lang="en-US" sz="3200" b="1" i="1" dirty="0">
                <a:solidFill>
                  <a:srgbClr val="FFFFFF"/>
                </a:solidFill>
              </a:rPr>
              <a:t> </a:t>
            </a:r>
            <a:r>
              <a:rPr lang="en-US" sz="3200" b="1" dirty="0">
                <a:solidFill>
                  <a:srgbClr val="FFFFFF"/>
                </a:solidFill>
              </a:rPr>
              <a:t>and </a:t>
            </a:r>
            <a:r>
              <a:rPr lang="en-US" sz="3200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say</a:t>
            </a:r>
            <a:r>
              <a:rPr lang="en-US" sz="3200" b="1" dirty="0">
                <a:solidFill>
                  <a:srgbClr val="FFFFFF"/>
                </a:solidFill>
              </a:rPr>
              <a:t> from </a:t>
            </a:r>
            <a:r>
              <a:rPr lang="en-US" sz="3200" b="1" dirty="0" smtClean="0">
                <a:solidFill>
                  <a:srgbClr val="FFFFFF"/>
                </a:solidFill>
              </a:rPr>
              <a:t/>
            </a:r>
            <a:br>
              <a:rPr lang="en-US" sz="3200" b="1" dirty="0" smtClean="0">
                <a:solidFill>
                  <a:srgbClr val="FFFFFF"/>
                </a:solidFill>
              </a:rPr>
            </a:br>
            <a:r>
              <a:rPr lang="en-US" sz="3200" b="1" dirty="0" smtClean="0">
                <a:solidFill>
                  <a:srgbClr val="FFFFFF"/>
                </a:solidFill>
              </a:rPr>
              <a:t>the </a:t>
            </a:r>
            <a:r>
              <a:rPr lang="en-US" sz="3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“case study” </a:t>
            </a:r>
            <a:r>
              <a:rPr lang="en-US" sz="3200" b="1" dirty="0">
                <a:solidFill>
                  <a:srgbClr val="FFFFFF"/>
                </a:solidFill>
              </a:rPr>
              <a:t>in </a:t>
            </a:r>
            <a:r>
              <a:rPr lang="en-US" sz="3200" b="1" u="sng" dirty="0">
                <a:solidFill>
                  <a:srgbClr val="FFFF00"/>
                </a:solidFill>
              </a:rPr>
              <a:t>Acts 8:26-40</a:t>
            </a:r>
            <a:r>
              <a:rPr lang="en-US" sz="3200" b="1" dirty="0">
                <a:solidFill>
                  <a:srgbClr val="FFFFFF"/>
                </a:solidFill>
              </a:rPr>
              <a:t>? 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419" y="1622639"/>
            <a:ext cx="8713331" cy="5033539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 startAt="5"/>
            </a:pPr>
            <a:r>
              <a:rPr lang="en-US" sz="2400" b="1" u="sng" dirty="0" smtClean="0">
                <a:solidFill>
                  <a:srgbClr val="FFFF00"/>
                </a:solidFill>
              </a:rPr>
              <a:t>v.35a</a:t>
            </a:r>
            <a:r>
              <a:rPr lang="en-US" sz="2400" b="1" dirty="0" smtClean="0">
                <a:solidFill>
                  <a:srgbClr val="FFFFFF"/>
                </a:solidFill>
              </a:rPr>
              <a:t>, </a:t>
            </a:r>
            <a:r>
              <a:rPr lang="en-US" sz="24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Start where they are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  <a:endParaRPr lang="en-US" sz="2400" b="1" u="sng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548640" lvl="1" indent="-237744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It may not be as convenient as </a:t>
            </a:r>
            <a:r>
              <a:rPr lang="en-US" sz="2400" b="1" u="sng" dirty="0" smtClean="0">
                <a:solidFill>
                  <a:srgbClr val="FFFF00"/>
                </a:solidFill>
              </a:rPr>
              <a:t>Isa.53:7-8</a:t>
            </a:r>
            <a:r>
              <a:rPr lang="en-US" sz="2400" b="1" dirty="0" smtClean="0">
                <a:solidFill>
                  <a:srgbClr val="FFFFFF"/>
                </a:solidFill>
              </a:rPr>
              <a:t>,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548640" lvl="1" indent="-237744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But do your best to take them from </a:t>
            </a:r>
            <a:r>
              <a:rPr lang="en-US" sz="24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where they are </a:t>
            </a:r>
            <a:r>
              <a:rPr lang="en-US" sz="2400" b="1" dirty="0" smtClean="0">
                <a:solidFill>
                  <a:srgbClr val="FFFFFF"/>
                </a:solidFill>
              </a:rPr>
              <a:t>to </a:t>
            </a:r>
            <a:r>
              <a:rPr lang="en-US" sz="2400" b="1" i="1" dirty="0" smtClean="0">
                <a:solidFill>
                  <a:srgbClr val="C6D9F1"/>
                </a:solidFill>
              </a:rPr>
              <a:t>where they need to be</a:t>
            </a:r>
            <a:r>
              <a:rPr lang="en-US" sz="2400" b="1" dirty="0" smtClean="0">
                <a:solidFill>
                  <a:srgbClr val="FFFFFF"/>
                </a:solidFill>
              </a:rPr>
              <a:t>.  If you can supply biblical answers to </a:t>
            </a:r>
            <a:r>
              <a:rPr lang="en-US" sz="2400" b="1" dirty="0" smtClean="0">
                <a:solidFill>
                  <a:srgbClr val="C6D9F1"/>
                </a:solidFill>
              </a:rPr>
              <a:t>their spiritual </a:t>
            </a:r>
            <a:r>
              <a:rPr lang="en-US" sz="2400" b="1" i="1" dirty="0" smtClean="0">
                <a:solidFill>
                  <a:srgbClr val="C6D9F1"/>
                </a:solidFill>
              </a:rPr>
              <a:t>concerns</a:t>
            </a:r>
            <a:r>
              <a:rPr lang="en-US" sz="2400" b="1" i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(whatever they may be), then they will be much more likely to listen to biblical answers to their </a:t>
            </a:r>
            <a:r>
              <a:rPr lang="en-US" sz="2400" b="1" dirty="0" smtClean="0">
                <a:solidFill>
                  <a:srgbClr val="C6D9F1"/>
                </a:solidFill>
              </a:rPr>
              <a:t>spiritual </a:t>
            </a:r>
            <a:r>
              <a:rPr lang="en-US" sz="2400" b="1" i="1" dirty="0" smtClean="0">
                <a:solidFill>
                  <a:srgbClr val="C6D9F1"/>
                </a:solidFill>
              </a:rPr>
              <a:t>condition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rgbClr val="C6D9F1"/>
                </a:solidFill>
              </a:rPr>
              <a:t>cures</a:t>
            </a:r>
            <a:r>
              <a:rPr lang="en-US" sz="2400" b="1" i="1" dirty="0" smtClean="0">
                <a:solidFill>
                  <a:srgbClr val="FFFFFF"/>
                </a:solidFill>
              </a:rPr>
              <a:t>. 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548640" lvl="1" indent="-237744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Two things are very important in these regards:</a:t>
            </a:r>
          </a:p>
          <a:p>
            <a:pPr marL="1078992" lvl="2" indent="-457200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b="1" dirty="0" smtClean="0">
                <a:solidFill>
                  <a:srgbClr val="FFFFFF"/>
                </a:solidFill>
              </a:rPr>
              <a:t>Try to utilize </a:t>
            </a:r>
            <a:r>
              <a:rPr lang="en-US" b="1" dirty="0" smtClean="0">
                <a:solidFill>
                  <a:srgbClr val="C6D9F1"/>
                </a:solidFill>
              </a:rPr>
              <a:t>“the Bible says” </a:t>
            </a:r>
            <a:r>
              <a:rPr lang="en-US" b="1" dirty="0" smtClean="0">
                <a:solidFill>
                  <a:srgbClr val="FFFFFF"/>
                </a:solidFill>
              </a:rPr>
              <a:t>instead of “I/we believe/teach/etc</a:t>
            </a:r>
            <a:r>
              <a:rPr lang="en-US" b="1" dirty="0" smtClean="0">
                <a:solidFill>
                  <a:schemeClr val="bg1"/>
                </a:solidFill>
              </a:rPr>
              <a:t>.” Who believes what pales to </a:t>
            </a:r>
            <a:r>
              <a:rPr lang="en-US" b="1" dirty="0" smtClean="0">
                <a:solidFill>
                  <a:srgbClr val="C6D9F1"/>
                </a:solidFill>
              </a:rPr>
              <a:t>“the Bible says”</a:t>
            </a:r>
            <a:r>
              <a:rPr lang="en-US" b="1" dirty="0" smtClean="0">
                <a:solidFill>
                  <a:schemeClr val="bg1"/>
                </a:solidFill>
              </a:rPr>
              <a:t>!</a:t>
            </a:r>
          </a:p>
          <a:p>
            <a:pPr marL="1078992" lvl="2" indent="-457200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en-US" b="1" dirty="0" smtClean="0">
                <a:solidFill>
                  <a:schemeClr val="bg1"/>
                </a:solidFill>
              </a:rPr>
              <a:t>Don’t skip over questions/concerns they have;  if you don’t know the answer(s), find them, but don’t dismiss them because that’s where their interests lie</a:t>
            </a:r>
            <a:r>
              <a:rPr lang="mr-IN" b="1" dirty="0" smtClean="0">
                <a:solidFill>
                  <a:schemeClr val="bg1"/>
                </a:solidFill>
              </a:rPr>
              <a:t>…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at least initially. </a:t>
            </a:r>
          </a:p>
        </p:txBody>
      </p:sp>
    </p:spTree>
    <p:extLst>
      <p:ext uri="{BB962C8B-B14F-4D97-AF65-F5344CB8AC3E}">
        <p14:creationId xmlns:p14="http://schemas.microsoft.com/office/powerpoint/2010/main" val="398869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550"/>
            <a:ext cx="8229600" cy="1552089"/>
          </a:xfrm>
        </p:spPr>
        <p:txBody>
          <a:bodyPr anchor="ctr"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Personal Work Strategies: </a:t>
            </a:r>
            <a:r>
              <a:rPr lang="en-US" sz="3200" b="1" dirty="0">
                <a:solidFill>
                  <a:srgbClr val="FFFFFF"/>
                </a:solidFill>
              </a:rPr>
              <a:t>What can </a:t>
            </a:r>
            <a:r>
              <a:rPr lang="en-US" sz="3200" b="1" dirty="0" smtClean="0">
                <a:solidFill>
                  <a:srgbClr val="FFFFFF"/>
                </a:solidFill>
              </a:rPr>
              <a:t>we learn </a:t>
            </a:r>
            <a:r>
              <a:rPr lang="en-US" sz="3200" b="1" dirty="0">
                <a:solidFill>
                  <a:srgbClr val="FFFFFF"/>
                </a:solidFill>
              </a:rPr>
              <a:t>about what to </a:t>
            </a:r>
            <a:r>
              <a:rPr lang="en-US" sz="3200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do</a:t>
            </a:r>
            <a:r>
              <a:rPr lang="en-US" sz="3200" b="1" i="1" dirty="0">
                <a:solidFill>
                  <a:srgbClr val="FFFFFF"/>
                </a:solidFill>
              </a:rPr>
              <a:t> </a:t>
            </a:r>
            <a:r>
              <a:rPr lang="en-US" sz="3200" b="1" dirty="0">
                <a:solidFill>
                  <a:srgbClr val="FFFFFF"/>
                </a:solidFill>
              </a:rPr>
              <a:t>and </a:t>
            </a:r>
            <a:r>
              <a:rPr lang="en-US" sz="3200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say</a:t>
            </a:r>
            <a:r>
              <a:rPr lang="en-US" sz="3200" b="1" dirty="0">
                <a:solidFill>
                  <a:srgbClr val="FFFFFF"/>
                </a:solidFill>
              </a:rPr>
              <a:t> from </a:t>
            </a:r>
            <a:r>
              <a:rPr lang="en-US" sz="3200" b="1" dirty="0" smtClean="0">
                <a:solidFill>
                  <a:srgbClr val="FFFFFF"/>
                </a:solidFill>
              </a:rPr>
              <a:t/>
            </a:r>
            <a:br>
              <a:rPr lang="en-US" sz="3200" b="1" dirty="0" smtClean="0">
                <a:solidFill>
                  <a:srgbClr val="FFFFFF"/>
                </a:solidFill>
              </a:rPr>
            </a:br>
            <a:r>
              <a:rPr lang="en-US" sz="3200" b="1" dirty="0" smtClean="0">
                <a:solidFill>
                  <a:srgbClr val="FFFFFF"/>
                </a:solidFill>
              </a:rPr>
              <a:t>the </a:t>
            </a:r>
            <a:r>
              <a:rPr lang="en-US" sz="3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“case study” </a:t>
            </a:r>
            <a:r>
              <a:rPr lang="en-US" sz="3200" b="1" dirty="0">
                <a:solidFill>
                  <a:srgbClr val="FFFFFF"/>
                </a:solidFill>
              </a:rPr>
              <a:t>in </a:t>
            </a:r>
            <a:r>
              <a:rPr lang="en-US" sz="3200" b="1" u="sng" dirty="0">
                <a:solidFill>
                  <a:srgbClr val="FFFF00"/>
                </a:solidFill>
              </a:rPr>
              <a:t>Acts 8:26-40</a:t>
            </a:r>
            <a:r>
              <a:rPr lang="en-US" sz="3200" b="1" dirty="0">
                <a:solidFill>
                  <a:srgbClr val="FFFFFF"/>
                </a:solidFill>
              </a:rPr>
              <a:t>? 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71" y="1857804"/>
            <a:ext cx="9049929" cy="479837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 startAt="6"/>
            </a:pPr>
            <a:r>
              <a:rPr lang="en-US" sz="2800" b="1" u="sng" dirty="0" smtClean="0">
                <a:solidFill>
                  <a:srgbClr val="FFFF00"/>
                </a:solidFill>
              </a:rPr>
              <a:t>v.35b</a:t>
            </a:r>
            <a:r>
              <a:rPr lang="en-US" sz="2800" b="1" dirty="0" smtClean="0">
                <a:solidFill>
                  <a:srgbClr val="FFFFFF"/>
                </a:solidFill>
              </a:rPr>
              <a:t>,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Preach Jesus!</a:t>
            </a:r>
            <a:endParaRPr lang="en-US" sz="2800" b="1" u="sng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548640" lvl="1" indent="-237744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Whether you start (either because of their current </a:t>
            </a:r>
            <a:r>
              <a:rPr lang="en-US" b="1" i="1" dirty="0" smtClean="0">
                <a:solidFill>
                  <a:srgbClr val="FFFFFF"/>
                </a:solidFill>
              </a:rPr>
              <a:t>condition </a:t>
            </a:r>
            <a:r>
              <a:rPr lang="en-US" b="1" dirty="0" smtClean="0">
                <a:solidFill>
                  <a:srgbClr val="FFFFFF"/>
                </a:solidFill>
              </a:rPr>
              <a:t>or </a:t>
            </a:r>
            <a:r>
              <a:rPr lang="en-US" b="1" i="1" dirty="0" smtClean="0">
                <a:solidFill>
                  <a:srgbClr val="FFFFFF"/>
                </a:solidFill>
              </a:rPr>
              <a:t>concerns</a:t>
            </a:r>
            <a:r>
              <a:rPr lang="en-US" b="1" dirty="0" smtClean="0">
                <a:solidFill>
                  <a:srgbClr val="FFFFFF"/>
                </a:solidFill>
              </a:rPr>
              <a:t>) with “How many people died in the Flood?”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or “Does demon possession still happen?”</a:t>
            </a:r>
            <a:r>
              <a:rPr lang="en-US" b="1" i="1" dirty="0" smtClean="0">
                <a:solidFill>
                  <a:srgbClr val="FFFFFF"/>
                </a:solidFill>
              </a:rPr>
              <a:t>, </a:t>
            </a:r>
            <a:r>
              <a:rPr lang="en-US" b="1" dirty="0" smtClean="0">
                <a:solidFill>
                  <a:srgbClr val="FFFFFF"/>
                </a:solidFill>
              </a:rPr>
              <a:t>end up at </a:t>
            </a:r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Salvation in Jesus Christ,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Acts 4:12</a:t>
            </a:r>
            <a:r>
              <a:rPr lang="en-US" b="1" dirty="0" smtClean="0">
                <a:solidFill>
                  <a:srgbClr val="FFFFFF"/>
                </a:solidFill>
              </a:rPr>
              <a:t>!</a:t>
            </a:r>
          </a:p>
          <a:p>
            <a:pPr marL="548640" lvl="1" indent="-237744"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n-US" b="1" dirty="0" smtClean="0">
                <a:solidFill>
                  <a:srgbClr val="FFFFFF"/>
                </a:solidFill>
              </a:rPr>
              <a:t>Don’t teach </a:t>
            </a:r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civics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or the </a:t>
            </a:r>
            <a:r>
              <a:rPr lang="en-US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body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without the </a:t>
            </a:r>
            <a:r>
              <a:rPr lang="en-US" b="1" i="1" dirty="0" smtClean="0">
                <a:solidFill>
                  <a:srgbClr val="C6D9F1"/>
                </a:solidFill>
              </a:rPr>
              <a:t>Head</a:t>
            </a:r>
            <a:r>
              <a:rPr lang="en-US" b="1" i="1" dirty="0" smtClean="0">
                <a:solidFill>
                  <a:srgbClr val="FFFFFF"/>
                </a:solidFill>
              </a:rPr>
              <a:t>, 		      </a:t>
            </a:r>
            <a:r>
              <a:rPr lang="en-US" b="1" u="sng" dirty="0" smtClean="0">
                <a:solidFill>
                  <a:srgbClr val="FFFF00"/>
                </a:solidFill>
              </a:rPr>
              <a:t>1Cor.12:12ff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Eph.1:22-23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1Cor.15:3-5</a:t>
            </a:r>
            <a:r>
              <a:rPr lang="en-US" b="1" dirty="0" smtClean="0">
                <a:solidFill>
                  <a:srgbClr val="FFFFFF"/>
                </a:solidFill>
              </a:rPr>
              <a:t>! 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+mj-lt"/>
              <a:buAutoNum type="arabicPeriod" startAt="6"/>
            </a:pPr>
            <a:r>
              <a:rPr lang="en-US" sz="2800" b="1" u="sng" dirty="0" smtClean="0">
                <a:solidFill>
                  <a:srgbClr val="FFFF00"/>
                </a:solidFill>
              </a:rPr>
              <a:t>v.40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smtClean="0">
                <a:solidFill>
                  <a:srgbClr val="C6D9F1"/>
                </a:solidFill>
              </a:rPr>
              <a:t>Know, understand, and appreciate the </a:t>
            </a:r>
            <a:r>
              <a:rPr lang="en-US" sz="2800" b="1" i="1" dirty="0" smtClean="0">
                <a:solidFill>
                  <a:srgbClr val="C6D9F1"/>
                </a:solidFill>
              </a:rPr>
              <a:t>value of the soul</a:t>
            </a:r>
            <a:r>
              <a:rPr lang="en-US" sz="2800" b="1" dirty="0" smtClean="0">
                <a:solidFill>
                  <a:srgbClr val="C6D9F1"/>
                </a:solidFill>
              </a:rPr>
              <a:t>.</a:t>
            </a:r>
            <a:endParaRPr lang="en-US" sz="2800" b="1" i="1" dirty="0" smtClean="0">
              <a:solidFill>
                <a:schemeClr val="bg1"/>
              </a:solidFill>
            </a:endParaRPr>
          </a:p>
          <a:p>
            <a:pPr marL="548640" lvl="1" indent="-237744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Nothing is more precious, </a:t>
            </a:r>
            <a:r>
              <a:rPr lang="en-US" b="1" u="sng" dirty="0" smtClean="0">
                <a:solidFill>
                  <a:srgbClr val="FFFF00"/>
                </a:solidFill>
              </a:rPr>
              <a:t>Matt.16:26</a:t>
            </a:r>
            <a:r>
              <a:rPr lang="en-US" b="1" dirty="0" smtClean="0">
                <a:solidFill>
                  <a:schemeClr val="bg1"/>
                </a:solidFill>
              </a:rPr>
              <a:t>; and, </a:t>
            </a:r>
          </a:p>
          <a:p>
            <a:pPr marL="548640" lvl="1" indent="-237744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God wants and made provision for them all to be </a:t>
            </a:r>
            <a:r>
              <a:rPr lang="en-US" b="1" i="1" dirty="0" smtClean="0">
                <a:solidFill>
                  <a:schemeClr val="bg1"/>
                </a:solidFill>
              </a:rPr>
              <a:t>saved,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1Tim.2:4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Rom.5:8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John 3:16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  <a:r>
              <a:rPr lang="en-US" b="1" dirty="0" smtClean="0">
                <a:solidFill>
                  <a:schemeClr val="bg1"/>
                </a:solidFill>
              </a:rPr>
              <a:t>How much do you love souls?</a:t>
            </a:r>
          </a:p>
        </p:txBody>
      </p:sp>
    </p:spTree>
    <p:extLst>
      <p:ext uri="{BB962C8B-B14F-4D97-AF65-F5344CB8AC3E}">
        <p14:creationId xmlns:p14="http://schemas.microsoft.com/office/powerpoint/2010/main" val="3226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0990"/>
          </a:xfrm>
        </p:spPr>
        <p:txBody>
          <a:bodyPr anchor="ctr">
            <a:no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Becoming </a:t>
            </a:r>
            <a:r>
              <a:rPr lang="en-US" b="1" i="1" dirty="0" smtClean="0">
                <a:solidFill>
                  <a:schemeClr val="bg1"/>
                </a:solidFill>
              </a:rPr>
              <a:t>Fishers of Men </a:t>
            </a:r>
            <a:r>
              <a:rPr lang="en-US" b="1" i="1" dirty="0" smtClean="0">
                <a:solidFill>
                  <a:srgbClr val="C6D9F1"/>
                </a:solidFill>
              </a:rPr>
              <a:t/>
            </a:r>
            <a:br>
              <a:rPr lang="en-US" b="1" i="1" dirty="0" smtClean="0">
                <a:solidFill>
                  <a:srgbClr val="C6D9F1"/>
                </a:solidFill>
              </a:rPr>
            </a:br>
            <a:r>
              <a:rPr lang="en-US" b="1" dirty="0" smtClean="0">
                <a:solidFill>
                  <a:srgbClr val="C6D9F1"/>
                </a:solidFill>
              </a:rPr>
              <a:t>through Personal Work</a:t>
            </a:r>
            <a:endParaRPr lang="en-US" b="1" dirty="0">
              <a:solidFill>
                <a:srgbClr val="C6D9F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71" y="1622640"/>
            <a:ext cx="9049929" cy="5033538"/>
          </a:xfrm>
        </p:spPr>
        <p:txBody>
          <a:bodyPr>
            <a:normAutofit fontScale="85000" lnSpcReduction="10000"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When we understand that we’re </a:t>
            </a:r>
            <a:r>
              <a:rPr lang="en-US" sz="2800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supposed to </a:t>
            </a:r>
            <a:r>
              <a:rPr lang="en-US" sz="2800" b="1" dirty="0">
                <a:solidFill>
                  <a:schemeClr val="bg1"/>
                </a:solidFill>
              </a:rPr>
              <a:t>or </a:t>
            </a:r>
            <a:r>
              <a:rPr lang="en-US" sz="2800" b="1" i="1" dirty="0">
                <a:solidFill>
                  <a:srgbClr val="C6D9F1"/>
                </a:solidFill>
              </a:rPr>
              <a:t>have to </a:t>
            </a:r>
            <a:r>
              <a:rPr lang="en-US" sz="2800" b="1" dirty="0">
                <a:solidFill>
                  <a:schemeClr val="bg1"/>
                </a:solidFill>
              </a:rPr>
              <a:t>do something- even if it’s not “our thing” or in our “comfort zone,” we usually figure out a way to get it done.  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“Personal 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Work” </a:t>
            </a:r>
            <a:r>
              <a:rPr lang="en-US" sz="28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is no different.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 </a:t>
            </a:r>
            <a:endParaRPr lang="en-US" sz="28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As with ALL things God expects/requires of us: </a:t>
            </a:r>
            <a:r>
              <a:rPr lang="en-US" sz="2800" b="1" dirty="0" smtClean="0">
                <a:solidFill>
                  <a:srgbClr val="C6D9F1"/>
                </a:solidFill>
              </a:rPr>
              <a:t>1)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It’s for our and others’ </a:t>
            </a:r>
            <a:r>
              <a:rPr lang="en-US" sz="2800" b="1" dirty="0">
                <a:solidFill>
                  <a:srgbClr val="C6D9F1"/>
                </a:solidFill>
              </a:rPr>
              <a:t>“good,” </a:t>
            </a:r>
            <a:r>
              <a:rPr lang="en-US" sz="2800" b="1" u="sng" dirty="0" smtClean="0">
                <a:solidFill>
                  <a:srgbClr val="FFFF00"/>
                </a:solidFill>
              </a:rPr>
              <a:t>John </a:t>
            </a:r>
            <a:r>
              <a:rPr lang="en-US" sz="2800" b="1" u="sng" dirty="0">
                <a:solidFill>
                  <a:srgbClr val="FFFF00"/>
                </a:solidFill>
              </a:rPr>
              <a:t>15:8</a:t>
            </a:r>
            <a:r>
              <a:rPr lang="en-US" sz="2800" b="1" dirty="0">
                <a:solidFill>
                  <a:schemeClr val="bg1"/>
                </a:solidFill>
              </a:rPr>
              <a:t>; and, </a:t>
            </a:r>
            <a:r>
              <a:rPr lang="en-US" sz="2800" b="1" dirty="0" smtClean="0">
                <a:solidFill>
                  <a:srgbClr val="C6D9F1"/>
                </a:solidFill>
              </a:rPr>
              <a:t>2)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He provides both </a:t>
            </a:r>
            <a:r>
              <a:rPr lang="en-US" sz="2800" b="1" i="1" dirty="0">
                <a:solidFill>
                  <a:srgbClr val="C6D9F1"/>
                </a:solidFill>
              </a:rPr>
              <a:t>ways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(</a:t>
            </a:r>
            <a:r>
              <a:rPr lang="en-US" sz="2800" b="1" u="sng" dirty="0">
                <a:solidFill>
                  <a:srgbClr val="FFFF00"/>
                </a:solidFill>
              </a:rPr>
              <a:t>2Pet.1:3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and </a:t>
            </a:r>
            <a:r>
              <a:rPr lang="en-US" sz="2800" b="1" i="1" dirty="0">
                <a:solidFill>
                  <a:srgbClr val="C6D9F1"/>
                </a:solidFill>
              </a:rPr>
              <a:t>means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(</a:t>
            </a:r>
            <a:r>
              <a:rPr lang="en-US" sz="2800" b="1" u="sng" dirty="0">
                <a:solidFill>
                  <a:srgbClr val="FFFF00"/>
                </a:solidFill>
              </a:rPr>
              <a:t>Rom.1:16</a:t>
            </a:r>
            <a:r>
              <a:rPr lang="en-US" sz="2800" b="1" dirty="0">
                <a:solidFill>
                  <a:schemeClr val="bg1"/>
                </a:solidFill>
              </a:rPr>
              <a:t>; </a:t>
            </a:r>
            <a:r>
              <a:rPr lang="en-US" sz="2800" b="1" u="sng" dirty="0">
                <a:solidFill>
                  <a:srgbClr val="FFFF00"/>
                </a:solidFill>
              </a:rPr>
              <a:t>Acts 8:26-40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to accomplish </a:t>
            </a:r>
            <a:r>
              <a:rPr lang="en-US" sz="2800" b="1" dirty="0" smtClean="0">
                <a:solidFill>
                  <a:schemeClr val="bg1"/>
                </a:solidFill>
              </a:rPr>
              <a:t>His </a:t>
            </a:r>
            <a:r>
              <a:rPr lang="en-US" sz="2800" b="1" dirty="0">
                <a:solidFill>
                  <a:schemeClr val="bg1"/>
                </a:solidFill>
              </a:rPr>
              <a:t>objective(s). </a:t>
            </a:r>
            <a:endParaRPr lang="en-US" sz="28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</a:rPr>
              <a:t>Are you willing to be the </a:t>
            </a:r>
            <a:r>
              <a:rPr lang="en-US" sz="2800" b="1" i="1" dirty="0">
                <a:solidFill>
                  <a:srgbClr val="C6D9F1"/>
                </a:solidFill>
              </a:rPr>
              <a:t>“good ground” </a:t>
            </a:r>
            <a:r>
              <a:rPr lang="en-US" sz="2800" b="1" dirty="0">
                <a:solidFill>
                  <a:schemeClr val="bg1"/>
                </a:solidFill>
              </a:rPr>
              <a:t>that </a:t>
            </a:r>
            <a:r>
              <a:rPr lang="en-US" sz="2800" b="1" i="1" dirty="0">
                <a:solidFill>
                  <a:srgbClr val="C6D9F1"/>
                </a:solidFill>
              </a:rPr>
              <a:t>“bears fruit, and brings forth… a hundredfold… sixty… </a:t>
            </a:r>
            <a:r>
              <a:rPr lang="en-US" sz="2800" b="1" i="1" dirty="0" smtClean="0">
                <a:solidFill>
                  <a:srgbClr val="C6D9F1"/>
                </a:solidFill>
              </a:rPr>
              <a:t>thirty fold”</a:t>
            </a:r>
            <a:r>
              <a:rPr lang="en-US" sz="2800" b="1" i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(</a:t>
            </a:r>
            <a:r>
              <a:rPr lang="en-US" sz="2800" b="1" u="sng" dirty="0">
                <a:solidFill>
                  <a:srgbClr val="FFFF00"/>
                </a:solidFill>
              </a:rPr>
              <a:t>Matt.13:23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  <a:r>
              <a:rPr lang="en-US" sz="2800" b="1" dirty="0" smtClean="0">
                <a:solidFill>
                  <a:schemeClr val="bg1"/>
                </a:solidFill>
              </a:rPr>
              <a:t>?</a:t>
            </a:r>
          </a:p>
          <a:p>
            <a:pPr lvl="0"/>
            <a:r>
              <a:rPr lang="en-US" sz="2800" b="1" dirty="0" smtClean="0">
                <a:solidFill>
                  <a:schemeClr val="bg1"/>
                </a:solidFill>
              </a:rPr>
              <a:t>Or </a:t>
            </a:r>
            <a:r>
              <a:rPr lang="en-US" sz="2800" b="1" dirty="0">
                <a:solidFill>
                  <a:schemeClr val="bg1"/>
                </a:solidFill>
              </a:rPr>
              <a:t>will you be the </a:t>
            </a:r>
            <a:r>
              <a:rPr lang="en-US" sz="28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“one-talent” </a:t>
            </a:r>
            <a:r>
              <a:rPr lang="en-US" sz="2800" b="1" dirty="0">
                <a:solidFill>
                  <a:schemeClr val="bg1"/>
                </a:solidFill>
              </a:rPr>
              <a:t>servant who was </a:t>
            </a:r>
            <a:r>
              <a:rPr lang="en-US" sz="2800" b="1" i="1" dirty="0">
                <a:solidFill>
                  <a:srgbClr val="D99694"/>
                </a:solidFill>
              </a:rPr>
              <a:t>“afraid” </a:t>
            </a:r>
            <a:r>
              <a:rPr lang="en-US" sz="2800" b="1" dirty="0">
                <a:solidFill>
                  <a:srgbClr val="FFFFFF"/>
                </a:solidFill>
              </a:rPr>
              <a:t>and</a:t>
            </a:r>
            <a:r>
              <a:rPr lang="en-US" sz="2800" b="1" dirty="0">
                <a:solidFill>
                  <a:srgbClr val="D99694"/>
                </a:solidFill>
              </a:rPr>
              <a:t> </a:t>
            </a:r>
            <a:r>
              <a:rPr lang="en-US" sz="2800" b="1" i="1" dirty="0">
                <a:solidFill>
                  <a:srgbClr val="D99694"/>
                </a:solidFill>
              </a:rPr>
              <a:t>“went away”</a:t>
            </a:r>
            <a:r>
              <a:rPr lang="en-US" sz="2800" b="1" i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(from the task and responsibility) and </a:t>
            </a:r>
            <a:r>
              <a:rPr lang="en-US" sz="2800" b="1" i="1" dirty="0">
                <a:solidFill>
                  <a:srgbClr val="D99694"/>
                </a:solidFill>
              </a:rPr>
              <a:t>“hid” </a:t>
            </a:r>
            <a:r>
              <a:rPr lang="en-US" sz="2800" b="1" dirty="0">
                <a:solidFill>
                  <a:schemeClr val="bg1"/>
                </a:solidFill>
              </a:rPr>
              <a:t>the Master’s </a:t>
            </a:r>
            <a:r>
              <a:rPr lang="en-US" sz="2800" b="1" i="1" dirty="0">
                <a:solidFill>
                  <a:srgbClr val="D99694"/>
                </a:solidFill>
              </a:rPr>
              <a:t>“talent in the ground” </a:t>
            </a:r>
            <a:r>
              <a:rPr lang="en-US" sz="2800" b="1" dirty="0">
                <a:solidFill>
                  <a:schemeClr val="bg1"/>
                </a:solidFill>
              </a:rPr>
              <a:t>expecting Him to be </a:t>
            </a:r>
            <a:r>
              <a:rPr lang="en-US" sz="2800" b="1" dirty="0" smtClean="0">
                <a:solidFill>
                  <a:schemeClr val="bg1"/>
                </a:solidFill>
              </a:rPr>
              <a:t>pleased  </a:t>
            </a:r>
            <a:r>
              <a:rPr lang="en-US" sz="2800" b="1" dirty="0">
                <a:solidFill>
                  <a:schemeClr val="bg1"/>
                </a:solidFill>
              </a:rPr>
              <a:t>(</a:t>
            </a:r>
            <a:r>
              <a:rPr lang="en-US" sz="2800" b="1" u="sng" dirty="0">
                <a:solidFill>
                  <a:srgbClr val="FFFF00"/>
                </a:solidFill>
              </a:rPr>
              <a:t>Matt.25:25</a:t>
            </a:r>
            <a:r>
              <a:rPr lang="en-US" sz="2800" b="1" dirty="0">
                <a:solidFill>
                  <a:schemeClr val="bg1"/>
                </a:solidFill>
              </a:rPr>
              <a:t>)?  </a:t>
            </a:r>
            <a:r>
              <a:rPr lang="en-US" sz="2800" b="1" dirty="0" smtClean="0">
                <a:solidFill>
                  <a:schemeClr val="bg1"/>
                </a:solidFill>
              </a:rPr>
              <a:t>The choice is yours- which will </a:t>
            </a:r>
            <a:r>
              <a:rPr lang="en-US" sz="2800" b="1" dirty="0" smtClean="0">
                <a:solidFill>
                  <a:srgbClr val="C6D9F1"/>
                </a:solidFill>
              </a:rPr>
              <a:t>YOU</a:t>
            </a:r>
            <a:r>
              <a:rPr lang="en-US" sz="2800" b="1" dirty="0" smtClean="0">
                <a:solidFill>
                  <a:schemeClr val="bg1"/>
                </a:solidFill>
              </a:rPr>
              <a:t> be?</a:t>
            </a:r>
            <a:endParaRPr lang="en-US" sz="2800" dirty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None/>
            </a:pPr>
            <a:endParaRPr lang="en-US" sz="2800" b="1" u="sng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89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1041</Words>
  <Application>Microsoft Macintosh PowerPoint</Application>
  <PresentationFormat>On-screen Show (4:3)</PresentationFormat>
  <Paragraphs>63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Personal Work Strategies</vt:lpstr>
      <vt:lpstr>Personal Work Strategies: What can we learn about what to do and say from  the “case study” in Acts 8:26-40?  </vt:lpstr>
      <vt:lpstr>Personal Work Strategies: What can we learn about what to do and say from  the “case study” in Acts 8:26-40?  </vt:lpstr>
      <vt:lpstr>Personal Work Strategies: What can we learn about what to do and say from  the “case study” in Acts 8:26-40?  </vt:lpstr>
      <vt:lpstr>Personal Work Strategies: What can we learn about what to do and say from  the “case study” in Acts 8:26-40?  </vt:lpstr>
      <vt:lpstr>Becoming Fishers of Men  through Personal Work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25</cp:revision>
  <dcterms:created xsi:type="dcterms:W3CDTF">2023-10-13T15:04:08Z</dcterms:created>
  <dcterms:modified xsi:type="dcterms:W3CDTF">2023-10-15T13:23:40Z</dcterms:modified>
</cp:coreProperties>
</file>