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1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-2976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7859E-AF9B-8F40-9B83-17039F20CBA0}" type="datetimeFigureOut">
              <a:rPr lang="en-US" smtClean="0"/>
              <a:t>12/8/23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4E27CD-D665-9A49-8FB8-A107BAF4D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06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E27CD-D665-9A49-8FB8-A107BAF4D3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80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“God</a:t>
            </a:r>
            <a:r>
              <a:rPr lang="en-US" baseline="0" dirty="0" smtClean="0"/>
              <a:t> made me this way.”  No, you did, </a:t>
            </a:r>
            <a:r>
              <a:rPr lang="en-US" u="sng" baseline="0" dirty="0" smtClean="0"/>
              <a:t>Isa.53:6a</a:t>
            </a:r>
            <a:r>
              <a:rPr lang="en-US" u="none" baseline="0" dirty="0" smtClean="0"/>
              <a:t>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E27CD-D665-9A49-8FB8-A107BAF4D3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80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E27CD-D665-9A49-8FB8-A107BAF4D3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80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E27CD-D665-9A49-8FB8-A107BAF4D3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80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E27CD-D665-9A49-8FB8-A107BAF4D3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80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E27CD-D665-9A49-8FB8-A107BAF4D3A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807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E27CD-D665-9A49-8FB8-A107BAF4D3A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80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699E-9748-A444-950D-42BD8CE62D12}" type="datetimeFigureOut">
              <a:rPr lang="en-US" smtClean="0"/>
              <a:t>12/8/23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B3AA-649C-3245-90B9-BE4887DE3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77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699E-9748-A444-950D-42BD8CE62D12}" type="datetimeFigureOut">
              <a:rPr lang="en-US" smtClean="0"/>
              <a:t>12/8/23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B3AA-649C-3245-90B9-BE4887DE3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54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699E-9748-A444-950D-42BD8CE62D12}" type="datetimeFigureOut">
              <a:rPr lang="en-US" smtClean="0"/>
              <a:t>12/8/23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B3AA-649C-3245-90B9-BE4887DE3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06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699E-9748-A444-950D-42BD8CE62D12}" type="datetimeFigureOut">
              <a:rPr lang="en-US" smtClean="0"/>
              <a:t>12/8/23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B3AA-649C-3245-90B9-BE4887DE3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749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699E-9748-A444-950D-42BD8CE62D12}" type="datetimeFigureOut">
              <a:rPr lang="en-US" smtClean="0"/>
              <a:t>12/8/23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B3AA-649C-3245-90B9-BE4887DE3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87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699E-9748-A444-950D-42BD8CE62D12}" type="datetimeFigureOut">
              <a:rPr lang="en-US" smtClean="0"/>
              <a:t>12/8/23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B3AA-649C-3245-90B9-BE4887DE3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15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699E-9748-A444-950D-42BD8CE62D12}" type="datetimeFigureOut">
              <a:rPr lang="en-US" smtClean="0"/>
              <a:t>12/8/23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B3AA-649C-3245-90B9-BE4887DE3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34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699E-9748-A444-950D-42BD8CE62D12}" type="datetimeFigureOut">
              <a:rPr lang="en-US" smtClean="0"/>
              <a:t>12/8/23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B3AA-649C-3245-90B9-BE4887DE3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46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699E-9748-A444-950D-42BD8CE62D12}" type="datetimeFigureOut">
              <a:rPr lang="en-US" smtClean="0"/>
              <a:t>12/8/23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B3AA-649C-3245-90B9-BE4887DE3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90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699E-9748-A444-950D-42BD8CE62D12}" type="datetimeFigureOut">
              <a:rPr lang="en-US" smtClean="0"/>
              <a:t>12/8/23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B3AA-649C-3245-90B9-BE4887DE3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8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699E-9748-A444-950D-42BD8CE62D12}" type="datetimeFigureOut">
              <a:rPr lang="en-US" smtClean="0"/>
              <a:t>12/8/23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B3AA-649C-3245-90B9-BE4887DE3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72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2699E-9748-A444-950D-42BD8CE62D12}" type="datetimeFigureOut">
              <a:rPr lang="en-US" smtClean="0"/>
              <a:t>12/8/23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AB3AA-649C-3245-90B9-BE4887DE3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05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5215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227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50239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Thus far in our series of lessons on </a:t>
            </a:r>
            <a:r>
              <a:rPr lang="en-US" sz="3600" b="1" i="1" dirty="0" smtClean="0">
                <a:solidFill>
                  <a:srgbClr val="FFFF00"/>
                </a:solidFill>
              </a:rPr>
              <a:t>Self-Control </a:t>
            </a:r>
            <a:r>
              <a:rPr lang="en-US" sz="3600" b="1" dirty="0" smtClean="0">
                <a:solidFill>
                  <a:schemeClr val="bg1"/>
                </a:solidFill>
              </a:rPr>
              <a:t>we’ve considered: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29964"/>
            <a:ext cx="7772400" cy="5403727"/>
          </a:xfrm>
        </p:spPr>
        <p:txBody>
          <a:bodyPr>
            <a:normAutofit fontScale="92500" lnSpcReduction="20000"/>
          </a:bodyPr>
          <a:lstStyle/>
          <a:p>
            <a:pPr marL="228600" indent="-228600" algn="l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00"/>
                </a:solidFill>
              </a:rPr>
              <a:t>Lesson #1-</a:t>
            </a:r>
            <a:r>
              <a:rPr lang="en-US" b="1" dirty="0" smtClean="0">
                <a:solidFill>
                  <a:srgbClr val="FFFFFF"/>
                </a:solidFill>
              </a:rPr>
              <a:t> What </a:t>
            </a:r>
            <a:r>
              <a:rPr lang="en-US" b="1" i="1" dirty="0" smtClean="0">
                <a:solidFill>
                  <a:srgbClr val="FFFFFF"/>
                </a:solidFill>
              </a:rPr>
              <a:t>Self-Control </a:t>
            </a:r>
            <a:r>
              <a:rPr lang="en-US" b="1" dirty="0" smtClean="0">
                <a:solidFill>
                  <a:srgbClr val="FFFFFF"/>
                </a:solidFill>
              </a:rPr>
              <a:t>is: </a:t>
            </a:r>
            <a:r>
              <a:rPr lang="en-US" b="1" i="1" dirty="0" smtClean="0">
                <a:solidFill>
                  <a:srgbClr val="FFFF00"/>
                </a:solidFill>
              </a:rPr>
              <a:t>controlling </a:t>
            </a:r>
            <a:r>
              <a:rPr lang="en-US" b="1" dirty="0" smtClean="0">
                <a:solidFill>
                  <a:srgbClr val="FFFF00"/>
                </a:solidFill>
              </a:rPr>
              <a:t>all that constitutes </a:t>
            </a:r>
            <a:r>
              <a:rPr lang="en-US" b="1" i="1" dirty="0" smtClean="0">
                <a:solidFill>
                  <a:srgbClr val="FFFF00"/>
                </a:solidFill>
              </a:rPr>
              <a:t>self</a:t>
            </a:r>
            <a:r>
              <a:rPr lang="en-US" b="1" i="1" dirty="0" smtClean="0">
                <a:solidFill>
                  <a:srgbClr val="FFFFFF"/>
                </a:solidFill>
              </a:rPr>
              <a:t>: mind, heart, will, </a:t>
            </a:r>
            <a:r>
              <a:rPr lang="en-US" b="1" dirty="0" smtClean="0">
                <a:solidFill>
                  <a:srgbClr val="FFFFFF"/>
                </a:solidFill>
              </a:rPr>
              <a:t>and </a:t>
            </a:r>
            <a:r>
              <a:rPr lang="en-US" b="1" i="1" dirty="0" smtClean="0">
                <a:solidFill>
                  <a:srgbClr val="FFFFFF"/>
                </a:solidFill>
              </a:rPr>
              <a:t>actions</a:t>
            </a:r>
          </a:p>
          <a:p>
            <a:pPr marL="228600" indent="-228600" algn="l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00"/>
                </a:solidFill>
              </a:rPr>
              <a:t>Lesson #2- </a:t>
            </a:r>
            <a:r>
              <a:rPr lang="en-US" b="1" dirty="0" smtClean="0">
                <a:solidFill>
                  <a:srgbClr val="FFFFFF"/>
                </a:solidFill>
              </a:rPr>
              <a:t>That </a:t>
            </a:r>
            <a:r>
              <a:rPr lang="en-US" b="1" i="1" dirty="0" smtClean="0">
                <a:solidFill>
                  <a:srgbClr val="FFFFFF"/>
                </a:solidFill>
              </a:rPr>
              <a:t>Self-Control </a:t>
            </a:r>
            <a:r>
              <a:rPr lang="en-US" b="1" dirty="0" smtClean="0">
                <a:solidFill>
                  <a:srgbClr val="FFFFFF"/>
                </a:solidFill>
              </a:rPr>
              <a:t>necessarily requires </a:t>
            </a:r>
            <a:r>
              <a:rPr lang="en-US" b="1" i="1" dirty="0" smtClean="0">
                <a:solidFill>
                  <a:srgbClr val="FFFF00"/>
                </a:solidFill>
              </a:rPr>
              <a:t>Self-Denial </a:t>
            </a:r>
            <a:r>
              <a:rPr lang="en-US" dirty="0" smtClean="0">
                <a:solidFill>
                  <a:srgbClr val="FFFFFF"/>
                </a:solidFill>
              </a:rPr>
              <a:t>(saying “No” to </a:t>
            </a:r>
            <a:r>
              <a:rPr lang="en-US" i="1" dirty="0" smtClean="0">
                <a:solidFill>
                  <a:srgbClr val="FFFFFF"/>
                </a:solidFill>
              </a:rPr>
              <a:t>thoughts, emotions, passions/desires, </a:t>
            </a:r>
            <a:r>
              <a:rPr lang="en-US" dirty="0" smtClean="0">
                <a:solidFill>
                  <a:srgbClr val="FFFFFF"/>
                </a:solidFill>
              </a:rPr>
              <a:t>and </a:t>
            </a:r>
            <a:r>
              <a:rPr lang="en-US" i="1" dirty="0" smtClean="0">
                <a:solidFill>
                  <a:srgbClr val="FFFFFF"/>
                </a:solidFill>
              </a:rPr>
              <a:t>actions </a:t>
            </a:r>
            <a:r>
              <a:rPr lang="en-US" dirty="0" smtClean="0">
                <a:solidFill>
                  <a:srgbClr val="FFFFFF"/>
                </a:solidFill>
              </a:rPr>
              <a:t>that are ungodly)</a:t>
            </a:r>
          </a:p>
          <a:p>
            <a:pPr marL="228600" indent="-228600" algn="l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00"/>
                </a:solidFill>
              </a:rPr>
              <a:t>Lesson #3- </a:t>
            </a:r>
            <a:r>
              <a:rPr lang="en-US" b="1" dirty="0" smtClean="0">
                <a:solidFill>
                  <a:srgbClr val="FFFFFF"/>
                </a:solidFill>
              </a:rPr>
              <a:t>And that </a:t>
            </a:r>
            <a:r>
              <a:rPr lang="en-US" b="1" i="1" dirty="0" smtClean="0">
                <a:solidFill>
                  <a:srgbClr val="FFFFFF"/>
                </a:solidFill>
              </a:rPr>
              <a:t>Self-Control </a:t>
            </a:r>
            <a:r>
              <a:rPr lang="en-US" b="1" dirty="0" smtClean="0">
                <a:solidFill>
                  <a:srgbClr val="FFFFFF"/>
                </a:solidFill>
              </a:rPr>
              <a:t>also requires </a:t>
            </a:r>
            <a:r>
              <a:rPr lang="en-US" b="1" i="1" dirty="0" smtClean="0">
                <a:solidFill>
                  <a:srgbClr val="FFFF00"/>
                </a:solidFill>
              </a:rPr>
              <a:t>Self-Discipline </a:t>
            </a:r>
            <a:r>
              <a:rPr lang="en-US" dirty="0" smtClean="0">
                <a:solidFill>
                  <a:srgbClr val="FFFFFF"/>
                </a:solidFill>
              </a:rPr>
              <a:t>(not just </a:t>
            </a:r>
            <a:r>
              <a:rPr lang="en-US" i="1" dirty="0" smtClean="0">
                <a:solidFill>
                  <a:srgbClr val="FFFFFF"/>
                </a:solidFill>
              </a:rPr>
              <a:t>denying </a:t>
            </a:r>
            <a:r>
              <a:rPr lang="en-US" dirty="0" smtClean="0">
                <a:solidFill>
                  <a:srgbClr val="FFFFFF"/>
                </a:solidFill>
              </a:rPr>
              <a:t>self, but also </a:t>
            </a:r>
            <a:r>
              <a:rPr lang="en-US" i="1" dirty="0" smtClean="0">
                <a:solidFill>
                  <a:srgbClr val="FFFFFF"/>
                </a:solidFill>
              </a:rPr>
              <a:t>steering/directing </a:t>
            </a:r>
            <a:r>
              <a:rPr lang="en-US" dirty="0" smtClean="0">
                <a:solidFill>
                  <a:srgbClr val="FFFFFF"/>
                </a:solidFill>
              </a:rPr>
              <a:t>self in godly </a:t>
            </a:r>
            <a:r>
              <a:rPr lang="en-US" i="1" dirty="0" smtClean="0">
                <a:solidFill>
                  <a:srgbClr val="FFFFFF"/>
                </a:solidFill>
              </a:rPr>
              <a:t>thoughts, emotions, passions/desires, </a:t>
            </a:r>
            <a:r>
              <a:rPr lang="en-US" dirty="0" smtClean="0">
                <a:solidFill>
                  <a:srgbClr val="FFFFFF"/>
                </a:solidFill>
              </a:rPr>
              <a:t>and </a:t>
            </a:r>
            <a:r>
              <a:rPr lang="en-US" i="1" dirty="0" smtClean="0">
                <a:solidFill>
                  <a:srgbClr val="FFFFFF"/>
                </a:solidFill>
              </a:rPr>
              <a:t>actions</a:t>
            </a:r>
            <a:r>
              <a:rPr lang="en-US" dirty="0" smtClean="0">
                <a:solidFill>
                  <a:srgbClr val="FFFFFF"/>
                </a:solidFill>
              </a:rPr>
              <a:t>)</a:t>
            </a:r>
          </a:p>
          <a:p>
            <a:pPr marL="228600" indent="-228600" algn="l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Now let’s explore </a:t>
            </a:r>
            <a:r>
              <a:rPr lang="en-US" b="1" dirty="0" smtClean="0">
                <a:solidFill>
                  <a:srgbClr val="FFFF00"/>
                </a:solidFill>
              </a:rPr>
              <a:t>another important aspect </a:t>
            </a:r>
            <a:r>
              <a:rPr lang="en-US" b="1" dirty="0" smtClean="0">
                <a:solidFill>
                  <a:srgbClr val="FFFFFF"/>
                </a:solidFill>
              </a:rPr>
              <a:t>of </a:t>
            </a:r>
            <a:r>
              <a:rPr lang="en-US" b="1" i="1" dirty="0" smtClean="0">
                <a:solidFill>
                  <a:srgbClr val="FFFFFF"/>
                </a:solidFill>
              </a:rPr>
              <a:t>Self-Control...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16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8683"/>
            <a:ext cx="8229600" cy="1143000"/>
          </a:xfrm>
        </p:spPr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“Self-Control” </a:t>
            </a:r>
            <a:r>
              <a:rPr lang="en-US" b="1" dirty="0" smtClean="0">
                <a:solidFill>
                  <a:schemeClr val="bg1"/>
                </a:solidFill>
              </a:rPr>
              <a:t>#4- </a:t>
            </a:r>
            <a:r>
              <a:rPr lang="en-US" b="1" u="sng" dirty="0" smtClean="0">
                <a:solidFill>
                  <a:schemeClr val="bg1"/>
                </a:solidFill>
              </a:rPr>
              <a:t>Self-Delusion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2221"/>
            <a:ext cx="8229600" cy="5463633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i="1" dirty="0" smtClean="0">
                <a:solidFill>
                  <a:srgbClr val="FFFFFF"/>
                </a:solidFill>
              </a:rPr>
              <a:t>Self-Delusion, </a:t>
            </a:r>
            <a:r>
              <a:rPr lang="en-US" sz="2800" b="1" dirty="0" smtClean="0">
                <a:solidFill>
                  <a:srgbClr val="FFFFFF"/>
                </a:solidFill>
              </a:rPr>
              <a:t>though now currently rampant, isn’t a new problem.  Being </a:t>
            </a:r>
            <a:r>
              <a:rPr lang="en-US" sz="2800" b="1" i="1" dirty="0" smtClean="0">
                <a:solidFill>
                  <a:srgbClr val="FFFFFF"/>
                </a:solidFill>
              </a:rPr>
              <a:t>self-deluded/deceived </a:t>
            </a:r>
            <a:r>
              <a:rPr lang="en-US" sz="2800" b="1" dirty="0" smtClean="0">
                <a:solidFill>
                  <a:srgbClr val="FFFFFF"/>
                </a:solidFill>
              </a:rPr>
              <a:t>is nearly as old as mankind.  </a:t>
            </a:r>
            <a:r>
              <a:rPr lang="en-US" sz="2800" b="1" i="1" dirty="0" smtClean="0">
                <a:solidFill>
                  <a:srgbClr val="FFFFFF"/>
                </a:solidFill>
              </a:rPr>
              <a:t>Eve, </a:t>
            </a:r>
            <a:r>
              <a:rPr lang="en-US" sz="2800" b="1" dirty="0" smtClean="0">
                <a:solidFill>
                  <a:srgbClr val="FFFFFF"/>
                </a:solidFill>
              </a:rPr>
              <a:t>obviously</a:t>
            </a:r>
            <a:r>
              <a:rPr lang="en-US" sz="2800" b="1" i="1" dirty="0" smtClean="0">
                <a:solidFill>
                  <a:srgbClr val="FFFFFF"/>
                </a:solidFill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</a:rPr>
              <a:t>with Satan’s help,</a:t>
            </a:r>
            <a:r>
              <a:rPr lang="en-US" sz="2800" b="1" i="1" dirty="0" smtClean="0">
                <a:solidFill>
                  <a:srgbClr val="FFFFFF"/>
                </a:solidFill>
              </a:rPr>
              <a:t> deluded herself </a:t>
            </a:r>
            <a:r>
              <a:rPr lang="en-US" sz="2800" b="1" dirty="0" smtClean="0">
                <a:solidFill>
                  <a:srgbClr val="FFFFFF"/>
                </a:solidFill>
              </a:rPr>
              <a:t>that she knew what was “best” for her/her husband better than God, </a:t>
            </a:r>
            <a:r>
              <a:rPr lang="en-US" sz="2800" b="1" u="sng" dirty="0" smtClean="0">
                <a:solidFill>
                  <a:srgbClr val="FFFF00"/>
                </a:solidFill>
              </a:rPr>
              <a:t>Gen.3:6a</a:t>
            </a:r>
            <a:r>
              <a:rPr lang="en-US" sz="2800" b="1" dirty="0" smtClean="0">
                <a:solidFill>
                  <a:srgbClr val="FFFFFF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But </a:t>
            </a:r>
            <a:r>
              <a:rPr lang="en-US" sz="2800" b="1" i="1" dirty="0" smtClean="0">
                <a:solidFill>
                  <a:srgbClr val="FFFFFF"/>
                </a:solidFill>
              </a:rPr>
              <a:t>self-delusion</a:t>
            </a:r>
            <a:r>
              <a:rPr lang="en-US" sz="2800" b="1" dirty="0" smtClean="0">
                <a:solidFill>
                  <a:srgbClr val="FFFFFF"/>
                </a:solidFill>
              </a:rPr>
              <a:t> is not always limited to a </a:t>
            </a:r>
            <a:r>
              <a:rPr lang="en-US" sz="2800" b="1" i="1" dirty="0" smtClean="0">
                <a:solidFill>
                  <a:srgbClr val="FFFFFF"/>
                </a:solidFill>
              </a:rPr>
              <a:t>particular </a:t>
            </a:r>
            <a:r>
              <a:rPr lang="en-US" sz="2800" b="1" dirty="0" smtClean="0">
                <a:solidFill>
                  <a:srgbClr val="FFFFFF"/>
                </a:solidFill>
              </a:rPr>
              <a:t>situation or sin.  It can become so </a:t>
            </a:r>
            <a:r>
              <a:rPr lang="en-US" sz="2800" b="1" i="1" dirty="0" smtClean="0">
                <a:solidFill>
                  <a:srgbClr val="FFFFFF"/>
                </a:solidFill>
              </a:rPr>
              <a:t>complete </a:t>
            </a:r>
            <a:r>
              <a:rPr lang="en-US" sz="2800" b="1" dirty="0" smtClean="0">
                <a:solidFill>
                  <a:srgbClr val="FFFFFF"/>
                </a:solidFill>
              </a:rPr>
              <a:t>as to encompass the entirety of our lives! </a:t>
            </a:r>
            <a:r>
              <a:rPr lang="en-US" sz="2800" b="1" u="sng" dirty="0" smtClean="0">
                <a:solidFill>
                  <a:srgbClr val="FFFF00"/>
                </a:solidFill>
              </a:rPr>
              <a:t>cf. Matt.7:22-23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All of which led one man to conclude, 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“Perhaps the greatest power of the human mind         is its ability to 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deceive self.</a:t>
            </a:r>
            <a:r>
              <a:rPr lang="en-US" sz="2800" b="1" dirty="0" smtClean="0">
                <a:solidFill>
                  <a:srgbClr val="C6D9F1"/>
                </a:solidFill>
              </a:rPr>
              <a:t>”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Such may also be its most destructive power, </a:t>
            </a:r>
            <a:r>
              <a:rPr lang="en-US" sz="2800" b="1" u="sng" dirty="0" smtClean="0">
                <a:solidFill>
                  <a:srgbClr val="FFFF00"/>
                </a:solidFill>
              </a:rPr>
              <a:t>Jas.1:22</a:t>
            </a:r>
            <a:r>
              <a:rPr lang="en-US" sz="2800" b="1" dirty="0" smtClean="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6889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8683"/>
            <a:ext cx="8229600" cy="1143000"/>
          </a:xfrm>
        </p:spPr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“Self-Control” </a:t>
            </a:r>
            <a:r>
              <a:rPr lang="en-US" b="1" dirty="0" smtClean="0">
                <a:solidFill>
                  <a:schemeClr val="bg1"/>
                </a:solidFill>
              </a:rPr>
              <a:t>#4- </a:t>
            </a:r>
            <a:r>
              <a:rPr lang="en-US" b="1" u="sng" dirty="0" smtClean="0">
                <a:solidFill>
                  <a:schemeClr val="bg1"/>
                </a:solidFill>
              </a:rPr>
              <a:t>Self-Delusion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180" y="946545"/>
            <a:ext cx="8229600" cy="5911455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We can be </a:t>
            </a:r>
            <a:r>
              <a:rPr lang="en-US" sz="2800" b="1" i="1" dirty="0" smtClean="0">
                <a:solidFill>
                  <a:srgbClr val="D99694"/>
                </a:solidFill>
              </a:rPr>
              <a:t>self-deluded/deceived </a:t>
            </a:r>
            <a:r>
              <a:rPr lang="en-US" sz="2800" b="1" dirty="0" smtClean="0">
                <a:solidFill>
                  <a:srgbClr val="FFFFFF"/>
                </a:solidFill>
              </a:rPr>
              <a:t>in many ways.  Which ones are of special importance to </a:t>
            </a:r>
            <a:r>
              <a:rPr lang="en-US" sz="28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Self-Control</a:t>
            </a:r>
            <a:r>
              <a:rPr lang="en-US" sz="2800" b="1" i="1" dirty="0" smtClean="0">
                <a:solidFill>
                  <a:srgbClr val="FFFFFF"/>
                </a:solidFill>
              </a:rPr>
              <a:t>?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Real Enemy Identification.  </a:t>
            </a:r>
          </a:p>
          <a:p>
            <a:pPr marL="493776" lvl="1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 smtClean="0">
                <a:solidFill>
                  <a:srgbClr val="FFFFFF"/>
                </a:solidFill>
              </a:rPr>
              <a:t>Despite what we might think or say, God is not our enemy, </a:t>
            </a:r>
            <a:r>
              <a:rPr lang="en-US" b="1" u="sng" dirty="0" smtClean="0">
                <a:solidFill>
                  <a:srgbClr val="FFFF00"/>
                </a:solidFill>
              </a:rPr>
              <a:t>Jas.1:13</a:t>
            </a:r>
            <a:r>
              <a:rPr lang="en-US" b="1" dirty="0" smtClean="0">
                <a:solidFill>
                  <a:srgbClr val="FFFFFF"/>
                </a:solidFill>
              </a:rPr>
              <a:t>.   So </a:t>
            </a:r>
            <a:r>
              <a:rPr lang="en-US" b="1" i="1" dirty="0" smtClean="0">
                <a:solidFill>
                  <a:srgbClr val="FFFFFF"/>
                </a:solidFill>
              </a:rPr>
              <a:t>how </a:t>
            </a:r>
            <a:r>
              <a:rPr lang="en-US" b="1" dirty="0" smtClean="0">
                <a:solidFill>
                  <a:srgbClr val="FFFFFF"/>
                </a:solidFill>
              </a:rPr>
              <a:t>or </a:t>
            </a:r>
            <a:r>
              <a:rPr lang="en-US" b="1" i="1" dirty="0" smtClean="0">
                <a:solidFill>
                  <a:srgbClr val="FFFFFF"/>
                </a:solidFill>
              </a:rPr>
              <a:t>when </a:t>
            </a:r>
            <a:r>
              <a:rPr lang="en-US" b="1" dirty="0" smtClean="0">
                <a:solidFill>
                  <a:srgbClr val="FFFFFF"/>
                </a:solidFill>
              </a:rPr>
              <a:t>would we possible </a:t>
            </a:r>
            <a:r>
              <a:rPr lang="en-US" b="1" i="1" dirty="0" smtClean="0">
                <a:solidFill>
                  <a:srgbClr val="FFFFFF"/>
                </a:solidFill>
              </a:rPr>
              <a:t>deceive ourselves </a:t>
            </a:r>
            <a:r>
              <a:rPr lang="en-US" b="1" dirty="0" smtClean="0">
                <a:solidFill>
                  <a:srgbClr val="FFFFFF"/>
                </a:solidFill>
              </a:rPr>
              <a:t>to think otherwise?</a:t>
            </a:r>
          </a:p>
          <a:p>
            <a:pPr marL="768096" lvl="1" indent="-274320"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“God is </a:t>
            </a:r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not fair.”  </a:t>
            </a:r>
            <a:r>
              <a:rPr lang="en-US" b="1" dirty="0" smtClean="0">
                <a:solidFill>
                  <a:srgbClr val="FFFFFF"/>
                </a:solidFill>
              </a:rPr>
              <a:t>That is a lie, </a:t>
            </a:r>
            <a:r>
              <a:rPr lang="en-US" b="1" u="sng" dirty="0" smtClean="0">
                <a:solidFill>
                  <a:srgbClr val="FFFF00"/>
                </a:solidFill>
              </a:rPr>
              <a:t>Rom.2:4-11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768096" lvl="1" indent="-274320"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dirty="0" smtClean="0">
                <a:solidFill>
                  <a:srgbClr val="D99694"/>
                </a:solidFill>
              </a:rPr>
              <a:t>“God wants or expects </a:t>
            </a:r>
            <a:r>
              <a:rPr lang="en-US" b="1" i="1" dirty="0" smtClean="0">
                <a:solidFill>
                  <a:srgbClr val="D99694"/>
                </a:solidFill>
              </a:rPr>
              <a:t>too much of me</a:t>
            </a:r>
            <a:r>
              <a:rPr lang="en-US" b="1" dirty="0" smtClean="0">
                <a:solidFill>
                  <a:srgbClr val="D99694"/>
                </a:solidFill>
              </a:rPr>
              <a:t>- I </a:t>
            </a:r>
            <a:r>
              <a:rPr lang="en-US" b="1" i="1" dirty="0" smtClean="0">
                <a:solidFill>
                  <a:srgbClr val="D99694"/>
                </a:solidFill>
              </a:rPr>
              <a:t>can’t do </a:t>
            </a:r>
            <a:r>
              <a:rPr lang="en-US" b="1" dirty="0" smtClean="0">
                <a:solidFill>
                  <a:srgbClr val="D99694"/>
                </a:solidFill>
              </a:rPr>
              <a:t>this/that.”  </a:t>
            </a:r>
            <a:r>
              <a:rPr lang="en-US" b="1" dirty="0" smtClean="0">
                <a:solidFill>
                  <a:srgbClr val="FFFFFF"/>
                </a:solidFill>
              </a:rPr>
              <a:t>Such is just not true, </a:t>
            </a:r>
            <a:r>
              <a:rPr lang="en-US" b="1" u="sng" dirty="0" smtClean="0">
                <a:solidFill>
                  <a:srgbClr val="FFFF00"/>
                </a:solidFill>
              </a:rPr>
              <a:t>1Cor.10:13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 marL="768096" lvl="1" indent="-274320"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dirty="0" smtClean="0">
                <a:solidFill>
                  <a:srgbClr val="D99694"/>
                </a:solidFill>
              </a:rPr>
              <a:t>“God </a:t>
            </a:r>
            <a:r>
              <a:rPr lang="en-US" b="1" i="1" dirty="0" smtClean="0">
                <a:solidFill>
                  <a:srgbClr val="D99694"/>
                </a:solidFill>
              </a:rPr>
              <a:t>made me this way.”  </a:t>
            </a:r>
            <a:r>
              <a:rPr lang="en-US" b="1" dirty="0" smtClean="0">
                <a:solidFill>
                  <a:schemeClr val="bg1"/>
                </a:solidFill>
              </a:rPr>
              <a:t>No, you did that, </a:t>
            </a:r>
            <a:r>
              <a:rPr lang="en-US" b="1" u="sng" dirty="0" smtClean="0">
                <a:solidFill>
                  <a:srgbClr val="FFFF00"/>
                </a:solidFill>
              </a:rPr>
              <a:t>Isa.53:6a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768096" lvl="1" indent="-274320"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dirty="0" smtClean="0">
                <a:solidFill>
                  <a:srgbClr val="D99694"/>
                </a:solidFill>
              </a:rPr>
              <a:t>“After all, its </a:t>
            </a:r>
            <a:r>
              <a:rPr lang="en-US" b="1" i="1" dirty="0" smtClean="0">
                <a:solidFill>
                  <a:srgbClr val="D99694"/>
                </a:solidFill>
              </a:rPr>
              <a:t>my </a:t>
            </a:r>
            <a:r>
              <a:rPr lang="en-US" b="1" dirty="0" smtClean="0">
                <a:solidFill>
                  <a:srgbClr val="D99694"/>
                </a:solidFill>
              </a:rPr>
              <a:t>life!”  </a:t>
            </a:r>
            <a:r>
              <a:rPr lang="en-US" b="1" dirty="0" smtClean="0">
                <a:solidFill>
                  <a:srgbClr val="FFFFFF"/>
                </a:solidFill>
              </a:rPr>
              <a:t>No, it isn’t, </a:t>
            </a:r>
            <a:r>
              <a:rPr lang="en-US" b="1" u="sng" dirty="0" smtClean="0">
                <a:solidFill>
                  <a:srgbClr val="FFFF00"/>
                </a:solidFill>
              </a:rPr>
              <a:t>1Cor.6:20</a:t>
            </a:r>
            <a:r>
              <a:rPr lang="en-US" b="1" dirty="0" smtClean="0">
                <a:solidFill>
                  <a:srgbClr val="FFFF00"/>
                </a:solidFill>
              </a:rPr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Jas.4:5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493776" lvl="1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 smtClean="0">
                <a:solidFill>
                  <a:srgbClr val="FFFFFF"/>
                </a:solidFill>
              </a:rPr>
              <a:t>Not only is God </a:t>
            </a:r>
            <a:r>
              <a:rPr lang="en-US" b="1" u="sng" dirty="0" smtClean="0">
                <a:solidFill>
                  <a:srgbClr val="FFFFFF"/>
                </a:solidFill>
              </a:rPr>
              <a:t>not</a:t>
            </a:r>
            <a:r>
              <a:rPr lang="en-US" b="1" dirty="0" smtClean="0">
                <a:solidFill>
                  <a:srgbClr val="FFFFFF"/>
                </a:solidFill>
              </a:rPr>
              <a:t> the enemy, He is the best friend and only real hope you have, </a:t>
            </a:r>
            <a:r>
              <a:rPr lang="en-US" b="1" u="sng" dirty="0" smtClean="0">
                <a:solidFill>
                  <a:srgbClr val="FFFF00"/>
                </a:solidFill>
              </a:rPr>
              <a:t>Jas.1:17-18</a:t>
            </a:r>
            <a:r>
              <a:rPr lang="en-US" b="1" dirty="0" smtClean="0">
                <a:solidFill>
                  <a:srgbClr val="FFFFFF"/>
                </a:solidFill>
              </a:rPr>
              <a:t>.  </a:t>
            </a:r>
          </a:p>
          <a:p>
            <a:pPr marL="493776" lvl="1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 smtClean="0">
                <a:solidFill>
                  <a:srgbClr val="FFFFFF"/>
                </a:solidFill>
              </a:rPr>
              <a:t>The </a:t>
            </a:r>
            <a:r>
              <a:rPr lang="en-US" b="1" i="1" dirty="0" smtClean="0">
                <a:solidFill>
                  <a:srgbClr val="FFFFFF"/>
                </a:solidFill>
              </a:rPr>
              <a:t>real enemy </a:t>
            </a:r>
            <a:r>
              <a:rPr lang="en-US" b="1" dirty="0" smtClean="0">
                <a:solidFill>
                  <a:srgbClr val="FFFFFF"/>
                </a:solidFill>
              </a:rPr>
              <a:t>is our own </a:t>
            </a:r>
            <a:r>
              <a:rPr lang="en-US" b="1" i="1" dirty="0" smtClean="0">
                <a:solidFill>
                  <a:srgbClr val="FFFFFF"/>
                </a:solidFill>
              </a:rPr>
              <a:t>uncontrolled-self, </a:t>
            </a:r>
            <a:r>
              <a:rPr lang="en-US" b="1" u="sng" dirty="0" smtClean="0">
                <a:solidFill>
                  <a:srgbClr val="FFFF00"/>
                </a:solidFill>
              </a:rPr>
              <a:t>Jas.1:14-16</a:t>
            </a:r>
            <a:r>
              <a:rPr lang="en-US" b="1" dirty="0" smtClean="0">
                <a:solidFill>
                  <a:srgbClr val="FFFFFF"/>
                </a:solidFill>
              </a:rPr>
              <a:t>!</a:t>
            </a:r>
          </a:p>
          <a:p>
            <a:pPr marL="493776" lvl="1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u="sng" dirty="0" smtClean="0">
                <a:solidFill>
                  <a:srgbClr val="FFFFFF"/>
                </a:solidFill>
              </a:rPr>
              <a:t>With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b="1" i="1" dirty="0" smtClean="0">
                <a:solidFill>
                  <a:srgbClr val="8EB4E3"/>
                </a:solidFill>
              </a:rPr>
              <a:t>self-control </a:t>
            </a:r>
            <a:r>
              <a:rPr lang="en-US" b="1" dirty="0" smtClean="0">
                <a:solidFill>
                  <a:srgbClr val="FFFFFF"/>
                </a:solidFill>
              </a:rPr>
              <a:t>and </a:t>
            </a:r>
            <a:r>
              <a:rPr lang="en-US" b="1" u="sng" dirty="0" smtClean="0">
                <a:solidFill>
                  <a:srgbClr val="FFFFFF"/>
                </a:solidFill>
              </a:rPr>
              <a:t>without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self-delusion</a:t>
            </a:r>
            <a:r>
              <a:rPr lang="en-US" b="1" i="1" dirty="0" smtClean="0">
                <a:solidFill>
                  <a:srgbClr val="FFFFFF"/>
                </a:solidFill>
              </a:rPr>
              <a:t>, </a:t>
            </a:r>
            <a:r>
              <a:rPr lang="en-US" b="1" dirty="0" smtClean="0">
                <a:solidFill>
                  <a:srgbClr val="FFFFFF"/>
                </a:solidFill>
              </a:rPr>
              <a:t>you can do anything God expects/requires of you! </a:t>
            </a:r>
          </a:p>
        </p:txBody>
      </p:sp>
    </p:spTree>
    <p:extLst>
      <p:ext uri="{BB962C8B-B14F-4D97-AF65-F5344CB8AC3E}">
        <p14:creationId xmlns:p14="http://schemas.microsoft.com/office/powerpoint/2010/main" val="313653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8683"/>
            <a:ext cx="8229600" cy="1143000"/>
          </a:xfrm>
        </p:spPr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“Self-Control” </a:t>
            </a:r>
            <a:r>
              <a:rPr lang="en-US" b="1" dirty="0" smtClean="0">
                <a:solidFill>
                  <a:schemeClr val="bg1"/>
                </a:solidFill>
              </a:rPr>
              <a:t>#4- </a:t>
            </a:r>
            <a:r>
              <a:rPr lang="en-US" b="1" u="sng" dirty="0" smtClean="0">
                <a:solidFill>
                  <a:schemeClr val="bg1"/>
                </a:solidFill>
              </a:rPr>
              <a:t>Self-Delusion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180" y="946545"/>
            <a:ext cx="8229600" cy="5695779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We can be </a:t>
            </a:r>
            <a:r>
              <a:rPr lang="en-US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self-deluded/de</a:t>
            </a:r>
            <a:r>
              <a:rPr lang="en-US" sz="2800" b="1" i="1" dirty="0" smtClean="0">
                <a:solidFill>
                  <a:srgbClr val="D99694"/>
                </a:solidFill>
              </a:rPr>
              <a:t>ceived</a:t>
            </a:r>
            <a:r>
              <a:rPr lang="en-US" sz="2800" b="1" i="1" dirty="0" smtClean="0">
                <a:solidFill>
                  <a:srgbClr val="FFFFFF"/>
                </a:solidFill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</a:rPr>
              <a:t>in many ways.  Which ones are of special importance to </a:t>
            </a:r>
            <a:r>
              <a:rPr lang="en-US" sz="2800" b="1" i="1" dirty="0" smtClean="0">
                <a:solidFill>
                  <a:srgbClr val="8EB4E3"/>
                </a:solidFill>
              </a:rPr>
              <a:t>Self-Co</a:t>
            </a:r>
            <a:r>
              <a:rPr lang="en-US" sz="28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ntrol</a:t>
            </a:r>
            <a:r>
              <a:rPr lang="en-US" sz="2800" b="1" i="1" dirty="0" smtClean="0">
                <a:solidFill>
                  <a:srgbClr val="FFFFFF"/>
                </a:solidFill>
              </a:rPr>
              <a:t>?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1000"/>
              </a:spcAft>
              <a:buFont typeface="+mj-lt"/>
              <a:buAutoNum type="arabicPeriod" startAt="2"/>
            </a:pPr>
            <a:r>
              <a:rPr lang="en-US" sz="2800" b="1" dirty="0" smtClean="0">
                <a:solidFill>
                  <a:srgbClr val="D99694"/>
                </a:solidFill>
              </a:rPr>
              <a:t>“I’m not the problem.”</a:t>
            </a:r>
          </a:p>
          <a:p>
            <a:pPr marL="493776" lvl="1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 smtClean="0">
                <a:solidFill>
                  <a:srgbClr val="FFFFFF"/>
                </a:solidFill>
              </a:rPr>
              <a:t>Perhaps this is so in some instances, but if “the problem” involves you, you either become </a:t>
            </a:r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part of the problem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or </a:t>
            </a:r>
            <a:r>
              <a:rPr lang="en-US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part of the solution</a:t>
            </a:r>
            <a:r>
              <a:rPr lang="en-US" b="1" i="1" dirty="0" smtClean="0">
                <a:solidFill>
                  <a:srgbClr val="FFFFFF"/>
                </a:solidFill>
              </a:rPr>
              <a:t>. </a:t>
            </a:r>
            <a:endParaRPr lang="en-US" b="1" dirty="0" smtClean="0">
              <a:solidFill>
                <a:srgbClr val="FFFFFF"/>
              </a:solidFill>
            </a:endParaRPr>
          </a:p>
          <a:p>
            <a:pPr marL="493776" lvl="1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 smtClean="0">
                <a:solidFill>
                  <a:srgbClr val="FFFFFF"/>
                </a:solidFill>
              </a:rPr>
              <a:t>So, in matters pertaining to </a:t>
            </a:r>
            <a:r>
              <a:rPr lang="en-US" b="1" i="1" dirty="0" smtClean="0">
                <a:solidFill>
                  <a:srgbClr val="FFFFFF"/>
                </a:solidFill>
              </a:rPr>
              <a:t>“</a:t>
            </a:r>
            <a:r>
              <a:rPr lang="en-US" b="1" i="1" dirty="0" smtClean="0">
                <a:solidFill>
                  <a:srgbClr val="FFFF00"/>
                </a:solidFill>
              </a:rPr>
              <a:t>self</a:t>
            </a:r>
            <a:r>
              <a:rPr lang="en-US" b="1" i="1" dirty="0" smtClean="0">
                <a:solidFill>
                  <a:srgbClr val="FFFFFF"/>
                </a:solidFill>
              </a:rPr>
              <a:t>-control,” </a:t>
            </a:r>
            <a:r>
              <a:rPr lang="en-US" b="1" dirty="0" smtClean="0">
                <a:solidFill>
                  <a:srgbClr val="FFFFFF"/>
                </a:solidFill>
              </a:rPr>
              <a:t>exactly who else is responsible for your </a:t>
            </a:r>
            <a:r>
              <a:rPr lang="en-US" b="1" i="1" dirty="0" smtClean="0">
                <a:solidFill>
                  <a:srgbClr val="FFFFFF"/>
                </a:solidFill>
              </a:rPr>
              <a:t>lack of control</a:t>
            </a:r>
            <a:r>
              <a:rPr lang="en-US" b="1" i="1" dirty="0">
                <a:solidFill>
                  <a:srgbClr val="FFFFFF"/>
                </a:solidFill>
              </a:rPr>
              <a:t>?</a:t>
            </a:r>
            <a:r>
              <a:rPr lang="en-US" b="1" dirty="0" smtClean="0">
                <a:solidFill>
                  <a:srgbClr val="FFFFFF"/>
                </a:solidFill>
              </a:rPr>
              <a:t>  </a:t>
            </a:r>
            <a:r>
              <a:rPr lang="en-US" b="1" u="sng" dirty="0" smtClean="0">
                <a:solidFill>
                  <a:srgbClr val="FFFF00"/>
                </a:solidFill>
              </a:rPr>
              <a:t>Jas.1:14-16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768096" lvl="1" indent="-274320">
              <a:spcBef>
                <a:spcPts val="0"/>
              </a:spcBef>
              <a:spcAft>
                <a:spcPts val="10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Whatever someone else did or didn’t do does NOT dictate </a:t>
            </a:r>
            <a:r>
              <a:rPr lang="en-US" b="1" i="1" dirty="0" smtClean="0">
                <a:solidFill>
                  <a:srgbClr val="FFFFFF"/>
                </a:solidFill>
              </a:rPr>
              <a:t>how YOU react, </a:t>
            </a:r>
            <a:r>
              <a:rPr lang="en-US" b="1" u="sng" dirty="0" smtClean="0">
                <a:solidFill>
                  <a:srgbClr val="FFFF00"/>
                </a:solidFill>
              </a:rPr>
              <a:t>cf. Rom.12:17-21</a:t>
            </a:r>
            <a:r>
              <a:rPr lang="en-US" b="1" dirty="0" smtClean="0">
                <a:solidFill>
                  <a:srgbClr val="FFFFFF"/>
                </a:solidFill>
              </a:rPr>
              <a:t>.  That’s why it is called </a:t>
            </a:r>
            <a:r>
              <a:rPr lang="en-US" b="1" i="1" dirty="0" smtClean="0">
                <a:solidFill>
                  <a:srgbClr val="FFFF00"/>
                </a:solidFill>
              </a:rPr>
              <a:t>self</a:t>
            </a:r>
            <a:r>
              <a:rPr lang="en-US" b="1" i="1" dirty="0" smtClean="0">
                <a:solidFill>
                  <a:srgbClr val="FFFFFF"/>
                </a:solidFill>
              </a:rPr>
              <a:t>-control!</a:t>
            </a:r>
            <a:endParaRPr lang="en-US" b="1" dirty="0" smtClean="0">
              <a:solidFill>
                <a:srgbClr val="FFFFFF"/>
              </a:solidFill>
            </a:endParaRPr>
          </a:p>
          <a:p>
            <a:pPr marL="768096" lvl="1" indent="-274320">
              <a:spcBef>
                <a:spcPts val="0"/>
              </a:spcBef>
              <a:spcAft>
                <a:spcPts val="10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And yet, we often </a:t>
            </a:r>
            <a:r>
              <a:rPr lang="en-US" b="1" i="1" dirty="0" smtClean="0">
                <a:solidFill>
                  <a:srgbClr val="FFFFFF"/>
                </a:solidFill>
              </a:rPr>
              <a:t>delude ourselves </a:t>
            </a:r>
            <a:r>
              <a:rPr lang="en-US" b="1" dirty="0" smtClean="0">
                <a:solidFill>
                  <a:srgbClr val="FFFFFF"/>
                </a:solidFill>
              </a:rPr>
              <a:t>into blaming God or someone else for OUR lack of </a:t>
            </a:r>
            <a:r>
              <a:rPr lang="en-US" b="1" i="1" dirty="0" smtClean="0">
                <a:solidFill>
                  <a:srgbClr val="FFFFFF"/>
                </a:solidFill>
              </a:rPr>
              <a:t>self-control. </a:t>
            </a:r>
            <a:r>
              <a:rPr lang="en-US" b="1" u="sng" dirty="0" smtClean="0">
                <a:solidFill>
                  <a:srgbClr val="FFFF00"/>
                </a:solidFill>
              </a:rPr>
              <a:t>Gen.3:12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493776" lvl="1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 smtClean="0">
                <a:solidFill>
                  <a:srgbClr val="FFFFFF"/>
                </a:solidFill>
              </a:rPr>
              <a:t>Read </a:t>
            </a:r>
            <a:r>
              <a:rPr lang="en-US" b="1" u="sng" dirty="0" smtClean="0">
                <a:solidFill>
                  <a:srgbClr val="FFFF00"/>
                </a:solidFill>
              </a:rPr>
              <a:t>Jas.1:14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again, slowly, deliberately, and as often as needed.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06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8683"/>
            <a:ext cx="8229600" cy="1143000"/>
          </a:xfrm>
        </p:spPr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“Self-Control” </a:t>
            </a:r>
            <a:r>
              <a:rPr lang="en-US" b="1" dirty="0" smtClean="0">
                <a:solidFill>
                  <a:schemeClr val="bg1"/>
                </a:solidFill>
              </a:rPr>
              <a:t>#4- </a:t>
            </a:r>
            <a:r>
              <a:rPr lang="en-US" b="1" u="sng" dirty="0" smtClean="0">
                <a:solidFill>
                  <a:schemeClr val="bg1"/>
                </a:solidFill>
              </a:rPr>
              <a:t>Self-Delusion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180" y="946545"/>
            <a:ext cx="8229600" cy="5695779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We can be </a:t>
            </a:r>
            <a:r>
              <a:rPr lang="en-US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self-deluded/de</a:t>
            </a:r>
            <a:r>
              <a:rPr lang="en-US" sz="2800" b="1" i="1" dirty="0" smtClean="0">
                <a:solidFill>
                  <a:srgbClr val="D99694"/>
                </a:solidFill>
              </a:rPr>
              <a:t>ceived</a:t>
            </a:r>
            <a:r>
              <a:rPr lang="en-US" sz="2800" b="1" i="1" dirty="0" smtClean="0">
                <a:solidFill>
                  <a:srgbClr val="FFFFFF"/>
                </a:solidFill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</a:rPr>
              <a:t>in many ways.  Which ones are of special importance to </a:t>
            </a:r>
            <a:r>
              <a:rPr lang="en-US" sz="2800" b="1" i="1" dirty="0" smtClean="0">
                <a:solidFill>
                  <a:srgbClr val="8EB4E3"/>
                </a:solidFill>
              </a:rPr>
              <a:t>Self-Co</a:t>
            </a:r>
            <a:r>
              <a:rPr lang="en-US" sz="28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ntrol</a:t>
            </a:r>
            <a:r>
              <a:rPr lang="en-US" sz="2800" b="1" i="1" dirty="0" smtClean="0">
                <a:solidFill>
                  <a:srgbClr val="FFFFFF"/>
                </a:solidFill>
              </a:rPr>
              <a:t>?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1000"/>
              </a:spcAft>
              <a:buFont typeface="+mj-lt"/>
              <a:buAutoNum type="arabicPeriod" startAt="3"/>
            </a:pPr>
            <a:r>
              <a:rPr lang="en-US" sz="2800" b="1" dirty="0" smtClean="0">
                <a:solidFill>
                  <a:srgbClr val="D99694"/>
                </a:solidFill>
              </a:rPr>
              <a:t>“I can stop anytime I want” </a:t>
            </a:r>
            <a:r>
              <a:rPr lang="en-US" sz="2800" dirty="0" smtClean="0">
                <a:solidFill>
                  <a:srgbClr val="D99694"/>
                </a:solidFill>
              </a:rPr>
              <a:t>(regarding a </a:t>
            </a:r>
            <a:r>
              <a:rPr lang="en-US" sz="2800" i="1" dirty="0" smtClean="0">
                <a:solidFill>
                  <a:srgbClr val="D99694"/>
                </a:solidFill>
              </a:rPr>
              <a:t>sin</a:t>
            </a:r>
            <a:r>
              <a:rPr lang="en-US" sz="2800" dirty="0" smtClean="0">
                <a:solidFill>
                  <a:srgbClr val="D99694"/>
                </a:solidFill>
              </a:rPr>
              <a:t> or a </a:t>
            </a:r>
            <a:r>
              <a:rPr lang="en-US" sz="2800" i="1" dirty="0" smtClean="0">
                <a:solidFill>
                  <a:srgbClr val="D99694"/>
                </a:solidFill>
              </a:rPr>
              <a:t>sinful habit</a:t>
            </a:r>
            <a:r>
              <a:rPr lang="en-US" sz="2800" dirty="0" smtClean="0">
                <a:solidFill>
                  <a:srgbClr val="D99694"/>
                </a:solidFill>
              </a:rPr>
              <a:t>).</a:t>
            </a:r>
            <a:endParaRPr lang="en-US" sz="2800" b="1" dirty="0" smtClean="0">
              <a:solidFill>
                <a:srgbClr val="D99694"/>
              </a:solidFill>
            </a:endParaRPr>
          </a:p>
          <a:p>
            <a:pPr marL="493776" lvl="1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 smtClean="0">
                <a:solidFill>
                  <a:srgbClr val="FFFFFF"/>
                </a:solidFill>
              </a:rPr>
              <a:t>In the main, this statement is basically true</a:t>
            </a:r>
            <a:r>
              <a:rPr lang="en-US" b="1" i="1" dirty="0" smtClean="0">
                <a:solidFill>
                  <a:srgbClr val="FFFFFF"/>
                </a:solidFill>
              </a:rPr>
              <a:t>. 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</a:t>
            </a:r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self-delusion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involved is in regard to the </a:t>
            </a:r>
            <a:r>
              <a:rPr lang="en-US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“want” </a:t>
            </a:r>
            <a:r>
              <a:rPr lang="en-US" b="1" dirty="0" smtClean="0">
                <a:solidFill>
                  <a:srgbClr val="FFFFFF"/>
                </a:solidFill>
              </a:rPr>
              <a:t>part. 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endParaRPr lang="en-US" b="1" dirty="0" smtClean="0">
              <a:solidFill>
                <a:srgbClr val="FFFFFF"/>
              </a:solidFill>
            </a:endParaRPr>
          </a:p>
          <a:p>
            <a:pPr marL="493776" lvl="1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u="sng" dirty="0" smtClean="0">
                <a:solidFill>
                  <a:srgbClr val="FFFFFF"/>
                </a:solidFill>
              </a:rPr>
              <a:t>Until</a:t>
            </a:r>
            <a:r>
              <a:rPr lang="en-US" b="1" dirty="0" smtClean="0">
                <a:solidFill>
                  <a:srgbClr val="FFFFFF"/>
                </a:solidFill>
              </a:rPr>
              <a:t> we are in </a:t>
            </a:r>
            <a:r>
              <a:rPr lang="en-US" b="1" i="1" dirty="0" smtClean="0">
                <a:solidFill>
                  <a:srgbClr val="FFFFFF"/>
                </a:solidFill>
              </a:rPr>
              <a:t>control </a:t>
            </a:r>
            <a:r>
              <a:rPr lang="en-US" b="1" dirty="0" smtClean="0">
                <a:solidFill>
                  <a:srgbClr val="FFFFFF"/>
                </a:solidFill>
              </a:rPr>
              <a:t>of our </a:t>
            </a:r>
            <a:r>
              <a:rPr lang="en-US" b="1" i="1" dirty="0" smtClean="0">
                <a:solidFill>
                  <a:srgbClr val="B3A2C7"/>
                </a:solidFill>
              </a:rPr>
              <a:t>“wants” </a:t>
            </a:r>
            <a:r>
              <a:rPr lang="en-US" b="1" dirty="0" smtClean="0">
                <a:solidFill>
                  <a:srgbClr val="FFFFFF"/>
                </a:solidFill>
              </a:rPr>
              <a:t>(our </a:t>
            </a:r>
            <a:r>
              <a:rPr lang="en-US" b="1" i="1" dirty="0" smtClean="0">
                <a:solidFill>
                  <a:srgbClr val="B3A2C7"/>
                </a:solidFill>
              </a:rPr>
              <a:t>pleasures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+ our </a:t>
            </a:r>
            <a:r>
              <a:rPr lang="en-US" b="1" i="1" dirty="0" smtClean="0">
                <a:solidFill>
                  <a:srgbClr val="B3A2C7"/>
                </a:solidFill>
              </a:rPr>
              <a:t>desires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= our </a:t>
            </a:r>
            <a:r>
              <a:rPr lang="en-US" b="1" i="1" dirty="0" smtClean="0">
                <a:solidFill>
                  <a:srgbClr val="B3A2C7"/>
                </a:solidFill>
              </a:rPr>
              <a:t>will</a:t>
            </a:r>
            <a:r>
              <a:rPr lang="en-US" b="1" dirty="0" smtClean="0">
                <a:solidFill>
                  <a:srgbClr val="FFFFFF"/>
                </a:solidFill>
              </a:rPr>
              <a:t>)</a:t>
            </a:r>
            <a:r>
              <a:rPr lang="en-US" b="1" i="1" dirty="0" smtClean="0">
                <a:solidFill>
                  <a:srgbClr val="FFFFFF"/>
                </a:solidFill>
              </a:rPr>
              <a:t>, </a:t>
            </a:r>
            <a:r>
              <a:rPr lang="en-US" b="1" dirty="0" smtClean="0">
                <a:solidFill>
                  <a:srgbClr val="FFFFFF"/>
                </a:solidFill>
              </a:rPr>
              <a:t>we </a:t>
            </a:r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delude ourselves </a:t>
            </a:r>
            <a:r>
              <a:rPr lang="en-US" b="1" dirty="0" smtClean="0">
                <a:solidFill>
                  <a:srgbClr val="FFFFFF"/>
                </a:solidFill>
              </a:rPr>
              <a:t>if we think we can “stop” any sinful habit. </a:t>
            </a:r>
          </a:p>
          <a:p>
            <a:pPr marL="493776" lvl="1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 smtClean="0">
                <a:solidFill>
                  <a:srgbClr val="FFFFFF"/>
                </a:solidFill>
              </a:rPr>
              <a:t>Our </a:t>
            </a:r>
            <a:r>
              <a:rPr lang="en-US" b="1" i="1" dirty="0" smtClean="0">
                <a:solidFill>
                  <a:srgbClr val="FFFFFF"/>
                </a:solidFill>
              </a:rPr>
              <a:t>actions </a:t>
            </a:r>
            <a:r>
              <a:rPr lang="en-US" b="1" dirty="0" smtClean="0">
                <a:solidFill>
                  <a:srgbClr val="FFFFFF"/>
                </a:solidFill>
              </a:rPr>
              <a:t>are the product of our </a:t>
            </a:r>
            <a:r>
              <a:rPr lang="en-US" b="1" i="1" dirty="0" smtClean="0">
                <a:solidFill>
                  <a:srgbClr val="FFFFFF"/>
                </a:solidFill>
              </a:rPr>
              <a:t>thoughts, emotions, </a:t>
            </a:r>
            <a:r>
              <a:rPr lang="en-US" b="1" dirty="0" smtClean="0">
                <a:solidFill>
                  <a:srgbClr val="FFFFFF"/>
                </a:solidFill>
              </a:rPr>
              <a:t>and our </a:t>
            </a:r>
            <a:r>
              <a:rPr lang="en-US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pleasures/desires</a:t>
            </a:r>
            <a:r>
              <a:rPr lang="en-US" b="1" i="1" dirty="0" smtClean="0">
                <a:solidFill>
                  <a:srgbClr val="FFFFFF"/>
                </a:solidFill>
              </a:rPr>
              <a:t>. 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Failing to </a:t>
            </a:r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control </a:t>
            </a:r>
            <a:r>
              <a:rPr lang="en-US" b="1" dirty="0" smtClean="0">
                <a:solidFill>
                  <a:srgbClr val="FFFFFF"/>
                </a:solidFill>
              </a:rPr>
              <a:t>our </a:t>
            </a:r>
            <a:r>
              <a:rPr lang="en-US" b="1" i="1" dirty="0" smtClean="0">
                <a:solidFill>
                  <a:srgbClr val="B3A2C7"/>
                </a:solidFill>
              </a:rPr>
              <a:t>wants</a:t>
            </a:r>
            <a:r>
              <a:rPr lang="en-US" b="1" i="1" dirty="0" smtClean="0">
                <a:solidFill>
                  <a:srgbClr val="FFFFFF"/>
                </a:solidFill>
              </a:rPr>
              <a:t>- </a:t>
            </a:r>
            <a:r>
              <a:rPr lang="en-US" b="1" dirty="0" smtClean="0">
                <a:solidFill>
                  <a:srgbClr val="FFFFFF"/>
                </a:solidFill>
              </a:rPr>
              <a:t>what </a:t>
            </a:r>
            <a:r>
              <a:rPr lang="en-US" b="1" i="1" dirty="0" smtClean="0">
                <a:solidFill>
                  <a:srgbClr val="B3A2C7"/>
                </a:solidFill>
              </a:rPr>
              <a:t>pleases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us and therefore what we </a:t>
            </a:r>
            <a:r>
              <a:rPr lang="en-US" b="1" i="1" dirty="0" smtClean="0">
                <a:solidFill>
                  <a:srgbClr val="B3A2C7"/>
                </a:solidFill>
              </a:rPr>
              <a:t>desire</a:t>
            </a:r>
            <a:r>
              <a:rPr lang="en-US" b="1" i="1" dirty="0" smtClean="0">
                <a:solidFill>
                  <a:srgbClr val="FFFFFF"/>
                </a:solidFill>
              </a:rPr>
              <a:t>, </a:t>
            </a:r>
            <a:r>
              <a:rPr lang="en-US" b="1" dirty="0" smtClean="0">
                <a:solidFill>
                  <a:srgbClr val="FFFFFF"/>
                </a:solidFill>
              </a:rPr>
              <a:t>will make it difficult if not impossible to change our </a:t>
            </a:r>
            <a:r>
              <a:rPr lang="en-US" b="1" i="1" dirty="0" smtClean="0">
                <a:solidFill>
                  <a:srgbClr val="FFFFFF"/>
                </a:solidFill>
              </a:rPr>
              <a:t>actions. 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</a:p>
          <a:p>
            <a:pPr marL="493776" lvl="1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 smtClean="0">
                <a:solidFill>
                  <a:srgbClr val="FFFFFF"/>
                </a:solidFill>
              </a:rPr>
              <a:t>Therefore we must </a:t>
            </a:r>
            <a:r>
              <a:rPr lang="en-US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control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our </a:t>
            </a:r>
            <a:r>
              <a:rPr lang="en-US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will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to coincide with that which </a:t>
            </a:r>
            <a:r>
              <a:rPr lang="en-US" b="1" i="1" dirty="0" smtClean="0">
                <a:solidFill>
                  <a:srgbClr val="8EB4E3"/>
                </a:solidFill>
              </a:rPr>
              <a:t>God desires </a:t>
            </a:r>
            <a:r>
              <a:rPr lang="en-US" b="1" dirty="0" smtClean="0">
                <a:solidFill>
                  <a:srgbClr val="FFFFFF"/>
                </a:solidFill>
              </a:rPr>
              <a:t>and </a:t>
            </a:r>
            <a:r>
              <a:rPr lang="en-US" b="1" i="1" dirty="0" smtClean="0">
                <a:solidFill>
                  <a:srgbClr val="8EB4E3"/>
                </a:solidFill>
              </a:rPr>
              <a:t>pleases Him</a:t>
            </a:r>
            <a:r>
              <a:rPr lang="en-US" b="1" i="1" dirty="0" smtClean="0">
                <a:solidFill>
                  <a:srgbClr val="FFFFFF"/>
                </a:solidFill>
              </a:rPr>
              <a:t>, </a:t>
            </a:r>
            <a:r>
              <a:rPr lang="en-US" b="1" u="sng" dirty="0" smtClean="0">
                <a:solidFill>
                  <a:srgbClr val="FFFF00"/>
                </a:solidFill>
              </a:rPr>
              <a:t>Eph.5:10</a:t>
            </a:r>
            <a:r>
              <a:rPr lang="en-US" b="1" dirty="0" smtClean="0">
                <a:solidFill>
                  <a:srgbClr val="FFFFFF"/>
                </a:solidFill>
              </a:rPr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cf.Matt.6:10b; 26:39b</a:t>
            </a:r>
            <a:r>
              <a:rPr lang="en-US" b="1" dirty="0" smtClean="0">
                <a:solidFill>
                  <a:srgbClr val="FFFFFF"/>
                </a:solidFill>
              </a:rPr>
              <a:t>. </a:t>
            </a:r>
            <a:endParaRPr lang="en-US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888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8683"/>
            <a:ext cx="8229600" cy="1143000"/>
          </a:xfrm>
        </p:spPr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“Self-Control” </a:t>
            </a:r>
            <a:r>
              <a:rPr lang="en-US" b="1" dirty="0" smtClean="0">
                <a:solidFill>
                  <a:schemeClr val="bg1"/>
                </a:solidFill>
              </a:rPr>
              <a:t>#4- </a:t>
            </a:r>
            <a:r>
              <a:rPr lang="en-US" b="1" u="sng" dirty="0" smtClean="0">
                <a:solidFill>
                  <a:schemeClr val="bg1"/>
                </a:solidFill>
              </a:rPr>
              <a:t>Self-Delusion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180" y="946545"/>
            <a:ext cx="8229600" cy="5695779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We can be </a:t>
            </a:r>
            <a:r>
              <a:rPr lang="en-US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self-deluded/de</a:t>
            </a:r>
            <a:r>
              <a:rPr lang="en-US" sz="2800" b="1" i="1" dirty="0" smtClean="0">
                <a:solidFill>
                  <a:srgbClr val="D99694"/>
                </a:solidFill>
              </a:rPr>
              <a:t>ceived</a:t>
            </a:r>
            <a:r>
              <a:rPr lang="en-US" sz="2800" b="1" i="1" dirty="0" smtClean="0">
                <a:solidFill>
                  <a:srgbClr val="FFFFFF"/>
                </a:solidFill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</a:rPr>
              <a:t>in many ways.  Which ones are of special importance to </a:t>
            </a:r>
            <a:r>
              <a:rPr lang="en-US" sz="2800" b="1" i="1" dirty="0" smtClean="0">
                <a:solidFill>
                  <a:srgbClr val="8EB4E3"/>
                </a:solidFill>
              </a:rPr>
              <a:t>Self-Co</a:t>
            </a:r>
            <a:r>
              <a:rPr lang="en-US" sz="28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ntrol</a:t>
            </a:r>
            <a:r>
              <a:rPr lang="en-US" sz="2800" b="1" i="1" dirty="0" smtClean="0">
                <a:solidFill>
                  <a:srgbClr val="FFFFFF"/>
                </a:solidFill>
              </a:rPr>
              <a:t>?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1000"/>
              </a:spcAft>
              <a:buFont typeface="+mj-lt"/>
              <a:buAutoNum type="arabicPeriod" startAt="3"/>
            </a:pPr>
            <a:r>
              <a:rPr lang="en-US" sz="2800" b="1" dirty="0" smtClean="0">
                <a:solidFill>
                  <a:srgbClr val="D99694"/>
                </a:solidFill>
              </a:rPr>
              <a:t>“I can stop anytime I want” </a:t>
            </a:r>
            <a:r>
              <a:rPr lang="en-US" sz="2800" dirty="0" smtClean="0">
                <a:solidFill>
                  <a:srgbClr val="D99694"/>
                </a:solidFill>
              </a:rPr>
              <a:t>(regarding a </a:t>
            </a:r>
            <a:r>
              <a:rPr lang="en-US" sz="2800" i="1" dirty="0" smtClean="0">
                <a:solidFill>
                  <a:srgbClr val="D99694"/>
                </a:solidFill>
              </a:rPr>
              <a:t>sin</a:t>
            </a:r>
            <a:r>
              <a:rPr lang="en-US" sz="2800" dirty="0" smtClean="0">
                <a:solidFill>
                  <a:srgbClr val="D99694"/>
                </a:solidFill>
              </a:rPr>
              <a:t> or </a:t>
            </a:r>
            <a:r>
              <a:rPr lang="en-US" sz="2800" i="1" dirty="0" smtClean="0">
                <a:solidFill>
                  <a:srgbClr val="D99694"/>
                </a:solidFill>
              </a:rPr>
              <a:t>a sinful habit</a:t>
            </a:r>
            <a:r>
              <a:rPr lang="en-US" sz="2800" dirty="0" smtClean="0">
                <a:solidFill>
                  <a:srgbClr val="D99694"/>
                </a:solidFill>
              </a:rPr>
              <a:t>).  {continued}</a:t>
            </a:r>
            <a:endParaRPr lang="en-US" sz="2800" b="1" dirty="0" smtClean="0">
              <a:solidFill>
                <a:srgbClr val="D99694"/>
              </a:solidFill>
            </a:endParaRPr>
          </a:p>
          <a:p>
            <a:pPr marL="493776" lvl="1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 smtClean="0">
                <a:solidFill>
                  <a:srgbClr val="FFFFFF"/>
                </a:solidFill>
              </a:rPr>
              <a:t>So the </a:t>
            </a:r>
            <a:r>
              <a:rPr lang="en-US" b="1" i="1" dirty="0" smtClean="0">
                <a:solidFill>
                  <a:srgbClr val="FFFFFF"/>
                </a:solidFill>
              </a:rPr>
              <a:t>self-delusion </a:t>
            </a:r>
            <a:r>
              <a:rPr lang="en-US" b="1" dirty="0" smtClean="0">
                <a:solidFill>
                  <a:srgbClr val="FFFFFF"/>
                </a:solidFill>
              </a:rPr>
              <a:t>involved isn’t about whether or not we “</a:t>
            </a:r>
            <a:r>
              <a:rPr lang="en-US" b="1" u="sng" dirty="0" smtClean="0">
                <a:solidFill>
                  <a:srgbClr val="FFFFFF"/>
                </a:solidFill>
              </a:rPr>
              <a:t>can</a:t>
            </a:r>
            <a:r>
              <a:rPr lang="en-US" b="1" dirty="0" smtClean="0">
                <a:solidFill>
                  <a:srgbClr val="FFFFFF"/>
                </a:solidFill>
              </a:rPr>
              <a:t>” stop anytime but whether or not we “</a:t>
            </a:r>
            <a:r>
              <a:rPr lang="en-US" b="1" u="sng" dirty="0" smtClean="0">
                <a:solidFill>
                  <a:srgbClr val="FFFFFF"/>
                </a:solidFill>
              </a:rPr>
              <a:t>want</a:t>
            </a:r>
            <a:r>
              <a:rPr lang="en-US" b="1" dirty="0" smtClean="0">
                <a:solidFill>
                  <a:srgbClr val="FFFFFF"/>
                </a:solidFill>
              </a:rPr>
              <a:t>” to stop, and what is required to do so. </a:t>
            </a:r>
          </a:p>
          <a:p>
            <a:pPr marL="768096" lvl="1" indent="-274320">
              <a:spcBef>
                <a:spcPts val="0"/>
              </a:spcBef>
              <a:spcAft>
                <a:spcPts val="1000"/>
              </a:spcAft>
              <a:buFont typeface="Arial"/>
              <a:buChar char="•"/>
            </a:pPr>
            <a:r>
              <a:rPr lang="en-US" b="1" i="1" dirty="0" smtClean="0">
                <a:solidFill>
                  <a:srgbClr val="FFFFFF"/>
                </a:solidFill>
              </a:rPr>
              <a:t>Sin </a:t>
            </a:r>
            <a:r>
              <a:rPr lang="en-US" b="1" dirty="0" smtClean="0">
                <a:solidFill>
                  <a:srgbClr val="FFFFFF"/>
                </a:solidFill>
              </a:rPr>
              <a:t>repeated becomes a </a:t>
            </a:r>
            <a:r>
              <a:rPr lang="en-US" b="1" i="1" dirty="0" smtClean="0">
                <a:solidFill>
                  <a:srgbClr val="FFFFFF"/>
                </a:solidFill>
              </a:rPr>
              <a:t>sinful habit.  </a:t>
            </a:r>
            <a:r>
              <a:rPr lang="en-US" b="1" dirty="0" smtClean="0">
                <a:solidFill>
                  <a:srgbClr val="FFFFFF"/>
                </a:solidFill>
              </a:rPr>
              <a:t>When a </a:t>
            </a:r>
            <a:r>
              <a:rPr lang="en-US" b="1" i="1" dirty="0" smtClean="0">
                <a:solidFill>
                  <a:srgbClr val="FFFFFF"/>
                </a:solidFill>
              </a:rPr>
              <a:t>sinful habit </a:t>
            </a:r>
            <a:r>
              <a:rPr lang="en-US" b="1" dirty="0" smtClean="0">
                <a:solidFill>
                  <a:srgbClr val="FFFFFF"/>
                </a:solidFill>
              </a:rPr>
              <a:t>is denied/excused/tolerated </a:t>
            </a:r>
            <a:r>
              <a:rPr lang="en-US" dirty="0" smtClean="0">
                <a:solidFill>
                  <a:srgbClr val="FFFFFF"/>
                </a:solidFill>
              </a:rPr>
              <a:t>(by self; rather than </a:t>
            </a:r>
            <a:r>
              <a:rPr lang="en-US" i="1" dirty="0" smtClean="0">
                <a:solidFill>
                  <a:srgbClr val="FFFFFF"/>
                </a:solidFill>
              </a:rPr>
              <a:t>confessed </a:t>
            </a:r>
            <a:r>
              <a:rPr lang="en-US" dirty="0" smtClean="0">
                <a:solidFill>
                  <a:srgbClr val="FFFFFF"/>
                </a:solidFill>
              </a:rPr>
              <a:t>and </a:t>
            </a:r>
            <a:r>
              <a:rPr lang="en-US" i="1" dirty="0" smtClean="0">
                <a:solidFill>
                  <a:srgbClr val="FFFFFF"/>
                </a:solidFill>
              </a:rPr>
              <a:t>repented</a:t>
            </a:r>
            <a:r>
              <a:rPr lang="en-US" dirty="0" smtClean="0">
                <a:solidFill>
                  <a:srgbClr val="FFFFFF"/>
                </a:solidFill>
              </a:rPr>
              <a:t>)</a:t>
            </a:r>
            <a:r>
              <a:rPr lang="en-US" b="1" dirty="0" smtClean="0">
                <a:solidFill>
                  <a:srgbClr val="FFFFFF"/>
                </a:solidFill>
              </a:rPr>
              <a:t>, it becomes </a:t>
            </a:r>
            <a:r>
              <a:rPr lang="en-US" b="1" i="1" dirty="0" smtClean="0">
                <a:solidFill>
                  <a:srgbClr val="FFFFFF"/>
                </a:solidFill>
              </a:rPr>
              <a:t>second nature </a:t>
            </a:r>
            <a:r>
              <a:rPr lang="en-US" b="1" dirty="0" smtClean="0">
                <a:solidFill>
                  <a:srgbClr val="FFFFFF"/>
                </a:solidFill>
              </a:rPr>
              <a:t>to us- which means we continue to commit it without even </a:t>
            </a:r>
            <a:r>
              <a:rPr lang="en-US" b="1" i="1" dirty="0" smtClean="0">
                <a:solidFill>
                  <a:srgbClr val="FFFFFF"/>
                </a:solidFill>
              </a:rPr>
              <a:t>thinking </a:t>
            </a:r>
            <a:r>
              <a:rPr lang="en-US" b="1" dirty="0" smtClean="0">
                <a:solidFill>
                  <a:srgbClr val="FFFFFF"/>
                </a:solidFill>
              </a:rPr>
              <a:t>about it any longer.</a:t>
            </a:r>
          </a:p>
          <a:p>
            <a:pPr marL="768096" lvl="1" indent="-274320">
              <a:spcBef>
                <a:spcPts val="0"/>
              </a:spcBef>
              <a:spcAft>
                <a:spcPts val="10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In such cases </a:t>
            </a:r>
            <a:r>
              <a:rPr lang="en-US" b="1" i="1" dirty="0" smtClean="0">
                <a:solidFill>
                  <a:srgbClr val="FFFF00"/>
                </a:solidFill>
              </a:rPr>
              <a:t>“nature” </a:t>
            </a:r>
            <a:r>
              <a:rPr lang="en-US" b="1" dirty="0" smtClean="0">
                <a:solidFill>
                  <a:srgbClr val="FFFFFF"/>
                </a:solidFill>
              </a:rPr>
              <a:t>is established by </a:t>
            </a:r>
            <a:r>
              <a:rPr lang="en-US" b="1" i="1" dirty="0" smtClean="0">
                <a:solidFill>
                  <a:srgbClr val="FFFF00"/>
                </a:solidFill>
              </a:rPr>
              <a:t>choice</a:t>
            </a:r>
            <a:r>
              <a:rPr lang="en-US" b="1" i="1" dirty="0" smtClean="0">
                <a:solidFill>
                  <a:srgbClr val="FFFFFF"/>
                </a:solidFill>
              </a:rPr>
              <a:t>- </a:t>
            </a:r>
            <a:r>
              <a:rPr lang="en-US" b="1" dirty="0" smtClean="0">
                <a:solidFill>
                  <a:srgbClr val="FFFFFF"/>
                </a:solidFill>
              </a:rPr>
              <a:t>we </a:t>
            </a:r>
            <a:r>
              <a:rPr lang="en-US" b="1" dirty="0" smtClean="0">
                <a:solidFill>
                  <a:srgbClr val="FFFF00"/>
                </a:solidFill>
              </a:rPr>
              <a:t>choose</a:t>
            </a:r>
            <a:r>
              <a:rPr lang="en-US" b="1" dirty="0" smtClean="0">
                <a:solidFill>
                  <a:srgbClr val="FFFFFF"/>
                </a:solidFill>
              </a:rPr>
              <a:t> to </a:t>
            </a:r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“indulge the </a:t>
            </a:r>
            <a:r>
              <a:rPr lang="en-US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desires</a:t>
            </a:r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of the flesh and of the mind”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rather than to </a:t>
            </a:r>
            <a:r>
              <a:rPr lang="en-US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control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(and </a:t>
            </a:r>
            <a:r>
              <a:rPr lang="en-US" b="1" i="1" dirty="0" smtClean="0">
                <a:solidFill>
                  <a:srgbClr val="8EB4E3"/>
                </a:solidFill>
              </a:rPr>
              <a:t>direct</a:t>
            </a:r>
            <a:r>
              <a:rPr lang="en-US" i="1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by </a:t>
            </a:r>
            <a:r>
              <a:rPr lang="en-US" i="1" dirty="0" smtClean="0">
                <a:solidFill>
                  <a:srgbClr val="8EB4E3"/>
                </a:solidFill>
              </a:rPr>
              <a:t>self-discipline</a:t>
            </a:r>
            <a:r>
              <a:rPr lang="en-US" dirty="0" smtClean="0">
                <a:solidFill>
                  <a:srgbClr val="FFFFFF"/>
                </a:solidFill>
              </a:rPr>
              <a:t>) </a:t>
            </a:r>
            <a:r>
              <a:rPr lang="en-US" b="1" dirty="0" smtClean="0">
                <a:solidFill>
                  <a:srgbClr val="8EB4E3"/>
                </a:solidFill>
              </a:rPr>
              <a:t>them</a:t>
            </a:r>
            <a:r>
              <a:rPr lang="en-US" b="1" dirty="0" smtClean="0">
                <a:solidFill>
                  <a:srgbClr val="FFFFFF"/>
                </a:solidFill>
              </a:rPr>
              <a:t>, </a:t>
            </a:r>
            <a:r>
              <a:rPr lang="en-US" b="1" u="sng" dirty="0" smtClean="0">
                <a:solidFill>
                  <a:srgbClr val="FFFF00"/>
                </a:solidFill>
              </a:rPr>
              <a:t>Eph.2:2-3</a:t>
            </a:r>
            <a:r>
              <a:rPr lang="en-US" b="1" dirty="0" smtClean="0">
                <a:solidFill>
                  <a:srgbClr val="FFFFFF"/>
                </a:solidFill>
              </a:rPr>
              <a:t>. </a:t>
            </a:r>
            <a:endParaRPr lang="en-US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335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8683"/>
            <a:ext cx="8229600" cy="1143000"/>
          </a:xfrm>
        </p:spPr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“Self-Control” </a:t>
            </a:r>
            <a:r>
              <a:rPr lang="en-US" b="1" dirty="0" smtClean="0">
                <a:solidFill>
                  <a:schemeClr val="bg1"/>
                </a:solidFill>
              </a:rPr>
              <a:t>#4- </a:t>
            </a:r>
            <a:r>
              <a:rPr lang="en-US" b="1" u="sng" dirty="0" smtClean="0">
                <a:solidFill>
                  <a:schemeClr val="bg1"/>
                </a:solidFill>
              </a:rPr>
              <a:t>Self-Delusion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444" y="946539"/>
            <a:ext cx="8348356" cy="5695779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We can be </a:t>
            </a:r>
            <a:r>
              <a:rPr lang="en-US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self-deluded/de</a:t>
            </a:r>
            <a:r>
              <a:rPr lang="en-US" sz="2800" b="1" i="1" dirty="0" smtClean="0">
                <a:solidFill>
                  <a:srgbClr val="D99694"/>
                </a:solidFill>
              </a:rPr>
              <a:t>ceived</a:t>
            </a:r>
            <a:r>
              <a:rPr lang="en-US" sz="2800" b="1" i="1" dirty="0" smtClean="0">
                <a:solidFill>
                  <a:srgbClr val="FFFFFF"/>
                </a:solidFill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</a:rPr>
              <a:t>in many ways.  Which ones are of special importance to </a:t>
            </a:r>
            <a:r>
              <a:rPr lang="en-US" sz="2800" b="1" i="1" dirty="0" smtClean="0">
                <a:solidFill>
                  <a:srgbClr val="8EB4E3"/>
                </a:solidFill>
              </a:rPr>
              <a:t>Self-Co</a:t>
            </a:r>
            <a:r>
              <a:rPr lang="en-US" sz="28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ntrol</a:t>
            </a:r>
            <a:r>
              <a:rPr lang="en-US" sz="2800" b="1" i="1" dirty="0" smtClean="0">
                <a:solidFill>
                  <a:srgbClr val="FFFFFF"/>
                </a:solidFill>
              </a:rPr>
              <a:t>?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1000"/>
              </a:spcAft>
              <a:buFont typeface="+mj-lt"/>
              <a:buAutoNum type="arabicPeriod" startAt="3"/>
            </a:pPr>
            <a:r>
              <a:rPr lang="en-US" sz="2800" b="1" dirty="0" smtClean="0">
                <a:solidFill>
                  <a:srgbClr val="D99694"/>
                </a:solidFill>
              </a:rPr>
              <a:t>“I can stop anytime I want” </a:t>
            </a:r>
            <a:r>
              <a:rPr lang="en-US" sz="2800" dirty="0" smtClean="0">
                <a:solidFill>
                  <a:srgbClr val="D99694"/>
                </a:solidFill>
              </a:rPr>
              <a:t>(regarding a </a:t>
            </a:r>
            <a:r>
              <a:rPr lang="en-US" sz="2800" i="1" dirty="0" smtClean="0">
                <a:solidFill>
                  <a:srgbClr val="D99694"/>
                </a:solidFill>
              </a:rPr>
              <a:t>sin</a:t>
            </a:r>
            <a:r>
              <a:rPr lang="en-US" sz="2800" dirty="0" smtClean="0">
                <a:solidFill>
                  <a:srgbClr val="D99694"/>
                </a:solidFill>
              </a:rPr>
              <a:t> or a </a:t>
            </a:r>
            <a:r>
              <a:rPr lang="en-US" sz="2800" i="1" dirty="0" smtClean="0">
                <a:solidFill>
                  <a:srgbClr val="D99694"/>
                </a:solidFill>
              </a:rPr>
              <a:t>sinful habit</a:t>
            </a:r>
            <a:r>
              <a:rPr lang="en-US" sz="2800" dirty="0" smtClean="0">
                <a:solidFill>
                  <a:srgbClr val="D99694"/>
                </a:solidFill>
              </a:rPr>
              <a:t>). </a:t>
            </a:r>
            <a:endParaRPr lang="en-US" sz="2800" b="1" dirty="0" smtClean="0">
              <a:solidFill>
                <a:srgbClr val="D99694"/>
              </a:solidFill>
            </a:endParaRPr>
          </a:p>
          <a:p>
            <a:pPr marL="493776" lvl="1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 smtClean="0">
                <a:solidFill>
                  <a:srgbClr val="FFFFFF"/>
                </a:solidFill>
              </a:rPr>
              <a:t>Through what God reveals about </a:t>
            </a:r>
            <a:r>
              <a:rPr lang="en-US" b="1" i="1" dirty="0" smtClean="0">
                <a:solidFill>
                  <a:srgbClr val="FFFFFF"/>
                </a:solidFill>
              </a:rPr>
              <a:t>Himself </a:t>
            </a:r>
            <a:r>
              <a:rPr lang="en-US" b="1" dirty="0" smtClean="0">
                <a:solidFill>
                  <a:srgbClr val="FFFFFF"/>
                </a:solidFill>
              </a:rPr>
              <a:t>and </a:t>
            </a:r>
            <a:r>
              <a:rPr lang="en-US" b="1" i="1" dirty="0" smtClean="0">
                <a:solidFill>
                  <a:srgbClr val="FFFFFF"/>
                </a:solidFill>
              </a:rPr>
              <a:t>Humanity:</a:t>
            </a:r>
            <a:endParaRPr lang="en-US" b="1" dirty="0" smtClean="0">
              <a:solidFill>
                <a:srgbClr val="FFFFFF"/>
              </a:solidFill>
            </a:endParaRPr>
          </a:p>
          <a:p>
            <a:pPr marL="768096" lvl="1" indent="-274320">
              <a:spcBef>
                <a:spcPts val="0"/>
              </a:spcBef>
              <a:spcAft>
                <a:spcPts val="10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God gives us </a:t>
            </a:r>
            <a:r>
              <a:rPr lang="en-US" b="1" i="1" dirty="0" smtClean="0">
                <a:solidFill>
                  <a:srgbClr val="FFFFFF"/>
                </a:solidFill>
              </a:rPr>
              <a:t>free moral agency- </a:t>
            </a:r>
            <a:r>
              <a:rPr lang="en-US" b="1" dirty="0" smtClean="0">
                <a:solidFill>
                  <a:srgbClr val="FFFFFF"/>
                </a:solidFill>
              </a:rPr>
              <a:t>that is, the right of </a:t>
            </a:r>
            <a:r>
              <a:rPr lang="en-US" b="1" i="1" dirty="0" smtClean="0">
                <a:solidFill>
                  <a:srgbClr val="FFFFFF"/>
                </a:solidFill>
              </a:rPr>
              <a:t>self-government </a:t>
            </a:r>
            <a:r>
              <a:rPr lang="en-US" b="1" dirty="0" smtClean="0">
                <a:solidFill>
                  <a:srgbClr val="FFFFFF"/>
                </a:solidFill>
              </a:rPr>
              <a:t>and therefore </a:t>
            </a:r>
            <a:r>
              <a:rPr lang="en-US" b="1" i="1" dirty="0" smtClean="0">
                <a:solidFill>
                  <a:srgbClr val="FFFFFF"/>
                </a:solidFill>
              </a:rPr>
              <a:t>self-determination</a:t>
            </a:r>
            <a:r>
              <a:rPr lang="en-US" b="1" dirty="0" smtClean="0">
                <a:solidFill>
                  <a:srgbClr val="FFFFFF"/>
                </a:solidFill>
              </a:rPr>
              <a:t>.  Otherwise, He is </a:t>
            </a:r>
            <a:r>
              <a:rPr lang="en-US" b="1" i="1" dirty="0" smtClean="0">
                <a:solidFill>
                  <a:srgbClr val="FFFFFF"/>
                </a:solidFill>
              </a:rPr>
              <a:t>unjust/unfair </a:t>
            </a:r>
            <a:r>
              <a:rPr lang="en-US" b="1" dirty="0" smtClean="0">
                <a:solidFill>
                  <a:srgbClr val="FFFFFF"/>
                </a:solidFill>
              </a:rPr>
              <a:t>to condemn us for things “beyond my control.” </a:t>
            </a:r>
          </a:p>
          <a:p>
            <a:pPr marL="768096" lvl="1" indent="-274320">
              <a:spcBef>
                <a:spcPts val="0"/>
              </a:spcBef>
              <a:spcAft>
                <a:spcPts val="10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We may abdicate that right by </a:t>
            </a:r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self-delusion </a:t>
            </a:r>
            <a:r>
              <a:rPr lang="en-US" b="1" dirty="0" smtClean="0">
                <a:solidFill>
                  <a:srgbClr val="FFFFFF"/>
                </a:solidFill>
              </a:rPr>
              <a:t>through </a:t>
            </a:r>
            <a:r>
              <a:rPr lang="en-US" b="1" dirty="0" smtClean="0">
                <a:solidFill>
                  <a:srgbClr val="D99694"/>
                </a:solidFill>
              </a:rPr>
              <a:t>denying culpability</a:t>
            </a:r>
            <a:r>
              <a:rPr lang="en-US" b="1" dirty="0" smtClean="0">
                <a:solidFill>
                  <a:srgbClr val="FFFFFF"/>
                </a:solidFill>
              </a:rPr>
              <a:t>, </a:t>
            </a:r>
            <a:r>
              <a:rPr lang="en-US" b="1" dirty="0" smtClean="0">
                <a:solidFill>
                  <a:srgbClr val="D99694"/>
                </a:solidFill>
              </a:rPr>
              <a:t>blaming others</a:t>
            </a:r>
            <a:r>
              <a:rPr lang="en-US" b="1" dirty="0" smtClean="0">
                <a:solidFill>
                  <a:srgbClr val="FFFFFF"/>
                </a:solidFill>
              </a:rPr>
              <a:t>, or </a:t>
            </a:r>
            <a:r>
              <a:rPr lang="en-US" b="1" dirty="0" smtClean="0">
                <a:solidFill>
                  <a:srgbClr val="D99694"/>
                </a:solidFill>
              </a:rPr>
              <a:t>claiming inability</a:t>
            </a:r>
            <a:r>
              <a:rPr lang="en-US" b="1" dirty="0" smtClean="0">
                <a:solidFill>
                  <a:srgbClr val="FFFFFF"/>
                </a:solidFill>
              </a:rPr>
              <a:t>, but by God’s grace it is </a:t>
            </a:r>
            <a:r>
              <a:rPr lang="en-US" b="1" u="sng" dirty="0" smtClean="0">
                <a:solidFill>
                  <a:srgbClr val="FFFF00"/>
                </a:solidFill>
              </a:rPr>
              <a:t>our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b="1" i="1" dirty="0" smtClean="0">
                <a:solidFill>
                  <a:srgbClr val="FFFF00"/>
                </a:solidFill>
              </a:rPr>
              <a:t>responsibility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to </a:t>
            </a:r>
            <a:r>
              <a:rPr lang="en-US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control ourselves</a:t>
            </a:r>
            <a:r>
              <a:rPr lang="en-US" b="1" i="1" dirty="0" smtClean="0">
                <a:solidFill>
                  <a:srgbClr val="FFFFFF"/>
                </a:solidFill>
              </a:rPr>
              <a:t>. </a:t>
            </a:r>
            <a:r>
              <a:rPr lang="en-US" b="1" dirty="0" smtClean="0">
                <a:solidFill>
                  <a:srgbClr val="FFFFFF"/>
                </a:solidFill>
              </a:rPr>
              <a:t>Therefore, we </a:t>
            </a:r>
            <a:r>
              <a:rPr lang="en-US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can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(and </a:t>
            </a: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mus</a:t>
            </a:r>
            <a:r>
              <a:rPr lang="en-US" dirty="0" smtClean="0">
                <a:solidFill>
                  <a:srgbClr val="8EB4E3"/>
                </a:solidFill>
              </a:rPr>
              <a:t>t</a:t>
            </a:r>
            <a:r>
              <a:rPr lang="en-US" dirty="0" smtClean="0">
                <a:solidFill>
                  <a:srgbClr val="FFFFFF"/>
                </a:solidFill>
              </a:rPr>
              <a:t>!) </a:t>
            </a:r>
            <a:r>
              <a:rPr lang="en-US" b="1" dirty="0" smtClean="0">
                <a:solidFill>
                  <a:srgbClr val="FFFFFF"/>
                </a:solidFill>
              </a:rPr>
              <a:t>do just that and </a:t>
            </a:r>
            <a:r>
              <a:rPr lang="en-US" b="1" i="1" dirty="0" smtClean="0">
                <a:solidFill>
                  <a:srgbClr val="8EB4E3"/>
                </a:solidFill>
              </a:rPr>
              <a:t>control </a:t>
            </a:r>
            <a:r>
              <a:rPr lang="en-US" b="1" dirty="0" smtClean="0">
                <a:solidFill>
                  <a:srgbClr val="8EB4E3"/>
                </a:solidFill>
              </a:rPr>
              <a:t>ourselves</a:t>
            </a:r>
            <a:r>
              <a:rPr lang="en-US" b="1" dirty="0" smtClean="0">
                <a:solidFill>
                  <a:srgbClr val="FFFFFF"/>
                </a:solidFill>
              </a:rPr>
              <a:t>. </a:t>
            </a:r>
          </a:p>
          <a:p>
            <a:pPr marL="768096" lvl="1" indent="-274320">
              <a:spcBef>
                <a:spcPts val="0"/>
              </a:spcBef>
              <a:spcAft>
                <a:spcPts val="10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Thus, we do </a:t>
            </a:r>
            <a:r>
              <a:rPr lang="en-US" b="1" u="sng" dirty="0" smtClean="0">
                <a:solidFill>
                  <a:srgbClr val="FFFFFF"/>
                </a:solidFill>
              </a:rPr>
              <a:t>not</a:t>
            </a:r>
            <a:r>
              <a:rPr lang="en-US" b="1" dirty="0" smtClean="0">
                <a:solidFill>
                  <a:srgbClr val="FFFFFF"/>
                </a:solidFill>
              </a:rPr>
              <a:t> “have to” sin, but “choose” to sin, </a:t>
            </a:r>
            <a:r>
              <a:rPr lang="en-US" b="1" u="sng" dirty="0" smtClean="0">
                <a:solidFill>
                  <a:srgbClr val="FFFF00"/>
                </a:solidFill>
              </a:rPr>
              <a:t>cp.</a:t>
            </a:r>
            <a:r>
              <a:rPr lang="en-US" b="1" u="sng" dirty="0" smtClean="0">
                <a:solidFill>
                  <a:srgbClr val="FFFFFF"/>
                </a:solidFill>
              </a:rPr>
              <a:t> </a:t>
            </a:r>
            <a:r>
              <a:rPr lang="en-US" b="1" u="sng" dirty="0" smtClean="0">
                <a:solidFill>
                  <a:srgbClr val="FFFF00"/>
                </a:solidFill>
              </a:rPr>
              <a:t>Luke 22:3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with </a:t>
            </a:r>
            <a:r>
              <a:rPr lang="en-US" b="1" u="sng" dirty="0" smtClean="0">
                <a:solidFill>
                  <a:srgbClr val="FFFF00"/>
                </a:solidFill>
              </a:rPr>
              <a:t>John 12:4,6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(Satan </a:t>
            </a:r>
            <a:r>
              <a:rPr lang="en-US" i="1" dirty="0" smtClean="0">
                <a:solidFill>
                  <a:srgbClr val="FFFFFF"/>
                </a:solidFill>
              </a:rPr>
              <a:t>entered </a:t>
            </a:r>
            <a:r>
              <a:rPr lang="en-US" dirty="0" smtClean="0">
                <a:solidFill>
                  <a:srgbClr val="FFFFFF"/>
                </a:solidFill>
              </a:rPr>
              <a:t>Judas, but he did so by </a:t>
            </a:r>
            <a:r>
              <a:rPr lang="en-US" i="1" dirty="0" smtClean="0">
                <a:solidFill>
                  <a:srgbClr val="FFFFFF"/>
                </a:solidFill>
              </a:rPr>
              <a:t>invitation!</a:t>
            </a:r>
            <a:r>
              <a:rPr lang="en-US" dirty="0" smtClean="0">
                <a:solidFill>
                  <a:srgbClr val="FFFFFF"/>
                </a:solidFill>
              </a:rPr>
              <a:t>). </a:t>
            </a:r>
          </a:p>
          <a:p>
            <a:pPr marL="768096" lvl="1" indent="-274320">
              <a:spcBef>
                <a:spcPts val="0"/>
              </a:spcBef>
              <a:spcAft>
                <a:spcPts val="10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And if we </a:t>
            </a:r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choose to sin </a:t>
            </a:r>
            <a:r>
              <a:rPr lang="en-US" dirty="0" smtClean="0">
                <a:solidFill>
                  <a:srgbClr val="FFFFFF"/>
                </a:solidFill>
              </a:rPr>
              <a:t>(and we do!)</a:t>
            </a:r>
            <a:r>
              <a:rPr lang="en-US" b="1" dirty="0" smtClean="0">
                <a:solidFill>
                  <a:srgbClr val="FFFFFF"/>
                </a:solidFill>
              </a:rPr>
              <a:t>, we can </a:t>
            </a:r>
            <a:r>
              <a:rPr lang="en-US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choose </a:t>
            </a:r>
            <a:r>
              <a:rPr lang="en-US" b="1" i="1" dirty="0" smtClean="0">
                <a:solidFill>
                  <a:srgbClr val="FFFF00"/>
                </a:solidFill>
              </a:rPr>
              <a:t>NOT</a:t>
            </a:r>
            <a:r>
              <a:rPr lang="en-US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to sin</a:t>
            </a:r>
            <a:r>
              <a:rPr lang="en-US" b="1" i="1" dirty="0" smtClean="0">
                <a:solidFill>
                  <a:srgbClr val="FFFFFF"/>
                </a:solidFill>
              </a:rPr>
              <a:t>, </a:t>
            </a:r>
            <a:r>
              <a:rPr lang="en-US" b="1" u="sng" dirty="0" smtClean="0">
                <a:solidFill>
                  <a:srgbClr val="FFFF00"/>
                </a:solidFill>
              </a:rPr>
              <a:t>1Cor.15:34</a:t>
            </a:r>
            <a:r>
              <a:rPr lang="en-US" b="1" dirty="0" smtClean="0">
                <a:solidFill>
                  <a:srgbClr val="FFFFFF"/>
                </a:solidFill>
              </a:rPr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1Pet.1:13-16</a:t>
            </a:r>
            <a:r>
              <a:rPr lang="en-US" b="1" dirty="0" smtClean="0">
                <a:solidFill>
                  <a:srgbClr val="FFFFFF"/>
                </a:solidFill>
              </a:rPr>
              <a:t>.   </a:t>
            </a:r>
            <a:r>
              <a:rPr lang="en-US" b="1" dirty="0" smtClean="0">
                <a:solidFill>
                  <a:schemeClr val="bg1"/>
                </a:solidFill>
              </a:rPr>
              <a:t>Anything else i</a:t>
            </a:r>
            <a:r>
              <a:rPr lang="en-US" b="1" dirty="0" smtClean="0">
                <a:solidFill>
                  <a:srgbClr val="FFFFFF"/>
                </a:solidFill>
              </a:rPr>
              <a:t>s</a:t>
            </a:r>
            <a:r>
              <a:rPr lang="en-US" b="1" dirty="0" smtClean="0">
                <a:solidFill>
                  <a:schemeClr val="accent6"/>
                </a:solidFill>
              </a:rPr>
              <a:t> </a:t>
            </a:r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self-delusion</a:t>
            </a:r>
            <a:r>
              <a:rPr lang="en-US" b="1" i="1" dirty="0" smtClean="0">
                <a:solidFill>
                  <a:srgbClr val="FFFFFF"/>
                </a:solidFill>
              </a:rPr>
              <a:t>!</a:t>
            </a:r>
            <a:r>
              <a:rPr lang="en-US" b="1" i="1" dirty="0" smtClean="0">
                <a:solidFill>
                  <a:schemeClr val="accent6"/>
                </a:solidFill>
              </a:rPr>
              <a:t> </a:t>
            </a:r>
            <a:r>
              <a:rPr lang="en-US" b="1" dirty="0" smtClean="0">
                <a:solidFill>
                  <a:schemeClr val="accent6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618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68683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chemeClr val="bg1"/>
                </a:solidFill>
              </a:rPr>
              <a:t>“Self-Control” </a:t>
            </a:r>
            <a:r>
              <a:rPr lang="en-US" sz="3600" b="1" dirty="0" smtClean="0">
                <a:solidFill>
                  <a:schemeClr val="bg1"/>
                </a:solidFill>
              </a:rPr>
              <a:t>#4- </a:t>
            </a:r>
            <a:r>
              <a:rPr lang="en-US" sz="3600" b="1" u="sng" dirty="0" smtClean="0">
                <a:solidFill>
                  <a:schemeClr val="bg1"/>
                </a:solidFill>
              </a:rPr>
              <a:t>Self-Delusion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</a:rPr>
              <a:t>Conclusions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444" y="946539"/>
            <a:ext cx="8348356" cy="5695779"/>
          </a:xfrm>
        </p:spPr>
        <p:txBody>
          <a:bodyPr>
            <a:normAutofit fontScale="85000" lnSpcReduction="20000"/>
          </a:bodyPr>
          <a:lstStyle/>
          <a:p>
            <a:pPr marL="93726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In order to muster and master </a:t>
            </a:r>
            <a:r>
              <a:rPr lang="en-US" sz="28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Self-Control</a:t>
            </a:r>
            <a:r>
              <a:rPr lang="en-US" sz="2800" b="1" i="1" dirty="0" smtClean="0">
                <a:solidFill>
                  <a:srgbClr val="FFFFFF"/>
                </a:solidFill>
              </a:rPr>
              <a:t>, </a:t>
            </a:r>
            <a:r>
              <a:rPr lang="en-US" sz="2800" b="1" dirty="0" smtClean="0">
                <a:solidFill>
                  <a:srgbClr val="FFFFFF"/>
                </a:solidFill>
              </a:rPr>
              <a:t>we must </a:t>
            </a:r>
            <a:r>
              <a:rPr lang="en-US" sz="2800" b="1" dirty="0" smtClean="0">
                <a:solidFill>
                  <a:srgbClr val="FFFF00"/>
                </a:solidFill>
              </a:rPr>
              <a:t>stop </a:t>
            </a:r>
            <a:r>
              <a:rPr lang="en-US" sz="2800" b="1" i="1" dirty="0" smtClean="0">
                <a:solidFill>
                  <a:srgbClr val="FFFF00"/>
                </a:solidFill>
              </a:rPr>
              <a:t>deceiving/deluding </a:t>
            </a:r>
            <a:r>
              <a:rPr lang="en-US" sz="2800" b="1" dirty="0" smtClean="0">
                <a:solidFill>
                  <a:srgbClr val="FFFF00"/>
                </a:solidFill>
              </a:rPr>
              <a:t>ourselves</a:t>
            </a:r>
            <a:r>
              <a:rPr lang="en-US" sz="2800" b="1" dirty="0" smtClean="0">
                <a:solidFill>
                  <a:srgbClr val="FFFFFF"/>
                </a:solidFill>
              </a:rPr>
              <a:t>:</a:t>
            </a:r>
          </a:p>
          <a:p>
            <a:pPr marL="608076" indent="-514350"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800" b="1" dirty="0" smtClean="0">
                <a:solidFill>
                  <a:srgbClr val="FFFFFF"/>
                </a:solidFill>
              </a:rPr>
              <a:t>About exactly </a:t>
            </a:r>
            <a:r>
              <a:rPr lang="en-US" sz="2800" b="1" dirty="0" smtClean="0">
                <a:solidFill>
                  <a:srgbClr val="FFFF00"/>
                </a:solidFill>
              </a:rPr>
              <a:t>“who” </a:t>
            </a:r>
            <a:r>
              <a:rPr lang="en-US" sz="2800" b="1" dirty="0" smtClean="0">
                <a:solidFill>
                  <a:srgbClr val="FFFFFF"/>
                </a:solidFill>
              </a:rPr>
              <a:t>is responsible for my </a:t>
            </a:r>
            <a:r>
              <a:rPr lang="en-US" sz="2800" b="1" i="1" dirty="0" smtClean="0">
                <a:solidFill>
                  <a:srgbClr val="FFFFFF"/>
                </a:solidFill>
              </a:rPr>
              <a:t>lack of self-control </a:t>
            </a:r>
            <a:r>
              <a:rPr lang="en-US" sz="2800" b="1" dirty="0" smtClean="0">
                <a:solidFill>
                  <a:srgbClr val="FFFFFF"/>
                </a:solidFill>
              </a:rPr>
              <a:t>and other sins:  </a:t>
            </a:r>
            <a:r>
              <a:rPr lang="en-US" sz="2800" b="1" dirty="0" smtClean="0">
                <a:solidFill>
                  <a:srgbClr val="FFFF00"/>
                </a:solidFill>
              </a:rPr>
              <a:t>ME</a:t>
            </a:r>
            <a:r>
              <a:rPr lang="en-US" sz="2800" b="1" dirty="0" smtClean="0">
                <a:solidFill>
                  <a:srgbClr val="FFFFFF"/>
                </a:solidFill>
              </a:rPr>
              <a:t>!</a:t>
            </a:r>
          </a:p>
          <a:p>
            <a:pPr marL="608076" indent="-514350"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Regarding </a:t>
            </a:r>
            <a:r>
              <a:rPr lang="en-US" sz="2800" b="1" dirty="0" smtClean="0">
                <a:solidFill>
                  <a:srgbClr val="FFFF00"/>
                </a:solidFill>
              </a:rPr>
              <a:t>“why” </a:t>
            </a:r>
            <a:r>
              <a:rPr lang="en-US" sz="2800" b="1" dirty="0" smtClean="0">
                <a:solidFill>
                  <a:schemeClr val="bg1"/>
                </a:solidFill>
              </a:rPr>
              <a:t>we </a:t>
            </a:r>
            <a:r>
              <a:rPr lang="en-US" sz="2800" b="1" i="1" dirty="0" smtClean="0">
                <a:solidFill>
                  <a:schemeClr val="bg1"/>
                </a:solidFill>
              </a:rPr>
              <a:t>lack self-control </a:t>
            </a:r>
            <a:r>
              <a:rPr lang="en-US" sz="2800" b="1" dirty="0" smtClean="0">
                <a:solidFill>
                  <a:schemeClr val="bg1"/>
                </a:solidFill>
              </a:rPr>
              <a:t>and thus sin: Because I allow </a:t>
            </a:r>
            <a:r>
              <a:rPr lang="en-US" sz="2800" b="1" dirty="0" smtClean="0">
                <a:solidFill>
                  <a:srgbClr val="FFFF00"/>
                </a:solidFill>
              </a:rPr>
              <a:t>“My” </a:t>
            </a: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will</a:t>
            </a:r>
            <a:r>
              <a:rPr lang="en-US" sz="2800" b="1" dirty="0" smtClean="0">
                <a:solidFill>
                  <a:schemeClr val="bg1"/>
                </a:solidFill>
              </a:rPr>
              <a:t> (</a:t>
            </a:r>
            <a:r>
              <a:rPr lang="en-US" sz="2800" b="1" dirty="0" smtClean="0">
                <a:solidFill>
                  <a:srgbClr val="B3A2C7"/>
                </a:solidFill>
              </a:rPr>
              <a:t>wants</a:t>
            </a:r>
            <a:r>
              <a:rPr lang="en-US" sz="2800" b="1" dirty="0" smtClean="0">
                <a:solidFill>
                  <a:schemeClr val="bg1"/>
                </a:solidFill>
              </a:rPr>
              <a:t>/</a:t>
            </a:r>
            <a:r>
              <a:rPr lang="en-US" sz="2800" b="1" dirty="0" smtClean="0">
                <a:solidFill>
                  <a:srgbClr val="B3A2C7"/>
                </a:solidFill>
              </a:rPr>
              <a:t>desires</a:t>
            </a:r>
            <a:r>
              <a:rPr lang="en-US" sz="2800" b="1" dirty="0" smtClean="0">
                <a:solidFill>
                  <a:schemeClr val="bg1"/>
                </a:solidFill>
              </a:rPr>
              <a:t>/</a:t>
            </a:r>
            <a:r>
              <a:rPr lang="en-US" sz="2800" b="1" dirty="0" smtClean="0">
                <a:solidFill>
                  <a:srgbClr val="B3A2C7"/>
                </a:solidFill>
              </a:rPr>
              <a:t>pleasures</a:t>
            </a:r>
            <a:r>
              <a:rPr lang="en-US" sz="2800" b="1" dirty="0" smtClean="0">
                <a:solidFill>
                  <a:schemeClr val="bg1"/>
                </a:solidFill>
              </a:rPr>
              <a:t>) to take precedence over </a:t>
            </a:r>
            <a:r>
              <a:rPr lang="en-US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God’s </a:t>
            </a: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will</a:t>
            </a:r>
            <a:r>
              <a:rPr lang="en-US" sz="2800" b="1" dirty="0" smtClean="0">
                <a:solidFill>
                  <a:schemeClr val="bg1"/>
                </a:solidFill>
              </a:rPr>
              <a:t>. </a:t>
            </a:r>
          </a:p>
          <a:p>
            <a:pPr marL="608076" indent="-514350"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Concerning </a:t>
            </a:r>
            <a:r>
              <a:rPr lang="en-US" sz="2800" b="1" dirty="0" smtClean="0">
                <a:solidFill>
                  <a:srgbClr val="FFFF00"/>
                </a:solidFill>
              </a:rPr>
              <a:t>“how” </a:t>
            </a:r>
            <a:r>
              <a:rPr lang="en-US" sz="2800" b="1" dirty="0" smtClean="0">
                <a:solidFill>
                  <a:schemeClr val="bg1"/>
                </a:solidFill>
              </a:rPr>
              <a:t>my </a:t>
            </a:r>
            <a:r>
              <a:rPr lang="en-US" sz="2800" b="1" i="1" dirty="0" smtClean="0">
                <a:solidFill>
                  <a:schemeClr val="bg1"/>
                </a:solidFill>
              </a:rPr>
              <a:t>lack of self-control </a:t>
            </a:r>
            <a:r>
              <a:rPr lang="en-US" sz="2800" b="1" dirty="0" smtClean="0">
                <a:solidFill>
                  <a:schemeClr val="bg1"/>
                </a:solidFill>
              </a:rPr>
              <a:t>and sin are manifested: </a:t>
            </a:r>
            <a:r>
              <a:rPr lang="en-US" sz="2800" b="1" dirty="0" smtClean="0">
                <a:solidFill>
                  <a:srgbClr val="FFFF00"/>
                </a:solidFill>
              </a:rPr>
              <a:t>“I” </a:t>
            </a:r>
            <a:r>
              <a:rPr lang="en-US" sz="2800" b="1" dirty="0" smtClean="0">
                <a:solidFill>
                  <a:schemeClr val="bg1"/>
                </a:solidFill>
              </a:rPr>
              <a:t>choose them.</a:t>
            </a:r>
          </a:p>
          <a:p>
            <a:pPr marL="93726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If/when </a:t>
            </a:r>
            <a:r>
              <a:rPr lang="en-US" sz="2800" b="1" u="sng" dirty="0" smtClean="0">
                <a:solidFill>
                  <a:srgbClr val="FFFF00"/>
                </a:solidFill>
              </a:rPr>
              <a:t>we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i="1" dirty="0" smtClean="0">
                <a:solidFill>
                  <a:srgbClr val="D99694"/>
                </a:solidFill>
              </a:rPr>
              <a:t>choose </a:t>
            </a:r>
            <a:r>
              <a:rPr lang="en-US" sz="2800" b="1" dirty="0" smtClean="0">
                <a:solidFill>
                  <a:srgbClr val="D99694"/>
                </a:solidFill>
              </a:rPr>
              <a:t>to sin</a:t>
            </a:r>
            <a:r>
              <a:rPr lang="en-US" sz="2800" b="1" dirty="0" smtClean="0">
                <a:solidFill>
                  <a:schemeClr val="bg1"/>
                </a:solidFill>
              </a:rPr>
              <a:t>, Satan will help us in any/every way possible:  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“It’s not your fault” </a:t>
            </a:r>
            <a:r>
              <a:rPr lang="en-US" sz="2800" b="1" dirty="0" smtClean="0">
                <a:solidFill>
                  <a:schemeClr val="bg1"/>
                </a:solidFill>
              </a:rPr>
              <a:t>and </a:t>
            </a:r>
            <a:r>
              <a:rPr lang="en-US" sz="2800" b="1" dirty="0" smtClean="0">
                <a:solidFill>
                  <a:srgbClr val="D99694"/>
                </a:solidFill>
              </a:rPr>
              <a:t>“You can’t help yourself” </a:t>
            </a:r>
            <a:r>
              <a:rPr lang="en-US" sz="2800" b="1" dirty="0" smtClean="0">
                <a:solidFill>
                  <a:schemeClr val="bg1"/>
                </a:solidFill>
              </a:rPr>
              <a:t>are two of his favorite </a:t>
            </a:r>
            <a:r>
              <a:rPr lang="en-US" sz="2800" b="1" dirty="0" smtClean="0">
                <a:solidFill>
                  <a:srgbClr val="D99694"/>
                </a:solidFill>
              </a:rPr>
              <a:t>lies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</a:p>
          <a:p>
            <a:pPr marL="93726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But if/when </a:t>
            </a:r>
            <a:r>
              <a:rPr lang="en-US" sz="2800" b="1" u="sng" dirty="0" smtClean="0">
                <a:solidFill>
                  <a:srgbClr val="FFFF00"/>
                </a:solidFill>
              </a:rPr>
              <a:t>we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choose </a:t>
            </a:r>
            <a:r>
              <a:rPr lang="en-US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God’s </a:t>
            </a: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will</a:t>
            </a:r>
            <a:r>
              <a:rPr lang="en-US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over our </a:t>
            </a:r>
            <a:r>
              <a:rPr lang="en-US" sz="2800" b="1" dirty="0" smtClean="0">
                <a:solidFill>
                  <a:srgbClr val="B3A2C7"/>
                </a:solidFill>
              </a:rPr>
              <a:t>will</a:t>
            </a:r>
            <a:r>
              <a:rPr lang="en-US" sz="2800" b="1" dirty="0" smtClean="0">
                <a:solidFill>
                  <a:schemeClr val="bg1"/>
                </a:solidFill>
              </a:rPr>
              <a:t>, </a:t>
            </a:r>
            <a:r>
              <a:rPr lang="en-US" sz="2800" b="1" dirty="0" smtClean="0">
                <a:solidFill>
                  <a:schemeClr val="bg1"/>
                </a:solidFill>
              </a:rPr>
              <a:t>He will help us in any/every way possible:  “</a:t>
            </a:r>
            <a:r>
              <a:rPr lang="en-US" sz="2800" b="1" dirty="0" smtClean="0">
                <a:solidFill>
                  <a:srgbClr val="FFFF00"/>
                </a:solidFill>
              </a:rPr>
              <a:t>You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chose to sin 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befor</a:t>
            </a:r>
            <a:r>
              <a:rPr lang="en-US" sz="2800" b="1" dirty="0" smtClean="0">
                <a:solidFill>
                  <a:srgbClr val="D99694"/>
                </a:solidFill>
              </a:rPr>
              <a:t>e</a:t>
            </a:r>
            <a:r>
              <a:rPr lang="en-US" sz="2800" b="1" i="1" dirty="0" smtClean="0">
                <a:solidFill>
                  <a:schemeClr val="bg1"/>
                </a:solidFill>
              </a:rPr>
              <a:t>, </a:t>
            </a:r>
            <a:r>
              <a:rPr lang="en-US" sz="2800" b="1" dirty="0" smtClean="0">
                <a:solidFill>
                  <a:schemeClr val="bg1"/>
                </a:solidFill>
              </a:rPr>
              <a:t>but</a:t>
            </a:r>
            <a:r>
              <a:rPr lang="en-US" sz="2800" b="1" dirty="0" smtClean="0">
                <a:solidFill>
                  <a:srgbClr val="8EB4E3"/>
                </a:solidFill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</a:rPr>
              <a:t>you</a:t>
            </a:r>
            <a:r>
              <a:rPr lang="en-US" sz="2800" b="1" dirty="0" smtClean="0">
                <a:solidFill>
                  <a:srgbClr val="8EB4E3"/>
                </a:solidFill>
              </a:rPr>
              <a:t> can </a:t>
            </a:r>
            <a:r>
              <a:rPr lang="en-US" sz="2800" b="1" i="1" dirty="0" smtClean="0">
                <a:solidFill>
                  <a:srgbClr val="8EB4E3"/>
                </a:solidFill>
              </a:rPr>
              <a:t>choose to do what is right </a:t>
            </a:r>
            <a:r>
              <a:rPr lang="en-US" sz="2800" b="1" dirty="0" smtClean="0">
                <a:solidFill>
                  <a:srgbClr val="8EB4E3"/>
                </a:solidFill>
              </a:rPr>
              <a:t>now</a:t>
            </a:r>
            <a:r>
              <a:rPr lang="en-US" sz="2800" b="1" i="1" dirty="0" smtClean="0">
                <a:solidFill>
                  <a:srgbClr val="8EB4E3"/>
                </a:solidFill>
              </a:rPr>
              <a:t>; </a:t>
            </a:r>
            <a:r>
              <a:rPr lang="en-US" sz="2800" b="1" dirty="0" smtClean="0">
                <a:solidFill>
                  <a:srgbClr val="8EB4E3"/>
                </a:solidFill>
              </a:rPr>
              <a:t>I’ll help you</a:t>
            </a:r>
            <a:r>
              <a:rPr lang="en-US" sz="2800" b="1" i="1" dirty="0" smtClean="0">
                <a:solidFill>
                  <a:schemeClr val="bg1"/>
                </a:solidFill>
              </a:rPr>
              <a:t>.” </a:t>
            </a:r>
          </a:p>
          <a:p>
            <a:pPr marL="93726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Stop</a:t>
            </a:r>
            <a:r>
              <a:rPr lang="en-US" sz="2800" b="1" dirty="0" smtClean="0">
                <a:solidFill>
                  <a:schemeClr val="bg1"/>
                </a:solidFill>
              </a:rPr>
              <a:t> being </a:t>
            </a:r>
            <a:r>
              <a:rPr lang="en-US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deceived</a:t>
            </a:r>
            <a:r>
              <a:rPr lang="en-US" sz="2800" b="1" i="1" dirty="0" smtClean="0">
                <a:solidFill>
                  <a:schemeClr val="bg1"/>
                </a:solidFill>
              </a:rPr>
              <a:t>, </a:t>
            </a:r>
            <a:r>
              <a:rPr lang="en-US" sz="2800" b="1" dirty="0" smtClean="0">
                <a:solidFill>
                  <a:schemeClr val="bg1"/>
                </a:solidFill>
              </a:rPr>
              <a:t>especially if </a:t>
            </a:r>
            <a:r>
              <a:rPr lang="en-US" sz="2800" b="1" dirty="0" smtClean="0">
                <a:solidFill>
                  <a:srgbClr val="FFFF00"/>
                </a:solidFill>
              </a:rPr>
              <a:t>you</a:t>
            </a:r>
            <a:r>
              <a:rPr lang="en-US" sz="2800" b="1" dirty="0" smtClean="0">
                <a:solidFill>
                  <a:schemeClr val="bg1"/>
                </a:solidFill>
              </a:rPr>
              <a:t> are </a:t>
            </a:r>
            <a:r>
              <a:rPr lang="en-US" sz="2800" b="1" i="1" dirty="0" smtClean="0">
                <a:solidFill>
                  <a:srgbClr val="D99694"/>
                </a:solidFill>
              </a:rPr>
              <a:t>deluding yourself</a:t>
            </a:r>
            <a:r>
              <a:rPr lang="en-US" sz="2800" b="1" i="1" dirty="0" smtClean="0">
                <a:solidFill>
                  <a:schemeClr val="bg1"/>
                </a:solidFill>
              </a:rPr>
              <a:t>! 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608076" indent="-514350"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endParaRPr lang="en-US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020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2868</TotalTime>
  <Words>1523</Words>
  <Application>Microsoft Macintosh PowerPoint</Application>
  <PresentationFormat>On-screen Show (4:3)</PresentationFormat>
  <Paragraphs>67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Thus far in our series of lessons on Self-Control we’ve considered:</vt:lpstr>
      <vt:lpstr>“Self-Control” #4- Self-Delusion</vt:lpstr>
      <vt:lpstr>“Self-Control” #4- Self-Delusion</vt:lpstr>
      <vt:lpstr>“Self-Control” #4- Self-Delusion</vt:lpstr>
      <vt:lpstr>“Self-Control” #4- Self-Delusion</vt:lpstr>
      <vt:lpstr>“Self-Control” #4- Self-Delusion</vt:lpstr>
      <vt:lpstr>“Self-Control” #4- Self-Delusion</vt:lpstr>
      <vt:lpstr>“Self-Control” #4- Self-Delusion Conclusions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30</cp:revision>
  <dcterms:created xsi:type="dcterms:W3CDTF">2023-12-06T17:19:52Z</dcterms:created>
  <dcterms:modified xsi:type="dcterms:W3CDTF">2023-12-08T17:09:01Z</dcterms:modified>
</cp:coreProperties>
</file>