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7" r:id="rId2"/>
    <p:sldId id="256" r:id="rId3"/>
    <p:sldId id="259" r:id="rId4"/>
    <p:sldId id="260" r:id="rId5"/>
    <p:sldId id="261" r:id="rId6"/>
    <p:sldId id="263" r:id="rId7"/>
    <p:sldId id="262" r:id="rId8"/>
    <p:sldId id="264" r:id="rId9"/>
    <p:sldId id="265" r:id="rId10"/>
    <p:sldId id="266" r:id="rId11"/>
    <p:sldId id="25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6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82F20-D283-E24E-8286-736B05AEEC2C}" type="datetimeFigureOut">
              <a:rPr lang="en-US" smtClean="0"/>
              <a:t>1/5/24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0C9624-483E-9343-828C-9771D9BFC18A}" type="slidenum">
              <a:rPr lang="en-US" smtClean="0"/>
              <a:t>‹#›</a:t>
            </a:fld>
            <a:endParaRPr lang="en-US"/>
          </a:p>
        </p:txBody>
      </p:sp>
    </p:spTree>
    <p:extLst>
      <p:ext uri="{BB962C8B-B14F-4D97-AF65-F5344CB8AC3E}">
        <p14:creationId xmlns:p14="http://schemas.microsoft.com/office/powerpoint/2010/main" val="2425481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1B16F7-680B-CF4D-8F7D-14EB7D30F11D}" type="datetimeFigureOut">
              <a:rPr lang="en-US" smtClean="0"/>
              <a:t>1/4/24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FC9B4-2BBF-7548-96E1-38A814A7A70F}" type="slidenum">
              <a:rPr lang="en-US" smtClean="0"/>
              <a:t>‹#›</a:t>
            </a:fld>
            <a:endParaRPr lang="en-US"/>
          </a:p>
        </p:txBody>
      </p:sp>
    </p:spTree>
    <p:extLst>
      <p:ext uri="{BB962C8B-B14F-4D97-AF65-F5344CB8AC3E}">
        <p14:creationId xmlns:p14="http://schemas.microsoft.com/office/powerpoint/2010/main" val="3842806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As has been previously announced, the Elders have asked me to address this subject, and although I am not “happy” to do so (God’s Word can </a:t>
            </a:r>
            <a:r>
              <a:rPr lang="en-US" i="1" baseline="0" dirty="0" smtClean="0"/>
              <a:t>divide </a:t>
            </a:r>
            <a:r>
              <a:rPr lang="en-US" i="0" u="sng" baseline="0" dirty="0" smtClean="0"/>
              <a:t>Matt.10:34-39</a:t>
            </a:r>
            <a:r>
              <a:rPr lang="en-US" i="0" u="none" baseline="0" dirty="0" smtClean="0"/>
              <a:t> as well as </a:t>
            </a:r>
            <a:r>
              <a:rPr lang="en-US" i="1" u="none" baseline="0" dirty="0" smtClean="0"/>
              <a:t>unite</a:t>
            </a:r>
            <a:r>
              <a:rPr lang="en-US" i="0" u="none" baseline="0" dirty="0" smtClean="0"/>
              <a:t> </a:t>
            </a:r>
            <a:r>
              <a:rPr lang="en-US" i="0" u="sng" baseline="0" dirty="0" smtClean="0"/>
              <a:t>Heb.4:12</a:t>
            </a:r>
            <a:r>
              <a:rPr lang="en-US" i="0" u="none" baseline="0" dirty="0" smtClean="0"/>
              <a:t>), I am </a:t>
            </a:r>
            <a:r>
              <a:rPr lang="en-US" b="1" i="0" u="none" baseline="0" dirty="0" smtClean="0"/>
              <a:t>glad</a:t>
            </a:r>
            <a:r>
              <a:rPr lang="en-US" b="0" i="0" u="none" baseline="0" dirty="0" smtClean="0"/>
              <a:t> to bring whatever </a:t>
            </a:r>
            <a:r>
              <a:rPr lang="en-US" b="0" i="1" u="none" baseline="0" dirty="0" smtClean="0"/>
              <a:t>clarity </a:t>
            </a:r>
            <a:r>
              <a:rPr lang="en-US" b="0" i="0" u="none" baseline="0" dirty="0" smtClean="0"/>
              <a:t>I may to it that we might be </a:t>
            </a:r>
            <a:r>
              <a:rPr lang="en-US" b="0" i="1" u="none" baseline="0" dirty="0" smtClean="0"/>
              <a:t>united </a:t>
            </a:r>
            <a:r>
              <a:rPr lang="en-US" b="0" i="0" u="none" baseline="0" dirty="0" smtClean="0"/>
              <a:t>on a </a:t>
            </a:r>
            <a:r>
              <a:rPr lang="en-US" b="0" i="1" u="none" baseline="0" dirty="0" smtClean="0"/>
              <a:t>“thus sayeth the Lord”! </a:t>
            </a:r>
            <a:r>
              <a:rPr lang="en-US" b="0" i="0" u="none" baseline="0" dirty="0" smtClean="0"/>
              <a:t>Given these things</a:t>
            </a:r>
            <a:r>
              <a:rPr lang="mr-IN" b="0" i="0" u="none" baseline="0" dirty="0" smtClean="0"/>
              <a:t>…</a:t>
            </a:r>
            <a:endParaRPr lang="en-US" baseline="0" dirty="0" smtClean="0"/>
          </a:p>
          <a:p>
            <a:r>
              <a:rPr lang="en-US" baseline="0" dirty="0" smtClean="0"/>
              <a:t>2) </a:t>
            </a:r>
            <a:r>
              <a:rPr lang="en-US" dirty="0" smtClean="0"/>
              <a:t>Treatment</a:t>
            </a:r>
            <a:r>
              <a:rPr lang="en-US" baseline="0" dirty="0" smtClean="0"/>
              <a:t> of the subject will be based solely on God’s revealed will (His Word) without respect to person, party, or individual feeling. </a:t>
            </a:r>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2</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3</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4</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b="1" i="1" dirty="0" smtClean="0">
                <a:solidFill>
                  <a:srgbClr val="FFFFFF"/>
                </a:solidFill>
              </a:rPr>
              <a:t>sexually, </a:t>
            </a:r>
            <a:r>
              <a:rPr lang="en-US" sz="1200" b="1" i="0" u="sng" dirty="0" smtClean="0">
                <a:solidFill>
                  <a:srgbClr val="FFFFFF"/>
                </a:solidFill>
              </a:rPr>
              <a:t>1Cor.7:1-5</a:t>
            </a:r>
            <a:r>
              <a:rPr lang="en-US" sz="1200" b="1" i="0" u="none" dirty="0" smtClean="0">
                <a:solidFill>
                  <a:srgbClr val="FFFFFF"/>
                </a:solidFill>
              </a:rPr>
              <a:t>,</a:t>
            </a:r>
            <a:r>
              <a:rPr lang="en-US" sz="1200" b="1" i="1" dirty="0" smtClean="0">
                <a:solidFill>
                  <a:srgbClr val="FFFFFF"/>
                </a:solidFill>
              </a:rPr>
              <a:t> </a:t>
            </a:r>
            <a:r>
              <a:rPr lang="en-US" sz="1200" b="1" dirty="0" smtClean="0">
                <a:solidFill>
                  <a:srgbClr val="FFFFFF"/>
                </a:solidFill>
              </a:rPr>
              <a:t>and as </a:t>
            </a:r>
            <a:r>
              <a:rPr lang="en-US" sz="1200" b="1" i="1" dirty="0" smtClean="0">
                <a:solidFill>
                  <a:srgbClr val="FFFFFF"/>
                </a:solidFill>
              </a:rPr>
              <a:t>one couple, </a:t>
            </a:r>
            <a:r>
              <a:rPr lang="en-US" sz="1200" b="1" i="0" u="sng" dirty="0" smtClean="0">
                <a:solidFill>
                  <a:srgbClr val="FFFFFF"/>
                </a:solidFill>
              </a:rPr>
              <a:t>Eph.5:28-30</a:t>
            </a:r>
            <a:r>
              <a:rPr lang="en-US" sz="1200" b="1" i="0" baseline="0" dirty="0" smtClean="0">
                <a:solidFill>
                  <a:srgbClr val="FFFFFF"/>
                </a:solidFill>
              </a:rPr>
              <a:t> </a:t>
            </a:r>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5</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6</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 </a:t>
            </a:r>
            <a:r>
              <a:rPr lang="en-US" i="1" dirty="0" err="1" smtClean="0"/>
              <a:t>porneia</a:t>
            </a:r>
            <a:r>
              <a:rPr lang="en-US" i="1" dirty="0" smtClean="0"/>
              <a:t> </a:t>
            </a:r>
            <a:r>
              <a:rPr lang="en-US" i="0" dirty="0" smtClean="0"/>
              <a:t>can mean</a:t>
            </a:r>
            <a:r>
              <a:rPr lang="en-US" i="0" baseline="0" dirty="0" smtClean="0"/>
              <a:t> and refer to other sexual sins generally, according to 14 commentaries (from both sound brethren and otherwise), and every reputable Greek Lexicon ALL say it means and refers to “illicit sexual intercourse” here. </a:t>
            </a:r>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7</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8</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9</a:t>
            </a:fld>
            <a:endParaRPr lang="en-US"/>
          </a:p>
        </p:txBody>
      </p:sp>
    </p:spTree>
    <p:extLst>
      <p:ext uri="{BB962C8B-B14F-4D97-AF65-F5344CB8AC3E}">
        <p14:creationId xmlns:p14="http://schemas.microsoft.com/office/powerpoint/2010/main" val="3314107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FC9B4-2BBF-7548-96E1-38A814A7A70F}" type="slidenum">
              <a:rPr lang="en-US" smtClean="0"/>
              <a:t>10</a:t>
            </a:fld>
            <a:endParaRPr lang="en-US"/>
          </a:p>
        </p:txBody>
      </p:sp>
    </p:spTree>
    <p:extLst>
      <p:ext uri="{BB962C8B-B14F-4D97-AF65-F5344CB8AC3E}">
        <p14:creationId xmlns:p14="http://schemas.microsoft.com/office/powerpoint/2010/main" val="331410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229071-94A4-7448-A84A-DC5CB2B5B2AA}" type="datetimeFigureOut">
              <a:rPr lang="en-US" smtClean="0"/>
              <a:t>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88821476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29071-94A4-7448-A84A-DC5CB2B5B2AA}" type="datetimeFigureOut">
              <a:rPr lang="en-US" smtClean="0"/>
              <a:t>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88597727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29071-94A4-7448-A84A-DC5CB2B5B2AA}" type="datetimeFigureOut">
              <a:rPr lang="en-US" smtClean="0"/>
              <a:t>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183002412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229071-94A4-7448-A84A-DC5CB2B5B2AA}" type="datetimeFigureOut">
              <a:rPr lang="en-US" smtClean="0"/>
              <a:t>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99455701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29071-94A4-7448-A84A-DC5CB2B5B2AA}" type="datetimeFigureOut">
              <a:rPr lang="en-US" smtClean="0"/>
              <a:t>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33475707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229071-94A4-7448-A84A-DC5CB2B5B2AA}" type="datetimeFigureOut">
              <a:rPr lang="en-US" smtClean="0"/>
              <a:t>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889030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229071-94A4-7448-A84A-DC5CB2B5B2AA}" type="datetimeFigureOut">
              <a:rPr lang="en-US" smtClean="0"/>
              <a:t>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48896796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229071-94A4-7448-A84A-DC5CB2B5B2AA}" type="datetimeFigureOut">
              <a:rPr lang="en-US" smtClean="0"/>
              <a:t>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03002626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29071-94A4-7448-A84A-DC5CB2B5B2AA}" type="datetimeFigureOut">
              <a:rPr lang="en-US" smtClean="0"/>
              <a:t>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23013245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29071-94A4-7448-A84A-DC5CB2B5B2AA}" type="datetimeFigureOut">
              <a:rPr lang="en-US" smtClean="0"/>
              <a:t>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9960893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29071-94A4-7448-A84A-DC5CB2B5B2AA}" type="datetimeFigureOut">
              <a:rPr lang="en-US" smtClean="0"/>
              <a:t>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153E-0E82-B54D-9326-22521ED767FD}" type="slidenum">
              <a:rPr lang="en-US" smtClean="0"/>
              <a:t>‹#›</a:t>
            </a:fld>
            <a:endParaRPr lang="en-US"/>
          </a:p>
        </p:txBody>
      </p:sp>
    </p:spTree>
    <p:extLst>
      <p:ext uri="{BB962C8B-B14F-4D97-AF65-F5344CB8AC3E}">
        <p14:creationId xmlns:p14="http://schemas.microsoft.com/office/powerpoint/2010/main" val="33491806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29071-94A4-7448-A84A-DC5CB2B5B2AA}" type="datetimeFigureOut">
              <a:rPr lang="en-US" smtClean="0"/>
              <a:t>1/4/24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7153E-0E82-B54D-9326-22521ED767FD}" type="slidenum">
              <a:rPr lang="en-US" smtClean="0"/>
              <a:t>‹#›</a:t>
            </a:fld>
            <a:endParaRPr lang="en-US"/>
          </a:p>
        </p:txBody>
      </p:sp>
    </p:spTree>
    <p:extLst>
      <p:ext uri="{BB962C8B-B14F-4D97-AF65-F5344CB8AC3E}">
        <p14:creationId xmlns:p14="http://schemas.microsoft.com/office/powerpoint/2010/main" val="304057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69281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3400" b="1" dirty="0" smtClean="0">
                <a:solidFill>
                  <a:schemeClr val="tx2">
                    <a:lumMod val="40000"/>
                    <a:lumOff val="60000"/>
                  </a:schemeClr>
                </a:solidFill>
              </a:rPr>
              <a:t>Marriag</a:t>
            </a:r>
            <a:r>
              <a:rPr lang="en-US" sz="3400" b="1" dirty="0" smtClean="0">
                <a:solidFill>
                  <a:srgbClr val="8EB4E3"/>
                </a:solidFill>
              </a:rPr>
              <a:t>e</a:t>
            </a:r>
            <a:r>
              <a:rPr lang="en-US" sz="3400" b="1" dirty="0" smtClean="0">
                <a:solidFill>
                  <a:schemeClr val="bg1"/>
                </a:solidFill>
              </a:rPr>
              <a:t>, </a:t>
            </a:r>
            <a:r>
              <a:rPr lang="en-US" sz="3400" b="1" dirty="0" smtClean="0">
                <a:solidFill>
                  <a:schemeClr val="accent2">
                    <a:lumMod val="60000"/>
                    <a:lumOff val="40000"/>
                  </a:schemeClr>
                </a:solidFill>
              </a:rPr>
              <a:t>Divorce</a:t>
            </a:r>
            <a:r>
              <a:rPr lang="en-US" sz="3400" b="1" dirty="0" smtClean="0">
                <a:solidFill>
                  <a:schemeClr val="bg1"/>
                </a:solidFill>
              </a:rPr>
              <a:t>, and </a:t>
            </a:r>
            <a:r>
              <a:rPr lang="en-US" sz="3400" b="1" dirty="0" smtClean="0">
                <a:solidFill>
                  <a:srgbClr val="B3A2C7"/>
                </a:solidFill>
              </a:rPr>
              <a:t>Remarriage</a:t>
            </a:r>
            <a:r>
              <a:rPr lang="en-US" sz="3400" b="1" dirty="0" smtClean="0">
                <a:solidFill>
                  <a:schemeClr val="bg1"/>
                </a:solidFill>
              </a:rPr>
              <a:t> </a:t>
            </a:r>
            <a:r>
              <a:rPr lang="en-US" sz="3400" b="1" u="sng" dirty="0" smtClean="0">
                <a:solidFill>
                  <a:schemeClr val="bg1"/>
                </a:solidFill>
              </a:rPr>
              <a:t>Conclusions</a:t>
            </a:r>
            <a:r>
              <a:rPr lang="en-US" sz="3400" b="1" dirty="0" smtClean="0">
                <a:solidFill>
                  <a:schemeClr val="bg1"/>
                </a:solidFill>
              </a:rPr>
              <a:t>:</a:t>
            </a:r>
            <a:endParaRPr lang="en-US" sz="3400" b="1" u="sng" dirty="0">
              <a:solidFill>
                <a:schemeClr val="bg1"/>
              </a:solidFill>
            </a:endParaRPr>
          </a:p>
        </p:txBody>
      </p:sp>
      <p:sp>
        <p:nvSpPr>
          <p:cNvPr id="3" name="Subtitle 2"/>
          <p:cNvSpPr>
            <a:spLocks noGrp="1"/>
          </p:cNvSpPr>
          <p:nvPr>
            <p:ph type="subTitle" idx="1"/>
          </p:nvPr>
        </p:nvSpPr>
        <p:spPr>
          <a:xfrm>
            <a:off x="427303" y="830913"/>
            <a:ext cx="8284941" cy="5923223"/>
          </a:xfrm>
        </p:spPr>
        <p:txBody>
          <a:bodyPr>
            <a:noAutofit/>
          </a:bodyPr>
          <a:lstStyle/>
          <a:p>
            <a:pPr algn="l">
              <a:spcBef>
                <a:spcPts val="0"/>
              </a:spcBef>
              <a:spcAft>
                <a:spcPts val="1000"/>
              </a:spcAft>
              <a:buClr>
                <a:schemeClr val="bg1"/>
              </a:buClr>
            </a:pPr>
            <a:r>
              <a:rPr lang="en-US" sz="2300" b="1" dirty="0" smtClean="0">
                <a:solidFill>
                  <a:srgbClr val="FFFFFF"/>
                </a:solidFill>
              </a:rPr>
              <a:t>God’s will/rules and exceptions for </a:t>
            </a:r>
            <a:r>
              <a:rPr lang="en-US" sz="2300" b="1" dirty="0" smtClean="0">
                <a:solidFill>
                  <a:srgbClr val="8EB4E3"/>
                </a:solidFill>
              </a:rPr>
              <a:t>M</a:t>
            </a:r>
            <a:r>
              <a:rPr lang="en-US" sz="2300" b="1" dirty="0" smtClean="0">
                <a:solidFill>
                  <a:schemeClr val="accent2">
                    <a:lumMod val="60000"/>
                    <a:lumOff val="40000"/>
                  </a:schemeClr>
                </a:solidFill>
              </a:rPr>
              <a:t>D</a:t>
            </a:r>
            <a:r>
              <a:rPr lang="en-US" sz="2300" b="1" dirty="0" smtClean="0">
                <a:solidFill>
                  <a:schemeClr val="accent4">
                    <a:lumMod val="60000"/>
                    <a:lumOff val="40000"/>
                  </a:schemeClr>
                </a:solidFill>
              </a:rPr>
              <a:t>R</a:t>
            </a:r>
            <a:r>
              <a:rPr lang="en-US" sz="2300" b="1" dirty="0" smtClean="0">
                <a:solidFill>
                  <a:srgbClr val="FFFFFF"/>
                </a:solidFill>
              </a:rPr>
              <a:t> are </a:t>
            </a:r>
            <a:r>
              <a:rPr lang="en-US" sz="2300" b="1" i="1" dirty="0" smtClean="0">
                <a:solidFill>
                  <a:srgbClr val="FFFFFF"/>
                </a:solidFill>
              </a:rPr>
              <a:t>singular</a:t>
            </a:r>
            <a:r>
              <a:rPr lang="en-US" sz="2300" b="1" dirty="0" smtClean="0">
                <a:solidFill>
                  <a:srgbClr val="FFFFFF"/>
                </a:solidFill>
              </a:rPr>
              <a:t> and </a:t>
            </a:r>
            <a:r>
              <a:rPr lang="en-US" sz="2300" b="1" i="1" dirty="0" smtClean="0">
                <a:solidFill>
                  <a:srgbClr val="FFFFFF"/>
                </a:solidFill>
              </a:rPr>
              <a:t>simple:</a:t>
            </a:r>
          </a:p>
          <a:p>
            <a:pPr marL="342900" indent="-342900" algn="l">
              <a:spcBef>
                <a:spcPts val="0"/>
              </a:spcBef>
              <a:spcAft>
                <a:spcPts val="1000"/>
              </a:spcAft>
              <a:buClr>
                <a:schemeClr val="bg1"/>
              </a:buClr>
              <a:buFont typeface="Arial"/>
              <a:buChar char="•"/>
            </a:pPr>
            <a:r>
              <a:rPr lang="en-US" sz="2300" b="1" dirty="0" smtClean="0">
                <a:solidFill>
                  <a:schemeClr val="tx2">
                    <a:lumMod val="40000"/>
                    <a:lumOff val="60000"/>
                  </a:schemeClr>
                </a:solidFill>
              </a:rPr>
              <a:t>Marriage: One Man, One Woman, for Life.</a:t>
            </a:r>
            <a:r>
              <a:rPr lang="en-US" sz="2300" b="1" dirty="0" smtClean="0">
                <a:solidFill>
                  <a:srgbClr val="FFFFFF"/>
                </a:solidFill>
              </a:rPr>
              <a:t> </a:t>
            </a:r>
          </a:p>
          <a:p>
            <a:pPr marL="342900" indent="-342900" algn="l">
              <a:spcBef>
                <a:spcPts val="0"/>
              </a:spcBef>
              <a:spcAft>
                <a:spcPts val="1000"/>
              </a:spcAft>
              <a:buClr>
                <a:schemeClr val="bg1"/>
              </a:buClr>
              <a:buFont typeface="Arial"/>
              <a:buChar char="•"/>
            </a:pPr>
            <a:r>
              <a:rPr lang="en-US" sz="2300" b="1" dirty="0" smtClean="0">
                <a:solidFill>
                  <a:schemeClr val="accent2">
                    <a:lumMod val="60000"/>
                    <a:lumOff val="40000"/>
                  </a:schemeClr>
                </a:solidFill>
              </a:rPr>
              <a:t>Divorce: Don’t Do It- It’s Wrong and God Hates It.</a:t>
            </a:r>
          </a:p>
          <a:p>
            <a:pPr marL="800100" lvl="1" indent="-342900" algn="l">
              <a:spcBef>
                <a:spcPts val="0"/>
              </a:spcBef>
              <a:spcAft>
                <a:spcPts val="1000"/>
              </a:spcAft>
              <a:buClr>
                <a:schemeClr val="bg1"/>
              </a:buClr>
              <a:buFont typeface="Wingdings" charset="2"/>
              <a:buChar char="Ø"/>
            </a:pPr>
            <a:r>
              <a:rPr lang="en-US" sz="2300" b="1" dirty="0" smtClean="0">
                <a:solidFill>
                  <a:schemeClr val="accent3">
                    <a:lumMod val="60000"/>
                    <a:lumOff val="40000"/>
                  </a:schemeClr>
                </a:solidFill>
              </a:rPr>
              <a:t>Exception: A spouse </a:t>
            </a:r>
            <a:r>
              <a:rPr lang="en-US" sz="2300" b="1" u="sng" dirty="0" smtClean="0">
                <a:solidFill>
                  <a:schemeClr val="accent3">
                    <a:lumMod val="60000"/>
                    <a:lumOff val="40000"/>
                  </a:schemeClr>
                </a:solidFill>
              </a:rPr>
              <a:t>ma</a:t>
            </a:r>
            <a:r>
              <a:rPr lang="en-US" sz="2300" b="1" dirty="0" smtClean="0">
                <a:solidFill>
                  <a:schemeClr val="accent3">
                    <a:lumMod val="60000"/>
                    <a:lumOff val="40000"/>
                  </a:schemeClr>
                </a:solidFill>
              </a:rPr>
              <a:t>y (not </a:t>
            </a:r>
            <a:r>
              <a:rPr lang="en-US" sz="2300" b="1" i="1" dirty="0" smtClean="0">
                <a:solidFill>
                  <a:schemeClr val="accent3">
                    <a:lumMod val="60000"/>
                    <a:lumOff val="40000"/>
                  </a:schemeClr>
                </a:solidFill>
              </a:rPr>
              <a:t>must</a:t>
            </a:r>
            <a:r>
              <a:rPr lang="en-US" sz="2300" b="1" dirty="0">
                <a:solidFill>
                  <a:schemeClr val="accent3">
                    <a:lumMod val="60000"/>
                    <a:lumOff val="40000"/>
                  </a:schemeClr>
                </a:solidFill>
              </a:rPr>
              <a:t>)</a:t>
            </a:r>
            <a:r>
              <a:rPr lang="en-US" sz="2300" b="1" dirty="0" smtClean="0">
                <a:solidFill>
                  <a:schemeClr val="accent3">
                    <a:lumMod val="60000"/>
                    <a:lumOff val="40000"/>
                  </a:schemeClr>
                </a:solidFill>
              </a:rPr>
              <a:t> </a:t>
            </a:r>
            <a:r>
              <a:rPr lang="en-US" sz="2300" b="1" i="1" dirty="0" smtClean="0">
                <a:solidFill>
                  <a:schemeClr val="accent3">
                    <a:lumMod val="60000"/>
                    <a:lumOff val="40000"/>
                  </a:schemeClr>
                </a:solidFill>
              </a:rPr>
              <a:t>divorce </a:t>
            </a:r>
            <a:r>
              <a:rPr lang="en-US" sz="2300" b="1" dirty="0" smtClean="0">
                <a:solidFill>
                  <a:schemeClr val="accent3">
                    <a:lumMod val="60000"/>
                    <a:lumOff val="40000"/>
                  </a:schemeClr>
                </a:solidFill>
              </a:rPr>
              <a:t>their spouse if/when/because they commit adultery. </a:t>
            </a:r>
          </a:p>
          <a:p>
            <a:pPr marL="342900" indent="-342900" algn="l">
              <a:spcBef>
                <a:spcPts val="0"/>
              </a:spcBef>
              <a:spcAft>
                <a:spcPts val="1000"/>
              </a:spcAft>
              <a:buClr>
                <a:schemeClr val="bg1"/>
              </a:buClr>
              <a:buFont typeface="Arial"/>
              <a:buChar char="•"/>
            </a:pPr>
            <a:r>
              <a:rPr lang="en-US" sz="2300" b="1" dirty="0" smtClean="0">
                <a:solidFill>
                  <a:schemeClr val="accent4">
                    <a:lumMod val="60000"/>
                    <a:lumOff val="40000"/>
                  </a:schemeClr>
                </a:solidFill>
              </a:rPr>
              <a:t>Remarriage:  Allowed If/When Spouse Dies.</a:t>
            </a:r>
            <a:r>
              <a:rPr lang="en-US" sz="2300" b="1" dirty="0" smtClean="0">
                <a:solidFill>
                  <a:srgbClr val="FFFFFF"/>
                </a:solidFill>
              </a:rPr>
              <a:t> </a:t>
            </a:r>
          </a:p>
          <a:p>
            <a:pPr marL="800100" lvl="1" indent="-342900" algn="l">
              <a:spcBef>
                <a:spcPts val="0"/>
              </a:spcBef>
              <a:spcAft>
                <a:spcPts val="1000"/>
              </a:spcAft>
              <a:buClr>
                <a:schemeClr val="bg1"/>
              </a:buClr>
              <a:buFont typeface="Wingdings" charset="2"/>
              <a:buChar char="Ø"/>
            </a:pPr>
            <a:r>
              <a:rPr lang="en-US" sz="2300" b="1" dirty="0" smtClean="0">
                <a:solidFill>
                  <a:srgbClr val="C3D69B"/>
                </a:solidFill>
              </a:rPr>
              <a:t>Exception: One who has </a:t>
            </a:r>
            <a:r>
              <a:rPr lang="en-US" sz="2300" b="1" i="1" dirty="0" smtClean="0">
                <a:solidFill>
                  <a:srgbClr val="C3D69B"/>
                </a:solidFill>
              </a:rPr>
              <a:t>divorced their spouse for adultery </a:t>
            </a:r>
            <a:r>
              <a:rPr lang="en-US" sz="2300" b="1" u="sng" dirty="0" smtClean="0">
                <a:solidFill>
                  <a:srgbClr val="C3D69B"/>
                </a:solidFill>
              </a:rPr>
              <a:t>ma</a:t>
            </a:r>
            <a:r>
              <a:rPr lang="en-US" sz="2300" b="1" dirty="0" smtClean="0">
                <a:solidFill>
                  <a:srgbClr val="C3D69B"/>
                </a:solidFill>
              </a:rPr>
              <a:t>y (not </a:t>
            </a:r>
            <a:r>
              <a:rPr lang="en-US" sz="2300" b="1" i="1" dirty="0" smtClean="0">
                <a:solidFill>
                  <a:srgbClr val="C3D69B"/>
                </a:solidFill>
              </a:rPr>
              <a:t>must</a:t>
            </a:r>
            <a:r>
              <a:rPr lang="en-US" sz="2300" b="1" dirty="0" smtClean="0">
                <a:solidFill>
                  <a:srgbClr val="C3D69B"/>
                </a:solidFill>
              </a:rPr>
              <a:t>) marry again.  </a:t>
            </a:r>
          </a:p>
          <a:p>
            <a:pPr algn="l">
              <a:spcBef>
                <a:spcPts val="0"/>
              </a:spcBef>
              <a:spcAft>
                <a:spcPts val="1000"/>
              </a:spcAft>
              <a:buClr>
                <a:schemeClr val="bg1"/>
              </a:buClr>
            </a:pPr>
            <a:r>
              <a:rPr lang="en-US" sz="2300" b="1" dirty="0" smtClean="0">
                <a:solidFill>
                  <a:srgbClr val="FFFFFF"/>
                </a:solidFill>
              </a:rPr>
              <a:t>God’s rules and </a:t>
            </a:r>
            <a:r>
              <a:rPr lang="en-US" sz="2300" b="1" dirty="0" smtClean="0">
                <a:solidFill>
                  <a:srgbClr val="C3D69B"/>
                </a:solidFill>
              </a:rPr>
              <a:t>exceptions</a:t>
            </a:r>
            <a:r>
              <a:rPr lang="en-US" sz="2300" b="1" dirty="0" smtClean="0">
                <a:solidFill>
                  <a:srgbClr val="FFFFFF"/>
                </a:solidFill>
              </a:rPr>
              <a:t> for </a:t>
            </a:r>
            <a:r>
              <a:rPr lang="en-US" sz="2300" b="1" dirty="0" smtClean="0">
                <a:solidFill>
                  <a:schemeClr val="tx2">
                    <a:lumMod val="40000"/>
                    <a:lumOff val="60000"/>
                  </a:schemeClr>
                </a:solidFill>
              </a:rPr>
              <a:t>marriage</a:t>
            </a:r>
            <a:r>
              <a:rPr lang="en-US" sz="2300" b="1" dirty="0" smtClean="0">
                <a:solidFill>
                  <a:srgbClr val="FFFFFF"/>
                </a:solidFill>
              </a:rPr>
              <a:t>, </a:t>
            </a:r>
            <a:r>
              <a:rPr lang="en-US" sz="2300" b="1" dirty="0" smtClean="0">
                <a:solidFill>
                  <a:schemeClr val="accent2">
                    <a:lumMod val="60000"/>
                    <a:lumOff val="40000"/>
                  </a:schemeClr>
                </a:solidFill>
              </a:rPr>
              <a:t>divorce</a:t>
            </a:r>
            <a:r>
              <a:rPr lang="en-US" sz="2300" b="1" dirty="0" smtClean="0">
                <a:solidFill>
                  <a:srgbClr val="FFFFFF"/>
                </a:solidFill>
              </a:rPr>
              <a:t>, and </a:t>
            </a:r>
            <a:r>
              <a:rPr lang="en-US" sz="2300" b="1" dirty="0" smtClean="0">
                <a:solidFill>
                  <a:schemeClr val="accent4">
                    <a:lumMod val="60000"/>
                    <a:lumOff val="40000"/>
                  </a:schemeClr>
                </a:solidFill>
              </a:rPr>
              <a:t>remarriage</a:t>
            </a:r>
            <a:r>
              <a:rPr lang="en-US" sz="2300" b="1" dirty="0" smtClean="0">
                <a:solidFill>
                  <a:srgbClr val="FFFFFF"/>
                </a:solidFill>
              </a:rPr>
              <a:t> are </a:t>
            </a:r>
            <a:r>
              <a:rPr lang="en-US" sz="2300" b="1" i="1" dirty="0" smtClean="0">
                <a:solidFill>
                  <a:srgbClr val="FFFFFF"/>
                </a:solidFill>
              </a:rPr>
              <a:t>singular</a:t>
            </a:r>
            <a:r>
              <a:rPr lang="en-US" sz="2300" b="1" dirty="0" smtClean="0">
                <a:solidFill>
                  <a:srgbClr val="FFFFFF"/>
                </a:solidFill>
              </a:rPr>
              <a:t> and </a:t>
            </a:r>
            <a:r>
              <a:rPr lang="en-US" sz="2300" b="1" i="1" dirty="0" smtClean="0">
                <a:solidFill>
                  <a:srgbClr val="FFFFFF"/>
                </a:solidFill>
              </a:rPr>
              <a:t>simple</a:t>
            </a:r>
            <a:r>
              <a:rPr lang="en-US" sz="2300" b="1" dirty="0" smtClean="0">
                <a:solidFill>
                  <a:srgbClr val="FFFFFF"/>
                </a:solidFill>
              </a:rPr>
              <a:t>, but </a:t>
            </a:r>
            <a:r>
              <a:rPr lang="en-US" sz="2300" b="1" dirty="0" smtClean="0">
                <a:solidFill>
                  <a:schemeClr val="accent6"/>
                </a:solidFill>
              </a:rPr>
              <a:t>WE</a:t>
            </a:r>
            <a:r>
              <a:rPr lang="en-US" sz="2300" b="1" dirty="0" smtClean="0">
                <a:solidFill>
                  <a:srgbClr val="FFFFFF"/>
                </a:solidFill>
              </a:rPr>
              <a:t> make them </a:t>
            </a:r>
            <a:r>
              <a:rPr lang="en-US" sz="2300" b="1" dirty="0" smtClean="0">
                <a:solidFill>
                  <a:srgbClr val="F79646"/>
                </a:solidFill>
              </a:rPr>
              <a:t>otherwise</a:t>
            </a:r>
            <a:r>
              <a:rPr lang="en-US" sz="2300" b="1" dirty="0" smtClean="0">
                <a:solidFill>
                  <a:srgbClr val="FFFFFF"/>
                </a:solidFill>
              </a:rPr>
              <a:t> when </a:t>
            </a:r>
            <a:r>
              <a:rPr lang="en-US" sz="2300" b="1" u="sng" dirty="0" smtClean="0">
                <a:solidFill>
                  <a:srgbClr val="F79646"/>
                </a:solidFill>
              </a:rPr>
              <a:t>we</a:t>
            </a:r>
            <a:r>
              <a:rPr lang="en-US" sz="2300" b="1" dirty="0" smtClean="0">
                <a:solidFill>
                  <a:srgbClr val="F79646"/>
                </a:solidFill>
              </a:rPr>
              <a:t> </a:t>
            </a:r>
            <a:r>
              <a:rPr lang="en-US" sz="2300" b="1" i="1" dirty="0" smtClean="0">
                <a:solidFill>
                  <a:srgbClr val="F79646"/>
                </a:solidFill>
              </a:rPr>
              <a:t>want</a:t>
            </a:r>
            <a:r>
              <a:rPr lang="en-US" sz="2300" b="1" dirty="0" smtClean="0">
                <a:solidFill>
                  <a:srgbClr val="F79646"/>
                </a:solidFill>
              </a:rPr>
              <a:t> to do something </a:t>
            </a:r>
            <a:r>
              <a:rPr lang="en-US" sz="2300" b="1" i="1" u="sng" dirty="0" smtClean="0">
                <a:solidFill>
                  <a:srgbClr val="F79646"/>
                </a:solidFill>
              </a:rPr>
              <a:t>other than</a:t>
            </a:r>
            <a:r>
              <a:rPr lang="en-US" sz="2300" b="1" i="1" dirty="0" smtClean="0">
                <a:solidFill>
                  <a:srgbClr val="F79646"/>
                </a:solidFill>
              </a:rPr>
              <a:t> </a:t>
            </a:r>
            <a:r>
              <a:rPr lang="en-US" sz="2300" b="1" dirty="0" smtClean="0">
                <a:solidFill>
                  <a:srgbClr val="FFFFFF"/>
                </a:solidFill>
              </a:rPr>
              <a:t>what God has specified in His will/word.  </a:t>
            </a:r>
            <a:r>
              <a:rPr lang="en-US" sz="2300" b="1" dirty="0" smtClean="0">
                <a:solidFill>
                  <a:srgbClr val="F79646"/>
                </a:solidFill>
              </a:rPr>
              <a:t>Don’t do that!</a:t>
            </a:r>
          </a:p>
          <a:p>
            <a:pPr algn="l">
              <a:spcBef>
                <a:spcPts val="0"/>
              </a:spcBef>
              <a:spcAft>
                <a:spcPts val="1000"/>
              </a:spcAft>
              <a:buClr>
                <a:schemeClr val="bg1"/>
              </a:buClr>
            </a:pPr>
            <a:r>
              <a:rPr lang="en-US" sz="2300" b="1" dirty="0" smtClean="0">
                <a:solidFill>
                  <a:srgbClr val="FFFFFF"/>
                </a:solidFill>
              </a:rPr>
              <a:t>In upcoming lessons, we will examine common objections that are put forth when </a:t>
            </a:r>
            <a:r>
              <a:rPr lang="en-US" sz="2300" b="1" dirty="0" smtClean="0">
                <a:solidFill>
                  <a:schemeClr val="accent6"/>
                </a:solidFill>
              </a:rPr>
              <a:t>we want to do something other than </a:t>
            </a:r>
            <a:r>
              <a:rPr lang="en-US" sz="2300" b="1" dirty="0" smtClean="0">
                <a:solidFill>
                  <a:schemeClr val="tx2">
                    <a:lumMod val="40000"/>
                    <a:lumOff val="60000"/>
                  </a:schemeClr>
                </a:solidFill>
              </a:rPr>
              <a:t>God’s will</a:t>
            </a:r>
            <a:r>
              <a:rPr lang="en-US" sz="2300" b="1" dirty="0" smtClean="0">
                <a:solidFill>
                  <a:srgbClr val="FFFFFF"/>
                </a:solidFill>
              </a:rPr>
              <a:t>. </a:t>
            </a:r>
          </a:p>
        </p:txBody>
      </p:sp>
    </p:spTree>
    <p:extLst>
      <p:ext uri="{BB962C8B-B14F-4D97-AF65-F5344CB8AC3E}">
        <p14:creationId xmlns:p14="http://schemas.microsoft.com/office/powerpoint/2010/main" val="184059817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2000"/>
                            </p:stCondLst>
                            <p:childTnLst>
                              <p:par>
                                <p:cTn id="9" presetID="9" presetClass="entr" presetSubtype="0" fill="hold"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1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dissolve">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0631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Divorce, and Remarriage, #1</a:t>
            </a:r>
            <a:endParaRPr lang="en-US" sz="4000" b="1" dirty="0">
              <a:solidFill>
                <a:schemeClr val="bg1"/>
              </a:solidFill>
            </a:endParaRPr>
          </a:p>
        </p:txBody>
      </p:sp>
      <p:sp>
        <p:nvSpPr>
          <p:cNvPr id="3" name="Subtitle 2"/>
          <p:cNvSpPr>
            <a:spLocks noGrp="1"/>
          </p:cNvSpPr>
          <p:nvPr>
            <p:ph type="subTitle" idx="1"/>
          </p:nvPr>
        </p:nvSpPr>
        <p:spPr>
          <a:xfrm>
            <a:off x="427303" y="1234500"/>
            <a:ext cx="8284941" cy="5519636"/>
          </a:xfrm>
        </p:spPr>
        <p:txBody>
          <a:bodyPr>
            <a:normAutofit/>
          </a:bodyPr>
          <a:lstStyle/>
          <a:p>
            <a:pPr algn="l">
              <a:spcBef>
                <a:spcPts val="0"/>
              </a:spcBef>
              <a:spcAft>
                <a:spcPts val="1200"/>
              </a:spcAft>
            </a:pPr>
            <a:r>
              <a:rPr lang="en-US" sz="2800" b="1" dirty="0" smtClean="0">
                <a:solidFill>
                  <a:srgbClr val="FFFFFF"/>
                </a:solidFill>
              </a:rPr>
              <a:t>Even among God’s people, on this subject there is </a:t>
            </a:r>
            <a:r>
              <a:rPr lang="en-US" sz="2800" b="1" i="1" dirty="0" smtClean="0">
                <a:solidFill>
                  <a:srgbClr val="FFFFFF"/>
                </a:solidFill>
              </a:rPr>
              <a:t>little understanding </a:t>
            </a:r>
            <a:r>
              <a:rPr lang="en-US" sz="2800" dirty="0" smtClean="0">
                <a:solidFill>
                  <a:srgbClr val="FFFFFF"/>
                </a:solidFill>
              </a:rPr>
              <a:t>(many have grown up being or have been taught </a:t>
            </a:r>
            <a:r>
              <a:rPr lang="en-US" sz="2800" i="1" dirty="0" smtClean="0">
                <a:solidFill>
                  <a:srgbClr val="FFFFFF"/>
                </a:solidFill>
              </a:rPr>
              <a:t>little </a:t>
            </a:r>
            <a:r>
              <a:rPr lang="en-US" sz="2800" dirty="0" smtClean="0">
                <a:solidFill>
                  <a:srgbClr val="FFFFFF"/>
                </a:solidFill>
              </a:rPr>
              <a:t>or </a:t>
            </a:r>
            <a:r>
              <a:rPr lang="en-US" sz="2800" i="1" dirty="0" smtClean="0">
                <a:solidFill>
                  <a:srgbClr val="FFFFFF"/>
                </a:solidFill>
              </a:rPr>
              <a:t>wrongly</a:t>
            </a:r>
            <a:r>
              <a:rPr lang="en-US" sz="2800" dirty="0" smtClean="0">
                <a:solidFill>
                  <a:srgbClr val="FFFFFF"/>
                </a:solidFill>
              </a:rPr>
              <a:t>)</a:t>
            </a:r>
            <a:r>
              <a:rPr lang="en-US" sz="2800" b="1" dirty="0" smtClean="0">
                <a:solidFill>
                  <a:srgbClr val="FFFFFF"/>
                </a:solidFill>
              </a:rPr>
              <a:t>, </a:t>
            </a:r>
            <a:r>
              <a:rPr lang="en-US" sz="2800" b="1" i="1" dirty="0" smtClean="0">
                <a:solidFill>
                  <a:srgbClr val="FFFFFF"/>
                </a:solidFill>
              </a:rPr>
              <a:t>great confusion, much</a:t>
            </a:r>
            <a:r>
              <a:rPr lang="en-US" sz="2800" b="1" dirty="0" smtClean="0">
                <a:solidFill>
                  <a:srgbClr val="FFFFFF"/>
                </a:solidFill>
              </a:rPr>
              <a:t> </a:t>
            </a:r>
            <a:r>
              <a:rPr lang="en-US" sz="2800" b="1" i="1" dirty="0" smtClean="0">
                <a:solidFill>
                  <a:srgbClr val="FFFFFF"/>
                </a:solidFill>
              </a:rPr>
              <a:t>controversy, </a:t>
            </a:r>
            <a:r>
              <a:rPr lang="en-US" sz="2800" b="1" dirty="0" smtClean="0">
                <a:solidFill>
                  <a:srgbClr val="FFFFFF"/>
                </a:solidFill>
              </a:rPr>
              <a:t>and </a:t>
            </a:r>
            <a:r>
              <a:rPr lang="en-US" sz="2800" b="1" i="1" dirty="0" smtClean="0">
                <a:solidFill>
                  <a:srgbClr val="FFFFFF"/>
                </a:solidFill>
              </a:rPr>
              <a:t>significant polarization</a:t>
            </a:r>
            <a:r>
              <a:rPr lang="en-US" sz="2800" b="1" dirty="0" smtClean="0">
                <a:solidFill>
                  <a:srgbClr val="FFFFFF"/>
                </a:solidFill>
              </a:rPr>
              <a:t>.  </a:t>
            </a:r>
          </a:p>
          <a:p>
            <a:pPr algn="l">
              <a:spcBef>
                <a:spcPts val="0"/>
              </a:spcBef>
              <a:spcAft>
                <a:spcPts val="1200"/>
              </a:spcAft>
            </a:pPr>
            <a:r>
              <a:rPr lang="en-US" sz="2800" b="1" dirty="0" smtClean="0">
                <a:solidFill>
                  <a:srgbClr val="FFFFFF"/>
                </a:solidFill>
              </a:rPr>
              <a:t>Such is unnecessarily hurtful since God’s will concerning these matters is actually quite simple.  </a:t>
            </a:r>
            <a:endParaRPr lang="en-US" sz="2800" b="1" i="1" dirty="0">
              <a:solidFill>
                <a:srgbClr val="FFFFFF"/>
              </a:solidFill>
            </a:endParaRPr>
          </a:p>
          <a:p>
            <a:pPr algn="l">
              <a:spcBef>
                <a:spcPts val="0"/>
              </a:spcBef>
              <a:spcAft>
                <a:spcPts val="1200"/>
              </a:spcAft>
            </a:pPr>
            <a:r>
              <a:rPr lang="en-US" sz="2800" b="1" dirty="0" smtClean="0">
                <a:solidFill>
                  <a:srgbClr val="FFFFFF"/>
                </a:solidFill>
              </a:rPr>
              <a:t>In this lesson I hope to be able to demonstrate to you how straightforward these matters actually are. </a:t>
            </a:r>
          </a:p>
          <a:p>
            <a:pPr algn="l">
              <a:spcBef>
                <a:spcPts val="0"/>
              </a:spcBef>
              <a:spcAft>
                <a:spcPts val="1200"/>
              </a:spcAft>
            </a:pPr>
            <a:r>
              <a:rPr lang="en-US" sz="2800" b="1" dirty="0" smtClean="0">
                <a:solidFill>
                  <a:srgbClr val="FFFFFF"/>
                </a:solidFill>
              </a:rPr>
              <a:t>Then in the following lessons, we will examine a few of the most common objections raised to God’s revealed will on these subjects.  </a:t>
            </a:r>
          </a:p>
        </p:txBody>
      </p:sp>
    </p:spTree>
    <p:extLst>
      <p:ext uri="{BB962C8B-B14F-4D97-AF65-F5344CB8AC3E}">
        <p14:creationId xmlns:p14="http://schemas.microsoft.com/office/powerpoint/2010/main" val="36097332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Divorce, and Remarriage, #1</a:t>
            </a:r>
            <a:endParaRPr lang="en-US" sz="4000" b="1" dirty="0">
              <a:solidFill>
                <a:schemeClr val="bg1"/>
              </a:solidFill>
            </a:endParaRPr>
          </a:p>
        </p:txBody>
      </p:sp>
      <p:sp>
        <p:nvSpPr>
          <p:cNvPr id="3" name="Subtitle 2"/>
          <p:cNvSpPr>
            <a:spLocks noGrp="1"/>
          </p:cNvSpPr>
          <p:nvPr>
            <p:ph type="subTitle" idx="1"/>
          </p:nvPr>
        </p:nvSpPr>
        <p:spPr>
          <a:xfrm>
            <a:off x="427303" y="1234500"/>
            <a:ext cx="8284941" cy="5519636"/>
          </a:xfrm>
        </p:spPr>
        <p:txBody>
          <a:bodyPr>
            <a:normAutofit/>
          </a:bodyPr>
          <a:lstStyle/>
          <a:p>
            <a:pPr algn="l">
              <a:spcBef>
                <a:spcPts val="0"/>
              </a:spcBef>
              <a:spcAft>
                <a:spcPts val="1200"/>
              </a:spcAft>
            </a:pPr>
            <a:r>
              <a:rPr lang="en-US" b="1" dirty="0" smtClean="0">
                <a:solidFill>
                  <a:srgbClr val="FFFFFF"/>
                </a:solidFill>
              </a:rPr>
              <a:t>We have but one objective in these lessons:</a:t>
            </a:r>
          </a:p>
          <a:p>
            <a:pPr>
              <a:spcBef>
                <a:spcPts val="0"/>
              </a:spcBef>
              <a:spcAft>
                <a:spcPts val="1200"/>
              </a:spcAft>
            </a:pPr>
            <a:r>
              <a:rPr lang="en-US" sz="4800" b="1" dirty="0" smtClean="0">
                <a:solidFill>
                  <a:srgbClr val="FFFFFF"/>
                </a:solidFill>
              </a:rPr>
              <a:t>What is </a:t>
            </a:r>
            <a:r>
              <a:rPr lang="en-US" sz="4800" b="1" i="1" dirty="0" smtClean="0">
                <a:solidFill>
                  <a:schemeClr val="tx2">
                    <a:lumMod val="40000"/>
                    <a:lumOff val="60000"/>
                  </a:schemeClr>
                </a:solidFill>
              </a:rPr>
              <a:t>God’s will </a:t>
            </a:r>
            <a:r>
              <a:rPr lang="en-US" sz="4800" b="1" dirty="0" smtClean="0">
                <a:solidFill>
                  <a:srgbClr val="FFFFFF"/>
                </a:solidFill>
              </a:rPr>
              <a:t>regarding these matters?</a:t>
            </a:r>
          </a:p>
          <a:p>
            <a:pPr algn="l">
              <a:spcBef>
                <a:spcPts val="0"/>
              </a:spcBef>
              <a:spcAft>
                <a:spcPts val="1200"/>
              </a:spcAft>
            </a:pPr>
            <a:r>
              <a:rPr lang="en-US" b="1" dirty="0" smtClean="0">
                <a:solidFill>
                  <a:srgbClr val="FFFFFF"/>
                </a:solidFill>
              </a:rPr>
              <a:t>And one question will remain to be answered when we’re done:</a:t>
            </a:r>
          </a:p>
          <a:p>
            <a:pPr>
              <a:spcBef>
                <a:spcPts val="0"/>
              </a:spcBef>
              <a:spcAft>
                <a:spcPts val="1200"/>
              </a:spcAft>
            </a:pPr>
            <a:r>
              <a:rPr lang="en-US" sz="4800" b="1" dirty="0" smtClean="0">
                <a:solidFill>
                  <a:srgbClr val="FFFFFF"/>
                </a:solidFill>
              </a:rPr>
              <a:t>“Am I seeking to do </a:t>
            </a:r>
            <a:r>
              <a:rPr lang="en-US" sz="4800" b="1" i="1" dirty="0" smtClean="0">
                <a:solidFill>
                  <a:schemeClr val="accent2">
                    <a:lumMod val="60000"/>
                    <a:lumOff val="40000"/>
                  </a:schemeClr>
                </a:solidFill>
              </a:rPr>
              <a:t>my will </a:t>
            </a:r>
            <a:r>
              <a:rPr lang="en-US" sz="4800" b="1" dirty="0" smtClean="0">
                <a:solidFill>
                  <a:srgbClr val="FFFFFF"/>
                </a:solidFill>
              </a:rPr>
              <a:t>or </a:t>
            </a:r>
            <a:r>
              <a:rPr lang="en-US" sz="4800" b="1" i="1" dirty="0" smtClean="0">
                <a:solidFill>
                  <a:srgbClr val="8EB4E3"/>
                </a:solidFill>
              </a:rPr>
              <a:t>God’s will</a:t>
            </a:r>
            <a:r>
              <a:rPr lang="en-US" sz="4800" b="1" i="1" dirty="0">
                <a:solidFill>
                  <a:srgbClr val="FFFFFF"/>
                </a:solidFill>
              </a:rPr>
              <a:t>?</a:t>
            </a:r>
            <a:endParaRPr lang="en-US" sz="4800" b="1" dirty="0" smtClean="0">
              <a:solidFill>
                <a:srgbClr val="FFFFFF"/>
              </a:solidFill>
            </a:endParaRPr>
          </a:p>
        </p:txBody>
      </p:sp>
    </p:spTree>
    <p:extLst>
      <p:ext uri="{BB962C8B-B14F-4D97-AF65-F5344CB8AC3E}">
        <p14:creationId xmlns:p14="http://schemas.microsoft.com/office/powerpoint/2010/main" val="117521224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2000"/>
                            </p:stCondLst>
                            <p:childTnLst>
                              <p:par>
                                <p:cTn id="9" presetID="9"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1000"/>
                                        <p:tgtEl>
                                          <p:spTgt spid="3">
                                            <p:txEl>
                                              <p:pRg st="2" end="2"/>
                                            </p:txEl>
                                          </p:spTgt>
                                        </p:tgtEl>
                                      </p:cBhvr>
                                    </p:animEffect>
                                  </p:childTnLst>
                                </p:cTn>
                              </p:par>
                            </p:childTnLst>
                          </p:cTn>
                        </p:par>
                        <p:par>
                          <p:cTn id="17" fill="hold">
                            <p:stCondLst>
                              <p:cond delay="1000"/>
                            </p:stCondLst>
                            <p:childTnLst>
                              <p:par>
                                <p:cTn id="18" presetID="9" presetClass="entr" presetSubtype="0" fill="hold" nodeType="afterEffect">
                                  <p:stCondLst>
                                    <p:cond delay="1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tx2">
                    <a:lumMod val="40000"/>
                    <a:lumOff val="60000"/>
                  </a:schemeClr>
                </a:solidFill>
              </a:rPr>
              <a:t>Marriage</a:t>
            </a:r>
            <a:r>
              <a:rPr lang="en-US" sz="4000" b="1" dirty="0" smtClean="0">
                <a:solidFill>
                  <a:schemeClr val="bg1"/>
                </a:solidFill>
              </a:rPr>
              <a:t>, Divorce, and Remarriage, #1</a:t>
            </a:r>
            <a:endParaRPr lang="en-US" sz="4000" b="1" dirty="0">
              <a:solidFill>
                <a:schemeClr val="bg1"/>
              </a:solidFill>
            </a:endParaRPr>
          </a:p>
        </p:txBody>
      </p:sp>
      <p:sp>
        <p:nvSpPr>
          <p:cNvPr id="3" name="Subtitle 2"/>
          <p:cNvSpPr>
            <a:spLocks noGrp="1"/>
          </p:cNvSpPr>
          <p:nvPr>
            <p:ph type="subTitle" idx="1"/>
          </p:nvPr>
        </p:nvSpPr>
        <p:spPr>
          <a:xfrm>
            <a:off x="427303" y="1056447"/>
            <a:ext cx="8284941" cy="5697689"/>
          </a:xfrm>
        </p:spPr>
        <p:txBody>
          <a:bodyPr>
            <a:normAutofit/>
          </a:bodyPr>
          <a:lstStyle/>
          <a:p>
            <a:pPr algn="l">
              <a:spcBef>
                <a:spcPts val="0"/>
              </a:spcBef>
              <a:spcAft>
                <a:spcPts val="1200"/>
              </a:spcAft>
            </a:pPr>
            <a:r>
              <a:rPr lang="en-US" sz="2800" b="1" dirty="0" smtClean="0">
                <a:solidFill>
                  <a:srgbClr val="FFFFFF"/>
                </a:solidFill>
              </a:rPr>
              <a:t>To understand God’s will regarding </a:t>
            </a:r>
            <a:r>
              <a:rPr lang="en-US" sz="2800" b="1" i="1" dirty="0" smtClean="0">
                <a:solidFill>
                  <a:schemeClr val="accent2">
                    <a:lumMod val="60000"/>
                    <a:lumOff val="40000"/>
                  </a:schemeClr>
                </a:solidFill>
              </a:rPr>
              <a:t>divorce</a:t>
            </a:r>
            <a:r>
              <a:rPr lang="en-US" sz="2800" b="1" i="1" dirty="0" smtClean="0">
                <a:solidFill>
                  <a:srgbClr val="FFFFFF"/>
                </a:solidFill>
              </a:rPr>
              <a:t> </a:t>
            </a:r>
            <a:r>
              <a:rPr lang="en-US" sz="2800" b="1" dirty="0" smtClean="0">
                <a:solidFill>
                  <a:srgbClr val="FFFFFF"/>
                </a:solidFill>
              </a:rPr>
              <a:t>and </a:t>
            </a:r>
            <a:r>
              <a:rPr lang="en-US" sz="2800" b="1" i="1" dirty="0" smtClean="0">
                <a:solidFill>
                  <a:schemeClr val="accent4">
                    <a:lumMod val="60000"/>
                    <a:lumOff val="40000"/>
                  </a:schemeClr>
                </a:solidFill>
              </a:rPr>
              <a:t>remarriage</a:t>
            </a:r>
            <a:r>
              <a:rPr lang="en-US" sz="2800" b="1" i="1" dirty="0" smtClean="0">
                <a:solidFill>
                  <a:srgbClr val="FFFFFF"/>
                </a:solidFill>
              </a:rPr>
              <a:t>, </a:t>
            </a:r>
            <a:r>
              <a:rPr lang="en-US" sz="2800" b="1" dirty="0" smtClean="0">
                <a:solidFill>
                  <a:srgbClr val="FFFFFF"/>
                </a:solidFill>
              </a:rPr>
              <a:t>we must first clearly comprehend His will regarding </a:t>
            </a:r>
            <a:r>
              <a:rPr lang="en-US" sz="2800" b="1" dirty="0" smtClean="0">
                <a:solidFill>
                  <a:schemeClr val="tx2">
                    <a:lumMod val="40000"/>
                    <a:lumOff val="60000"/>
                  </a:schemeClr>
                </a:solidFill>
              </a:rPr>
              <a:t>marriage</a:t>
            </a:r>
            <a:r>
              <a:rPr lang="en-US" sz="2800" b="1" dirty="0" smtClean="0">
                <a:solidFill>
                  <a:srgbClr val="FFFFFF"/>
                </a:solidFill>
              </a:rPr>
              <a:t>:</a:t>
            </a:r>
          </a:p>
          <a:p>
            <a:pPr marL="457200" indent="-457200" algn="l">
              <a:spcBef>
                <a:spcPts val="0"/>
              </a:spcBef>
              <a:spcAft>
                <a:spcPts val="1200"/>
              </a:spcAft>
              <a:buFont typeface="Arial"/>
              <a:buChar char="•"/>
            </a:pPr>
            <a:r>
              <a:rPr lang="en-US" sz="2800" b="1" dirty="0" smtClean="0">
                <a:solidFill>
                  <a:srgbClr val="FFFFFF"/>
                </a:solidFill>
              </a:rPr>
              <a:t>Marriage is of </a:t>
            </a:r>
            <a:r>
              <a:rPr lang="en-US" sz="2800" b="1" i="1" dirty="0" smtClean="0">
                <a:solidFill>
                  <a:srgbClr val="FFFFFF"/>
                </a:solidFill>
              </a:rPr>
              <a:t>divine origin</a:t>
            </a:r>
            <a:r>
              <a:rPr lang="en-US" sz="2800" b="1" dirty="0" smtClean="0">
                <a:solidFill>
                  <a:srgbClr val="FFFFFF"/>
                </a:solidFill>
              </a:rPr>
              <a:t>, </a:t>
            </a:r>
            <a:r>
              <a:rPr lang="en-US" sz="2800" b="1" u="sng" dirty="0" smtClean="0">
                <a:solidFill>
                  <a:srgbClr val="FFFF00"/>
                </a:solidFill>
              </a:rPr>
              <a:t>Gen.2:18,21-22,24</a:t>
            </a:r>
            <a:endParaRPr lang="en-US" sz="2800" b="1" dirty="0" smtClean="0">
              <a:solidFill>
                <a:srgbClr val="FFFF00"/>
              </a:solidFill>
            </a:endParaRPr>
          </a:p>
          <a:p>
            <a:pPr marL="457200" indent="-457200" algn="l">
              <a:spcBef>
                <a:spcPts val="0"/>
              </a:spcBef>
              <a:spcAft>
                <a:spcPts val="1200"/>
              </a:spcAft>
              <a:buFont typeface="Arial"/>
              <a:buChar char="•"/>
            </a:pPr>
            <a:r>
              <a:rPr lang="en-US" sz="2800" b="1" dirty="0" smtClean="0">
                <a:solidFill>
                  <a:srgbClr val="FFFFFF"/>
                </a:solidFill>
              </a:rPr>
              <a:t>Therefore it must be </a:t>
            </a:r>
            <a:r>
              <a:rPr lang="en-US" sz="2800" b="1" i="1" dirty="0" smtClean="0">
                <a:solidFill>
                  <a:srgbClr val="FFFFFF"/>
                </a:solidFill>
              </a:rPr>
              <a:t>entered, maintained, </a:t>
            </a:r>
            <a:r>
              <a:rPr lang="en-US" sz="2800" b="1" dirty="0" smtClean="0">
                <a:solidFill>
                  <a:srgbClr val="FFFFFF"/>
                </a:solidFill>
              </a:rPr>
              <a:t>and if necessary </a:t>
            </a:r>
            <a:r>
              <a:rPr lang="en-US" sz="2800" b="1" i="1" dirty="0" smtClean="0">
                <a:solidFill>
                  <a:srgbClr val="FFFFFF"/>
                </a:solidFill>
              </a:rPr>
              <a:t>terminated </a:t>
            </a:r>
            <a:r>
              <a:rPr lang="en-US" sz="2800" b="1" dirty="0" smtClean="0">
                <a:solidFill>
                  <a:srgbClr val="FFFFFF"/>
                </a:solidFill>
              </a:rPr>
              <a:t>according to His will, or avoided altogether, </a:t>
            </a:r>
            <a:r>
              <a:rPr lang="en-US" sz="2800" b="1" u="sng" dirty="0" smtClean="0">
                <a:solidFill>
                  <a:srgbClr val="FFFF00"/>
                </a:solidFill>
              </a:rPr>
              <a:t>Matt.19:4-6</a:t>
            </a:r>
            <a:endParaRPr lang="en-US" sz="2800" b="1" dirty="0">
              <a:solidFill>
                <a:srgbClr val="FFFF00"/>
              </a:solidFill>
            </a:endParaRPr>
          </a:p>
          <a:p>
            <a:pPr marL="457200" indent="-457200" algn="l">
              <a:spcBef>
                <a:spcPts val="0"/>
              </a:spcBef>
              <a:spcAft>
                <a:spcPts val="1200"/>
              </a:spcAft>
              <a:buFont typeface="Arial"/>
              <a:buChar char="•"/>
            </a:pPr>
            <a:r>
              <a:rPr lang="en-US" sz="2800" b="1" dirty="0" smtClean="0">
                <a:solidFill>
                  <a:srgbClr val="FFFFFF"/>
                </a:solidFill>
              </a:rPr>
              <a:t>God provided </a:t>
            </a:r>
            <a:r>
              <a:rPr lang="en-US" sz="2800" b="1" i="1" dirty="0" smtClean="0">
                <a:solidFill>
                  <a:srgbClr val="FFFFFF"/>
                </a:solidFill>
              </a:rPr>
              <a:t>marriage </a:t>
            </a:r>
            <a:r>
              <a:rPr lang="en-US" sz="2800" b="1" dirty="0" smtClean="0">
                <a:solidFill>
                  <a:srgbClr val="FFFFFF"/>
                </a:solidFill>
              </a:rPr>
              <a:t>for human </a:t>
            </a:r>
            <a:r>
              <a:rPr lang="en-US" sz="2800" b="1" i="1" dirty="0" smtClean="0">
                <a:solidFill>
                  <a:srgbClr val="FFFFFF"/>
                </a:solidFill>
              </a:rPr>
              <a:t>wholeness, happiness, procreation, </a:t>
            </a:r>
            <a:r>
              <a:rPr lang="en-US" sz="2800" b="1" dirty="0" smtClean="0">
                <a:solidFill>
                  <a:srgbClr val="FFFFFF"/>
                </a:solidFill>
              </a:rPr>
              <a:t>and </a:t>
            </a:r>
            <a:r>
              <a:rPr lang="en-US" sz="2800" b="1" i="1" dirty="0" smtClean="0">
                <a:solidFill>
                  <a:srgbClr val="FFFFFF"/>
                </a:solidFill>
              </a:rPr>
              <a:t>good </a:t>
            </a:r>
            <a:r>
              <a:rPr lang="en-US" sz="2800" b="1" dirty="0" smtClean="0">
                <a:solidFill>
                  <a:srgbClr val="FFFFFF"/>
                </a:solidFill>
              </a:rPr>
              <a:t>(in both specific and general applications- as </a:t>
            </a:r>
            <a:r>
              <a:rPr lang="en-US" sz="2800" b="1" i="1" dirty="0" smtClean="0">
                <a:solidFill>
                  <a:srgbClr val="FFFFFF"/>
                </a:solidFill>
              </a:rPr>
              <a:t>couple </a:t>
            </a:r>
            <a:r>
              <a:rPr lang="en-US" sz="2800" b="1" dirty="0" smtClean="0">
                <a:solidFill>
                  <a:srgbClr val="FFFFFF"/>
                </a:solidFill>
              </a:rPr>
              <a:t>and for </a:t>
            </a:r>
            <a:r>
              <a:rPr lang="en-US" sz="2800" b="1" i="1" dirty="0" smtClean="0">
                <a:solidFill>
                  <a:srgbClr val="FFFFFF"/>
                </a:solidFill>
              </a:rPr>
              <a:t>society</a:t>
            </a:r>
            <a:r>
              <a:rPr lang="en-US" sz="2800" b="1" dirty="0" smtClean="0">
                <a:solidFill>
                  <a:srgbClr val="FFFFFF"/>
                </a:solidFill>
              </a:rPr>
              <a:t>), </a:t>
            </a:r>
            <a:r>
              <a:rPr lang="en-US" sz="2800" b="1" u="sng" dirty="0" smtClean="0">
                <a:solidFill>
                  <a:srgbClr val="FFFF00"/>
                </a:solidFill>
              </a:rPr>
              <a:t>Gen.1:27-28a, 2:18,24</a:t>
            </a:r>
            <a:r>
              <a:rPr lang="en-US" sz="2800" b="1" dirty="0" smtClean="0">
                <a:solidFill>
                  <a:srgbClr val="FFFFFF"/>
                </a:solidFill>
              </a:rPr>
              <a:t>; </a:t>
            </a:r>
            <a:r>
              <a:rPr lang="en-US" sz="2800" b="1" u="sng" dirty="0" smtClean="0">
                <a:solidFill>
                  <a:srgbClr val="FFFF00"/>
                </a:solidFill>
              </a:rPr>
              <a:t>cf. Eph.5:22-33</a:t>
            </a:r>
            <a:endParaRPr lang="en-US" sz="2800" b="1" dirty="0" smtClean="0">
              <a:solidFill>
                <a:srgbClr val="FFFF00"/>
              </a:solidFill>
            </a:endParaRPr>
          </a:p>
        </p:txBody>
      </p:sp>
    </p:spTree>
    <p:extLst>
      <p:ext uri="{BB962C8B-B14F-4D97-AF65-F5344CB8AC3E}">
        <p14:creationId xmlns:p14="http://schemas.microsoft.com/office/powerpoint/2010/main" val="203176671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tx2">
                    <a:lumMod val="40000"/>
                    <a:lumOff val="60000"/>
                  </a:schemeClr>
                </a:solidFill>
              </a:rPr>
              <a:t>Marriage</a:t>
            </a:r>
            <a:r>
              <a:rPr lang="en-US" sz="4000" b="1" dirty="0" smtClean="0">
                <a:solidFill>
                  <a:schemeClr val="bg1"/>
                </a:solidFill>
              </a:rPr>
              <a:t>, Divorce, and Remarriage, #1</a:t>
            </a:r>
            <a:endParaRPr lang="en-US" sz="4000" b="1" dirty="0">
              <a:solidFill>
                <a:schemeClr val="bg1"/>
              </a:solidFill>
            </a:endParaRPr>
          </a:p>
        </p:txBody>
      </p:sp>
      <p:sp>
        <p:nvSpPr>
          <p:cNvPr id="3" name="Subtitle 2"/>
          <p:cNvSpPr>
            <a:spLocks noGrp="1"/>
          </p:cNvSpPr>
          <p:nvPr>
            <p:ph type="subTitle" idx="1"/>
          </p:nvPr>
        </p:nvSpPr>
        <p:spPr>
          <a:xfrm>
            <a:off x="427303" y="1056447"/>
            <a:ext cx="8284941" cy="5697689"/>
          </a:xfrm>
        </p:spPr>
        <p:txBody>
          <a:bodyPr>
            <a:normAutofit lnSpcReduction="10000"/>
          </a:bodyPr>
          <a:lstStyle/>
          <a:p>
            <a:pPr algn="l">
              <a:spcBef>
                <a:spcPts val="0"/>
              </a:spcBef>
              <a:spcAft>
                <a:spcPts val="1200"/>
              </a:spcAft>
            </a:pPr>
            <a:r>
              <a:rPr lang="en-US" sz="2800" b="1" dirty="0" smtClean="0">
                <a:solidFill>
                  <a:srgbClr val="FFFFFF"/>
                </a:solidFill>
              </a:rPr>
              <a:t>In keeping with these intents and purposes, God has </a:t>
            </a:r>
            <a:r>
              <a:rPr lang="en-US" sz="2800" b="1" u="sng" dirty="0" smtClean="0">
                <a:solidFill>
                  <a:srgbClr val="FFFFFF"/>
                </a:solidFill>
              </a:rPr>
              <a:t>ONE RULE</a:t>
            </a:r>
            <a:r>
              <a:rPr lang="en-US" sz="2800" b="1" dirty="0" smtClean="0">
                <a:solidFill>
                  <a:srgbClr val="FFFFFF"/>
                </a:solidFill>
              </a:rPr>
              <a:t> for</a:t>
            </a:r>
            <a:r>
              <a:rPr lang="en-US" sz="2800" b="1" i="1" dirty="0" smtClean="0">
                <a:solidFill>
                  <a:srgbClr val="FFFFFF"/>
                </a:solidFill>
              </a:rPr>
              <a:t> </a:t>
            </a:r>
            <a:r>
              <a:rPr lang="en-US" sz="2800" b="1" i="1" dirty="0" smtClean="0">
                <a:solidFill>
                  <a:schemeClr val="tx2">
                    <a:lumMod val="40000"/>
                    <a:lumOff val="60000"/>
                  </a:schemeClr>
                </a:solidFill>
              </a:rPr>
              <a:t>marriage</a:t>
            </a:r>
            <a:r>
              <a:rPr lang="en-US" sz="2800" b="1" i="1" dirty="0" smtClean="0">
                <a:solidFill>
                  <a:srgbClr val="FFFFFF"/>
                </a:solidFill>
              </a:rPr>
              <a:t>:</a:t>
            </a:r>
          </a:p>
          <a:p>
            <a:pPr marL="457200" indent="-457200" algn="l">
              <a:spcBef>
                <a:spcPts val="0"/>
              </a:spcBef>
              <a:spcAft>
                <a:spcPts val="1200"/>
              </a:spcAft>
              <a:buClr>
                <a:schemeClr val="bg1"/>
              </a:buClr>
              <a:buFont typeface="Arial"/>
              <a:buChar char="•"/>
            </a:pPr>
            <a:r>
              <a:rPr lang="en-US" sz="2800" b="1" dirty="0" smtClean="0">
                <a:solidFill>
                  <a:schemeClr val="tx2">
                    <a:lumMod val="40000"/>
                    <a:lumOff val="60000"/>
                  </a:schemeClr>
                </a:solidFill>
              </a:rPr>
              <a:t>One </a:t>
            </a:r>
            <a:r>
              <a:rPr lang="en-US" sz="2800" b="1" i="1" dirty="0" smtClean="0">
                <a:solidFill>
                  <a:schemeClr val="tx2">
                    <a:lumMod val="40000"/>
                    <a:lumOff val="60000"/>
                  </a:schemeClr>
                </a:solidFill>
              </a:rPr>
              <a:t>man/male </a:t>
            </a:r>
            <a:r>
              <a:rPr lang="en-US" sz="2800" b="1" dirty="0" smtClean="0">
                <a:solidFill>
                  <a:srgbClr val="FFFFFF"/>
                </a:solidFill>
              </a:rPr>
              <a:t>and </a:t>
            </a:r>
            <a:r>
              <a:rPr lang="en-US" sz="2800" b="1" dirty="0" smtClean="0">
                <a:solidFill>
                  <a:srgbClr val="8EB4E3"/>
                </a:solidFill>
              </a:rPr>
              <a:t>one </a:t>
            </a:r>
            <a:r>
              <a:rPr lang="en-US" sz="2800" b="1" i="1" dirty="0" smtClean="0">
                <a:solidFill>
                  <a:srgbClr val="8EB4E3"/>
                </a:solidFill>
              </a:rPr>
              <a:t>woman/female</a:t>
            </a:r>
            <a:r>
              <a:rPr lang="en-US" sz="2800" b="1" i="1" dirty="0" smtClean="0">
                <a:solidFill>
                  <a:srgbClr val="FFFFFF"/>
                </a:solidFill>
              </a:rPr>
              <a:t>, </a:t>
            </a:r>
            <a:r>
              <a:rPr lang="en-US" sz="2800" b="1" u="sng" dirty="0" smtClean="0">
                <a:solidFill>
                  <a:srgbClr val="FFFF00"/>
                </a:solidFill>
              </a:rPr>
              <a:t>Matt.19:4</a:t>
            </a:r>
            <a:endParaRPr lang="en-US" sz="2800" b="1" dirty="0" smtClean="0">
              <a:solidFill>
                <a:srgbClr val="FFFF00"/>
              </a:solidFill>
            </a:endParaRPr>
          </a:p>
          <a:p>
            <a:pPr marL="457200" indent="-457200" algn="l">
              <a:spcBef>
                <a:spcPts val="0"/>
              </a:spcBef>
              <a:spcAft>
                <a:spcPts val="1200"/>
              </a:spcAft>
              <a:buClr>
                <a:schemeClr val="bg1"/>
              </a:buClr>
              <a:buFont typeface="Arial"/>
              <a:buChar char="•"/>
            </a:pPr>
            <a:r>
              <a:rPr lang="en-US" sz="2800" b="1" dirty="0" smtClean="0">
                <a:solidFill>
                  <a:srgbClr val="FFFFFF"/>
                </a:solidFill>
              </a:rPr>
              <a:t>Together as </a:t>
            </a:r>
            <a:r>
              <a:rPr lang="en-US" sz="2800" b="1" i="1" dirty="0" smtClean="0">
                <a:solidFill>
                  <a:srgbClr val="8EB4E3"/>
                </a:solidFill>
              </a:rPr>
              <a:t>one flesh</a:t>
            </a:r>
            <a:r>
              <a:rPr lang="en-US" sz="2800" b="1" i="1" dirty="0" smtClean="0">
                <a:solidFill>
                  <a:srgbClr val="FFFFFF"/>
                </a:solidFill>
              </a:rPr>
              <a:t>*, </a:t>
            </a:r>
            <a:r>
              <a:rPr lang="en-US" sz="2800" b="1" u="sng" dirty="0" smtClean="0">
                <a:solidFill>
                  <a:srgbClr val="FFFF00"/>
                </a:solidFill>
              </a:rPr>
              <a:t>Gen.2:24</a:t>
            </a:r>
            <a:r>
              <a:rPr lang="en-US" sz="2800" b="1" dirty="0" smtClean="0">
                <a:solidFill>
                  <a:srgbClr val="FFFF00"/>
                </a:solidFill>
              </a:rPr>
              <a:t>; </a:t>
            </a:r>
            <a:r>
              <a:rPr lang="en-US" sz="2800" b="1" u="sng" dirty="0" smtClean="0">
                <a:solidFill>
                  <a:srgbClr val="FFFF00"/>
                </a:solidFill>
              </a:rPr>
              <a:t>Matt.19:5-6a</a:t>
            </a:r>
            <a:endParaRPr lang="en-US" sz="2800" b="1" dirty="0" smtClean="0">
              <a:solidFill>
                <a:srgbClr val="FFFF00"/>
              </a:solidFill>
            </a:endParaRPr>
          </a:p>
          <a:p>
            <a:pPr marL="457200" indent="-457200" algn="l">
              <a:spcBef>
                <a:spcPts val="0"/>
              </a:spcBef>
              <a:spcAft>
                <a:spcPts val="1200"/>
              </a:spcAft>
              <a:buClr>
                <a:schemeClr val="bg1"/>
              </a:buClr>
              <a:buFont typeface="Arial"/>
              <a:buChar char="•"/>
            </a:pPr>
            <a:r>
              <a:rPr lang="en-US" sz="2800" b="1" dirty="0" smtClean="0">
                <a:solidFill>
                  <a:srgbClr val="FFFFFF"/>
                </a:solidFill>
              </a:rPr>
              <a:t>For </a:t>
            </a:r>
            <a:r>
              <a:rPr lang="en-US" sz="2800" b="1" i="1" dirty="0" smtClean="0">
                <a:solidFill>
                  <a:srgbClr val="8EB4E3"/>
                </a:solidFill>
              </a:rPr>
              <a:t>life</a:t>
            </a:r>
            <a:r>
              <a:rPr lang="en-US" sz="2800" b="1" i="1" dirty="0" smtClean="0">
                <a:solidFill>
                  <a:srgbClr val="FFFFFF"/>
                </a:solidFill>
              </a:rPr>
              <a:t>,</a:t>
            </a:r>
            <a:r>
              <a:rPr lang="en-US" sz="2800" b="1" dirty="0" smtClean="0">
                <a:solidFill>
                  <a:srgbClr val="FFFFFF"/>
                </a:solidFill>
              </a:rPr>
              <a:t> </a:t>
            </a:r>
            <a:r>
              <a:rPr lang="en-US" sz="2800" b="1" u="sng" dirty="0" smtClean="0">
                <a:solidFill>
                  <a:srgbClr val="FFFF00"/>
                </a:solidFill>
              </a:rPr>
              <a:t>Matt.19:6b</a:t>
            </a:r>
            <a:r>
              <a:rPr lang="en-US" sz="2800" b="1" dirty="0" smtClean="0">
                <a:solidFill>
                  <a:srgbClr val="FFFFFF"/>
                </a:solidFill>
              </a:rPr>
              <a:t>; </a:t>
            </a:r>
            <a:r>
              <a:rPr lang="en-US" sz="2800" b="1" u="sng" dirty="0" smtClean="0">
                <a:solidFill>
                  <a:srgbClr val="FFFF00"/>
                </a:solidFill>
              </a:rPr>
              <a:t>cf. Rom.7:2</a:t>
            </a:r>
            <a:r>
              <a:rPr lang="en-US" sz="2800" b="1" dirty="0" smtClean="0">
                <a:solidFill>
                  <a:schemeClr val="bg1"/>
                </a:solidFill>
              </a:rPr>
              <a:t>.</a:t>
            </a:r>
          </a:p>
          <a:p>
            <a:pPr algn="l">
              <a:spcBef>
                <a:spcPts val="0"/>
              </a:spcBef>
              <a:spcAft>
                <a:spcPts val="1200"/>
              </a:spcAft>
            </a:pPr>
            <a:r>
              <a:rPr lang="en-US" sz="2800" b="1" dirty="0" smtClean="0">
                <a:solidFill>
                  <a:srgbClr val="FFFFFF"/>
                </a:solidFill>
              </a:rPr>
              <a:t>Period.  End of sentence.  </a:t>
            </a:r>
            <a:r>
              <a:rPr lang="en-US" sz="2800" b="1" dirty="0">
                <a:solidFill>
                  <a:srgbClr val="FFFFFF"/>
                </a:solidFill>
              </a:rPr>
              <a:t>E</a:t>
            </a:r>
            <a:r>
              <a:rPr lang="en-US" sz="2800" b="1" dirty="0" smtClean="0">
                <a:solidFill>
                  <a:srgbClr val="FFFFFF"/>
                </a:solidFill>
              </a:rPr>
              <a:t>nd of thought.  God’s </a:t>
            </a:r>
            <a:r>
              <a:rPr lang="en-US" sz="2800" b="1" i="1" dirty="0" smtClean="0">
                <a:solidFill>
                  <a:srgbClr val="FFFFFF"/>
                </a:solidFill>
              </a:rPr>
              <a:t>will </a:t>
            </a:r>
            <a:r>
              <a:rPr lang="en-US" sz="2800" b="1" dirty="0" smtClean="0">
                <a:solidFill>
                  <a:srgbClr val="FFFFFF"/>
                </a:solidFill>
              </a:rPr>
              <a:t>for </a:t>
            </a:r>
            <a:r>
              <a:rPr lang="en-US" sz="2800" b="1" dirty="0" smtClean="0">
                <a:solidFill>
                  <a:srgbClr val="8EB4E3"/>
                </a:solidFill>
              </a:rPr>
              <a:t>marriage</a:t>
            </a:r>
            <a:r>
              <a:rPr lang="en-US" sz="2800" b="1" dirty="0" smtClean="0">
                <a:solidFill>
                  <a:srgbClr val="FFFFFF"/>
                </a:solidFill>
              </a:rPr>
              <a:t> really is that </a:t>
            </a:r>
            <a:r>
              <a:rPr lang="en-US" sz="2800" b="1" i="1" dirty="0" smtClean="0">
                <a:solidFill>
                  <a:srgbClr val="FFFFFF"/>
                </a:solidFill>
              </a:rPr>
              <a:t>simple.  </a:t>
            </a:r>
            <a:r>
              <a:rPr lang="en-US" sz="2800" b="1" dirty="0" smtClean="0">
                <a:solidFill>
                  <a:srgbClr val="FFFFFF"/>
                </a:solidFill>
              </a:rPr>
              <a:t>Jesus summed up this </a:t>
            </a:r>
            <a:r>
              <a:rPr lang="en-US" sz="2800" b="1" u="sng" dirty="0" smtClean="0">
                <a:solidFill>
                  <a:srgbClr val="FFFFFF"/>
                </a:solidFill>
              </a:rPr>
              <a:t>ONE RULE</a:t>
            </a:r>
            <a:r>
              <a:rPr lang="en-US" sz="2800" b="1" dirty="0" smtClean="0">
                <a:solidFill>
                  <a:srgbClr val="FFFFFF"/>
                </a:solidFill>
              </a:rPr>
              <a:t> in just three verses, </a:t>
            </a:r>
            <a:r>
              <a:rPr lang="en-US" sz="2800" b="1" u="sng" dirty="0" smtClean="0">
                <a:solidFill>
                  <a:srgbClr val="FFFF00"/>
                </a:solidFill>
              </a:rPr>
              <a:t>Matt.19:4-6</a:t>
            </a:r>
            <a:r>
              <a:rPr lang="en-US" sz="2800" b="1" dirty="0" smtClean="0">
                <a:solidFill>
                  <a:srgbClr val="FFFFFF"/>
                </a:solidFill>
              </a:rPr>
              <a:t>.  </a:t>
            </a:r>
          </a:p>
          <a:p>
            <a:pPr algn="l">
              <a:spcBef>
                <a:spcPts val="0"/>
              </a:spcBef>
              <a:spcAft>
                <a:spcPts val="1200"/>
              </a:spcAft>
            </a:pPr>
            <a:r>
              <a:rPr lang="en-US" sz="2800" b="1" dirty="0" smtClean="0">
                <a:solidFill>
                  <a:srgbClr val="FFFFFF"/>
                </a:solidFill>
              </a:rPr>
              <a:t>Paul nor any other NT writer wrote </a:t>
            </a:r>
            <a:r>
              <a:rPr lang="en-US" sz="2800" b="1" i="1" dirty="0" smtClean="0">
                <a:solidFill>
                  <a:srgbClr val="FFFFFF"/>
                </a:solidFill>
              </a:rPr>
              <a:t>ANYTHING </a:t>
            </a:r>
            <a:r>
              <a:rPr lang="en-US" sz="2800" b="1" dirty="0" smtClean="0">
                <a:solidFill>
                  <a:srgbClr val="FFFFFF"/>
                </a:solidFill>
              </a:rPr>
              <a:t>that contradicts God’s will/</a:t>
            </a:r>
            <a:r>
              <a:rPr lang="en-US" sz="2800" b="1" u="sng" dirty="0" smtClean="0">
                <a:solidFill>
                  <a:srgbClr val="FFFFFF"/>
                </a:solidFill>
              </a:rPr>
              <a:t>one rule</a:t>
            </a:r>
            <a:r>
              <a:rPr lang="en-US" sz="2800" b="1" dirty="0" smtClean="0">
                <a:solidFill>
                  <a:srgbClr val="FFFFFF"/>
                </a:solidFill>
              </a:rPr>
              <a:t> for </a:t>
            </a:r>
            <a:r>
              <a:rPr lang="en-US" sz="2800" b="1" dirty="0" smtClean="0">
                <a:solidFill>
                  <a:srgbClr val="8EB4E3"/>
                </a:solidFill>
              </a:rPr>
              <a:t>marriage</a:t>
            </a:r>
            <a:r>
              <a:rPr lang="en-US" sz="2800" b="1" dirty="0" smtClean="0">
                <a:solidFill>
                  <a:srgbClr val="FFFFFF"/>
                </a:solidFill>
              </a:rPr>
              <a:t> as confirmed by His Son, Jesus Christ, </a:t>
            </a:r>
            <a:r>
              <a:rPr lang="en-US" sz="2800" b="1" u="sng" dirty="0" smtClean="0">
                <a:solidFill>
                  <a:srgbClr val="FFFF00"/>
                </a:solidFill>
              </a:rPr>
              <a:t>Matt.19:6b</a:t>
            </a:r>
            <a:r>
              <a:rPr lang="en-US" sz="2800" b="1" dirty="0" smtClean="0">
                <a:solidFill>
                  <a:srgbClr val="FFFFFF"/>
                </a:solidFill>
              </a:rPr>
              <a:t>.  </a:t>
            </a:r>
          </a:p>
          <a:p>
            <a:pPr>
              <a:spcBef>
                <a:spcPts val="0"/>
              </a:spcBef>
              <a:spcAft>
                <a:spcPts val="1200"/>
              </a:spcAft>
            </a:pPr>
            <a:r>
              <a:rPr lang="en-US" sz="2800" b="1" dirty="0" smtClean="0">
                <a:solidFill>
                  <a:srgbClr val="FFFFFF"/>
                </a:solidFill>
              </a:rPr>
              <a:t>So, </a:t>
            </a:r>
            <a:r>
              <a:rPr lang="en-US" sz="2800" b="1" i="1" dirty="0" smtClean="0">
                <a:solidFill>
                  <a:schemeClr val="tx2">
                    <a:lumMod val="40000"/>
                    <a:lumOff val="60000"/>
                  </a:schemeClr>
                </a:solidFill>
              </a:rPr>
              <a:t>God’s will/rule </a:t>
            </a:r>
            <a:r>
              <a:rPr lang="en-US" sz="2800" b="1" dirty="0" smtClean="0">
                <a:solidFill>
                  <a:srgbClr val="FFFFFF"/>
                </a:solidFill>
              </a:rPr>
              <a:t>or </a:t>
            </a:r>
            <a:r>
              <a:rPr lang="en-US" sz="2800" b="1" i="1" dirty="0" smtClean="0">
                <a:solidFill>
                  <a:schemeClr val="accent2">
                    <a:lumMod val="60000"/>
                    <a:lumOff val="40000"/>
                  </a:schemeClr>
                </a:solidFill>
              </a:rPr>
              <a:t>my will/rules </a:t>
            </a:r>
            <a:r>
              <a:rPr lang="en-US" sz="2800" b="1" dirty="0" smtClean="0">
                <a:solidFill>
                  <a:srgbClr val="FFFFFF"/>
                </a:solidFill>
              </a:rPr>
              <a:t>be done???</a:t>
            </a:r>
          </a:p>
        </p:txBody>
      </p:sp>
    </p:spTree>
    <p:extLst>
      <p:ext uri="{BB962C8B-B14F-4D97-AF65-F5344CB8AC3E}">
        <p14:creationId xmlns:p14="http://schemas.microsoft.com/office/powerpoint/2010/main" val="33365728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a:t>
            </a:r>
            <a:r>
              <a:rPr lang="en-US" sz="4000" b="1" dirty="0" smtClean="0">
                <a:solidFill>
                  <a:schemeClr val="accent2">
                    <a:lumMod val="60000"/>
                    <a:lumOff val="40000"/>
                  </a:schemeClr>
                </a:solidFill>
              </a:rPr>
              <a:t>Divorce</a:t>
            </a:r>
            <a:r>
              <a:rPr lang="en-US" sz="4000" b="1" dirty="0" smtClean="0">
                <a:solidFill>
                  <a:schemeClr val="bg1"/>
                </a:solidFill>
              </a:rPr>
              <a:t>, and Remarriage, #1</a:t>
            </a:r>
            <a:endParaRPr lang="en-US" sz="4000" b="1" dirty="0">
              <a:solidFill>
                <a:schemeClr val="bg1"/>
              </a:solidFill>
            </a:endParaRPr>
          </a:p>
        </p:txBody>
      </p:sp>
      <p:sp>
        <p:nvSpPr>
          <p:cNvPr id="3" name="Subtitle 2"/>
          <p:cNvSpPr>
            <a:spLocks noGrp="1"/>
          </p:cNvSpPr>
          <p:nvPr>
            <p:ph type="subTitle" idx="1"/>
          </p:nvPr>
        </p:nvSpPr>
        <p:spPr>
          <a:xfrm>
            <a:off x="427303" y="1056447"/>
            <a:ext cx="8284941" cy="5697689"/>
          </a:xfrm>
        </p:spPr>
        <p:txBody>
          <a:bodyPr>
            <a:normAutofit/>
          </a:bodyPr>
          <a:lstStyle/>
          <a:p>
            <a:pPr algn="l">
              <a:spcBef>
                <a:spcPts val="0"/>
              </a:spcBef>
              <a:spcAft>
                <a:spcPts val="1800"/>
              </a:spcAft>
            </a:pPr>
            <a:r>
              <a:rPr lang="en-US" b="1" dirty="0" smtClean="0">
                <a:solidFill>
                  <a:srgbClr val="FFFFFF"/>
                </a:solidFill>
              </a:rPr>
              <a:t>God likewise has </a:t>
            </a:r>
            <a:r>
              <a:rPr lang="en-US" b="1" u="sng" dirty="0" smtClean="0">
                <a:solidFill>
                  <a:srgbClr val="FFFFFF"/>
                </a:solidFill>
              </a:rPr>
              <a:t>ONE RULE</a:t>
            </a:r>
            <a:r>
              <a:rPr lang="en-US" b="1" dirty="0" smtClean="0">
                <a:solidFill>
                  <a:srgbClr val="FFFFFF"/>
                </a:solidFill>
              </a:rPr>
              <a:t> for </a:t>
            </a:r>
            <a:r>
              <a:rPr lang="en-US" b="1" i="1" dirty="0" smtClean="0">
                <a:solidFill>
                  <a:schemeClr val="accent2">
                    <a:lumMod val="60000"/>
                    <a:lumOff val="40000"/>
                  </a:schemeClr>
                </a:solidFill>
              </a:rPr>
              <a:t>divorce</a:t>
            </a:r>
            <a:r>
              <a:rPr lang="en-US" b="1" i="1" dirty="0" smtClean="0">
                <a:solidFill>
                  <a:srgbClr val="FFFFFF"/>
                </a:solidFill>
              </a:rPr>
              <a:t>: </a:t>
            </a:r>
            <a:r>
              <a:rPr lang="en-US" b="1" dirty="0" smtClean="0">
                <a:solidFill>
                  <a:srgbClr val="FFFFFF"/>
                </a:solidFill>
              </a:rPr>
              <a:t> </a:t>
            </a:r>
          </a:p>
          <a:p>
            <a:pPr>
              <a:spcBef>
                <a:spcPts val="0"/>
              </a:spcBef>
              <a:spcAft>
                <a:spcPts val="1800"/>
              </a:spcAft>
            </a:pPr>
            <a:r>
              <a:rPr lang="en-US" b="1" dirty="0" smtClean="0">
                <a:solidFill>
                  <a:srgbClr val="D99694"/>
                </a:solidFill>
              </a:rPr>
              <a:t>Don’t do it</a:t>
            </a:r>
            <a:r>
              <a:rPr lang="en-US" b="1" dirty="0" smtClean="0">
                <a:solidFill>
                  <a:srgbClr val="FFFFFF"/>
                </a:solidFill>
              </a:rPr>
              <a:t>- its </a:t>
            </a:r>
            <a:r>
              <a:rPr lang="en-US" b="1" dirty="0" smtClean="0">
                <a:solidFill>
                  <a:schemeClr val="accent2">
                    <a:lumMod val="60000"/>
                    <a:lumOff val="40000"/>
                  </a:schemeClr>
                </a:solidFill>
              </a:rPr>
              <a:t>wrong</a:t>
            </a:r>
            <a:r>
              <a:rPr lang="en-US" b="1" dirty="0">
                <a:solidFill>
                  <a:srgbClr val="FFFFFF"/>
                </a:solidFill>
              </a:rPr>
              <a:t> </a:t>
            </a:r>
            <a:r>
              <a:rPr lang="en-US" b="1" dirty="0" smtClean="0">
                <a:solidFill>
                  <a:srgbClr val="FFFFFF"/>
                </a:solidFill>
              </a:rPr>
              <a:t>and </a:t>
            </a:r>
            <a:r>
              <a:rPr lang="en-US" b="1" dirty="0" smtClean="0">
                <a:solidFill>
                  <a:srgbClr val="D99694"/>
                </a:solidFill>
              </a:rPr>
              <a:t>He hates it</a:t>
            </a:r>
            <a:r>
              <a:rPr lang="en-US" b="1" dirty="0" smtClean="0">
                <a:solidFill>
                  <a:srgbClr val="FFFFFF"/>
                </a:solidFill>
              </a:rPr>
              <a:t>,           </a:t>
            </a:r>
            <a:r>
              <a:rPr lang="en-US" b="1" u="sng" dirty="0" smtClean="0">
                <a:solidFill>
                  <a:srgbClr val="FFFF00"/>
                </a:solidFill>
              </a:rPr>
              <a:t>Luke 16:18a</a:t>
            </a:r>
            <a:r>
              <a:rPr lang="en-US" b="1" dirty="0" smtClean="0">
                <a:solidFill>
                  <a:srgbClr val="FFFFFF"/>
                </a:solidFill>
              </a:rPr>
              <a:t>; </a:t>
            </a:r>
            <a:r>
              <a:rPr lang="en-US" b="1" u="sng" dirty="0" smtClean="0">
                <a:solidFill>
                  <a:srgbClr val="FFFF00"/>
                </a:solidFill>
              </a:rPr>
              <a:t>Mal.2:16</a:t>
            </a:r>
            <a:r>
              <a:rPr lang="en-US" b="1" dirty="0" smtClean="0">
                <a:solidFill>
                  <a:srgbClr val="FFFFFF"/>
                </a:solidFill>
              </a:rPr>
              <a:t>.</a:t>
            </a:r>
          </a:p>
          <a:p>
            <a:pPr algn="l">
              <a:spcBef>
                <a:spcPts val="0"/>
              </a:spcBef>
              <a:spcAft>
                <a:spcPts val="1800"/>
              </a:spcAft>
            </a:pPr>
            <a:r>
              <a:rPr lang="en-US" b="1" dirty="0" smtClean="0">
                <a:solidFill>
                  <a:srgbClr val="FFFFFF"/>
                </a:solidFill>
              </a:rPr>
              <a:t>Though </a:t>
            </a:r>
            <a:r>
              <a:rPr lang="en-US" b="1" dirty="0" smtClean="0">
                <a:solidFill>
                  <a:schemeClr val="accent2">
                    <a:lumMod val="60000"/>
                    <a:lumOff val="40000"/>
                  </a:schemeClr>
                </a:solidFill>
              </a:rPr>
              <a:t>against His will </a:t>
            </a:r>
            <a:r>
              <a:rPr lang="en-US" b="1" dirty="0" smtClean="0">
                <a:solidFill>
                  <a:srgbClr val="FFFFFF"/>
                </a:solidFill>
              </a:rPr>
              <a:t>itself, </a:t>
            </a:r>
            <a:r>
              <a:rPr lang="en-US" b="1" i="1" dirty="0" smtClean="0">
                <a:solidFill>
                  <a:srgbClr val="D99694"/>
                </a:solidFill>
              </a:rPr>
              <a:t>divorce</a:t>
            </a:r>
            <a:r>
              <a:rPr lang="en-US" b="1" dirty="0" smtClean="0">
                <a:solidFill>
                  <a:srgbClr val="FFFFFF"/>
                </a:solidFill>
              </a:rPr>
              <a:t> also leads to </a:t>
            </a:r>
            <a:r>
              <a:rPr lang="en-US" b="1" i="1" dirty="0" smtClean="0">
                <a:solidFill>
                  <a:srgbClr val="D99694"/>
                </a:solidFill>
              </a:rPr>
              <a:t>other / additional sins </a:t>
            </a:r>
            <a:r>
              <a:rPr lang="en-US" b="1" dirty="0" smtClean="0">
                <a:solidFill>
                  <a:srgbClr val="FFFFFF"/>
                </a:solidFill>
              </a:rPr>
              <a:t>(and involves other people in sin) </a:t>
            </a:r>
            <a:r>
              <a:rPr lang="en-US" b="1" u="sng" dirty="0" smtClean="0">
                <a:solidFill>
                  <a:srgbClr val="FFFF00"/>
                </a:solidFill>
              </a:rPr>
              <a:t>Luke 16:18b</a:t>
            </a:r>
            <a:r>
              <a:rPr lang="en-US" b="1" dirty="0" smtClean="0">
                <a:solidFill>
                  <a:srgbClr val="FFFFFF"/>
                </a:solidFill>
              </a:rPr>
              <a:t>.</a:t>
            </a:r>
          </a:p>
          <a:p>
            <a:pPr algn="l">
              <a:spcBef>
                <a:spcPts val="0"/>
              </a:spcBef>
              <a:spcAft>
                <a:spcPts val="1200"/>
              </a:spcAft>
            </a:pPr>
            <a:r>
              <a:rPr lang="en-US" b="1" dirty="0" smtClean="0">
                <a:solidFill>
                  <a:srgbClr val="FFFFFF"/>
                </a:solidFill>
              </a:rPr>
              <a:t>So, the same question applies as before:</a:t>
            </a:r>
          </a:p>
          <a:p>
            <a:pPr>
              <a:spcBef>
                <a:spcPts val="0"/>
              </a:spcBef>
              <a:spcAft>
                <a:spcPts val="1200"/>
              </a:spcAft>
            </a:pPr>
            <a:r>
              <a:rPr lang="en-US" b="1" dirty="0" smtClean="0">
                <a:solidFill>
                  <a:schemeClr val="tx2">
                    <a:lumMod val="40000"/>
                    <a:lumOff val="60000"/>
                  </a:schemeClr>
                </a:solidFill>
              </a:rPr>
              <a:t>God’s will/rule </a:t>
            </a:r>
            <a:r>
              <a:rPr lang="en-US" b="1" dirty="0" smtClean="0">
                <a:solidFill>
                  <a:srgbClr val="FFFFFF"/>
                </a:solidFill>
              </a:rPr>
              <a:t>or </a:t>
            </a:r>
            <a:r>
              <a:rPr lang="en-US" b="1" i="1" dirty="0" smtClean="0">
                <a:solidFill>
                  <a:schemeClr val="accent2">
                    <a:lumMod val="60000"/>
                    <a:lumOff val="40000"/>
                  </a:schemeClr>
                </a:solidFill>
              </a:rPr>
              <a:t>my rule/will </a:t>
            </a:r>
            <a:r>
              <a:rPr lang="en-US" b="1" dirty="0" smtClean="0">
                <a:solidFill>
                  <a:srgbClr val="FFFFFF"/>
                </a:solidFill>
              </a:rPr>
              <a:t>be done?</a:t>
            </a:r>
          </a:p>
          <a:p>
            <a:pPr algn="l">
              <a:spcBef>
                <a:spcPts val="0"/>
              </a:spcBef>
              <a:spcAft>
                <a:spcPts val="1200"/>
              </a:spcAft>
            </a:pPr>
            <a:r>
              <a:rPr lang="en-US" b="1" dirty="0" smtClean="0">
                <a:solidFill>
                  <a:srgbClr val="FFFFFF"/>
                </a:solidFill>
              </a:rPr>
              <a:t>However...</a:t>
            </a:r>
          </a:p>
        </p:txBody>
      </p:sp>
    </p:spTree>
    <p:extLst>
      <p:ext uri="{BB962C8B-B14F-4D97-AF65-F5344CB8AC3E}">
        <p14:creationId xmlns:p14="http://schemas.microsoft.com/office/powerpoint/2010/main" val="17308372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par>
                          <p:cTn id="18" fill="hold">
                            <p:stCondLst>
                              <p:cond delay="1000"/>
                            </p:stCondLst>
                            <p:childTnLst>
                              <p:par>
                                <p:cTn id="19" presetID="9" presetClass="entr" presetSubtype="0" fill="hold" nodeType="afterEffect">
                                  <p:stCondLst>
                                    <p:cond delay="100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a:t>
            </a:r>
            <a:r>
              <a:rPr lang="en-US" sz="4000" b="1" dirty="0" smtClean="0">
                <a:solidFill>
                  <a:schemeClr val="accent2">
                    <a:lumMod val="60000"/>
                    <a:lumOff val="40000"/>
                  </a:schemeClr>
                </a:solidFill>
              </a:rPr>
              <a:t>Divorce</a:t>
            </a:r>
            <a:r>
              <a:rPr lang="en-US" sz="4000" b="1" dirty="0" smtClean="0">
                <a:solidFill>
                  <a:schemeClr val="bg1"/>
                </a:solidFill>
              </a:rPr>
              <a:t>, and Remarriage, #1</a:t>
            </a:r>
            <a:endParaRPr lang="en-US" sz="4000" b="1" dirty="0">
              <a:solidFill>
                <a:schemeClr val="bg1"/>
              </a:solidFill>
            </a:endParaRPr>
          </a:p>
        </p:txBody>
      </p:sp>
      <p:sp>
        <p:nvSpPr>
          <p:cNvPr id="3" name="Subtitle 2"/>
          <p:cNvSpPr>
            <a:spLocks noGrp="1"/>
          </p:cNvSpPr>
          <p:nvPr>
            <p:ph type="subTitle" idx="1"/>
          </p:nvPr>
        </p:nvSpPr>
        <p:spPr>
          <a:xfrm>
            <a:off x="427303" y="1056447"/>
            <a:ext cx="8379899" cy="5697689"/>
          </a:xfrm>
        </p:spPr>
        <p:txBody>
          <a:bodyPr>
            <a:normAutofit fontScale="92500" lnSpcReduction="20000"/>
          </a:bodyPr>
          <a:lstStyle/>
          <a:p>
            <a:pPr algn="l">
              <a:spcBef>
                <a:spcPts val="0"/>
              </a:spcBef>
              <a:spcAft>
                <a:spcPts val="600"/>
              </a:spcAft>
              <a:buClr>
                <a:schemeClr val="bg1"/>
              </a:buClr>
            </a:pPr>
            <a:r>
              <a:rPr lang="en-US" sz="2800" b="1" dirty="0" smtClean="0">
                <a:solidFill>
                  <a:srgbClr val="FFFFFF"/>
                </a:solidFill>
              </a:rPr>
              <a:t>The </a:t>
            </a:r>
            <a:r>
              <a:rPr lang="en-US" sz="2800" b="1" i="1" u="sng" dirty="0" smtClean="0">
                <a:solidFill>
                  <a:srgbClr val="FFFFFF"/>
                </a:solidFill>
              </a:rPr>
              <a:t>ON</a:t>
            </a:r>
            <a:r>
              <a:rPr lang="en-US" sz="2800" b="1" i="1" dirty="0" smtClean="0">
                <a:solidFill>
                  <a:srgbClr val="FFFFFF"/>
                </a:solidFill>
              </a:rPr>
              <a:t>E </a:t>
            </a:r>
            <a:r>
              <a:rPr lang="en-US" sz="2800" b="1" i="1" dirty="0" smtClean="0">
                <a:solidFill>
                  <a:schemeClr val="accent3"/>
                </a:solidFill>
              </a:rPr>
              <a:t>EXCEPTION</a:t>
            </a:r>
            <a:r>
              <a:rPr lang="en-US" sz="2800" b="1" dirty="0" smtClean="0">
                <a:solidFill>
                  <a:srgbClr val="FFFFFF"/>
                </a:solidFill>
              </a:rPr>
              <a:t> God provides to His rule regarding </a:t>
            </a:r>
            <a:r>
              <a:rPr lang="en-US" sz="2800" b="1" i="1" dirty="0" smtClean="0">
                <a:solidFill>
                  <a:schemeClr val="accent2">
                    <a:lumMod val="60000"/>
                    <a:lumOff val="40000"/>
                  </a:schemeClr>
                </a:solidFill>
              </a:rPr>
              <a:t>divorce </a:t>
            </a:r>
            <a:r>
              <a:rPr lang="en-US" sz="2800" dirty="0" smtClean="0">
                <a:solidFill>
                  <a:schemeClr val="accent2">
                    <a:lumMod val="60000"/>
                    <a:lumOff val="40000"/>
                  </a:schemeClr>
                </a:solidFill>
              </a:rPr>
              <a:t>(don’t do it- it’s wrong and He hates it) </a:t>
            </a:r>
            <a:r>
              <a:rPr lang="en-US" sz="2800" b="1" dirty="0" smtClean="0">
                <a:solidFill>
                  <a:srgbClr val="FFFFFF"/>
                </a:solidFill>
              </a:rPr>
              <a:t>is </a:t>
            </a:r>
            <a:r>
              <a:rPr lang="en-US" sz="2800" b="1" i="1" dirty="0" smtClean="0">
                <a:solidFill>
                  <a:schemeClr val="bg1"/>
                </a:solidFill>
              </a:rPr>
              <a:t>adultery, </a:t>
            </a:r>
            <a:r>
              <a:rPr lang="en-US" sz="2800" b="1" u="sng" dirty="0" smtClean="0">
                <a:solidFill>
                  <a:srgbClr val="FFFF00"/>
                </a:solidFill>
              </a:rPr>
              <a:t>Matt.19:9a</a:t>
            </a:r>
            <a:r>
              <a:rPr lang="en-US" sz="2800" b="1" dirty="0" smtClean="0">
                <a:solidFill>
                  <a:schemeClr val="bg1"/>
                </a:solidFill>
              </a:rPr>
              <a:t>.  Note:</a:t>
            </a:r>
            <a:endParaRPr lang="en-US" sz="2800" b="1" dirty="0" smtClean="0">
              <a:solidFill>
                <a:srgbClr val="D99694"/>
              </a:solidFill>
            </a:endParaRPr>
          </a:p>
          <a:p>
            <a:pPr marL="457200" indent="-457200" algn="l">
              <a:spcBef>
                <a:spcPts val="0"/>
              </a:spcBef>
              <a:spcAft>
                <a:spcPts val="600"/>
              </a:spcAft>
              <a:buClr>
                <a:schemeClr val="bg1"/>
              </a:buClr>
              <a:buFont typeface="Arial"/>
              <a:buChar char="•"/>
            </a:pPr>
            <a:r>
              <a:rPr lang="en-US" sz="2800" b="1" dirty="0" smtClean="0">
                <a:solidFill>
                  <a:srgbClr val="FFFFFF"/>
                </a:solidFill>
              </a:rPr>
              <a:t>Jesus was asked, </a:t>
            </a:r>
            <a:r>
              <a:rPr lang="en-US" sz="2800" b="1" i="1" dirty="0" smtClean="0">
                <a:solidFill>
                  <a:srgbClr val="FFFFFF"/>
                </a:solidFill>
              </a:rPr>
              <a:t>“Is it </a:t>
            </a:r>
            <a:r>
              <a:rPr lang="en-US" sz="2800" b="1" i="1" u="sng" dirty="0" smtClean="0">
                <a:solidFill>
                  <a:schemeClr val="tx2">
                    <a:lumMod val="40000"/>
                    <a:lumOff val="60000"/>
                  </a:schemeClr>
                </a:solidFill>
              </a:rPr>
              <a:t>la</a:t>
            </a:r>
            <a:r>
              <a:rPr lang="en-US" sz="2800" b="1" i="1" dirty="0" smtClean="0">
                <a:solidFill>
                  <a:schemeClr val="tx2">
                    <a:lumMod val="40000"/>
                    <a:lumOff val="60000"/>
                  </a:schemeClr>
                </a:solidFill>
              </a:rPr>
              <a:t>wf</a:t>
            </a:r>
            <a:r>
              <a:rPr lang="en-US" sz="2800" b="1" i="1" u="sng" dirty="0" smtClean="0">
                <a:solidFill>
                  <a:schemeClr val="tx2">
                    <a:lumMod val="40000"/>
                    <a:lumOff val="60000"/>
                  </a:schemeClr>
                </a:solidFill>
              </a:rPr>
              <a:t>u</a:t>
            </a:r>
            <a:r>
              <a:rPr lang="en-US" sz="2800" b="1" i="1" dirty="0" smtClean="0">
                <a:solidFill>
                  <a:schemeClr val="tx2">
                    <a:lumMod val="40000"/>
                    <a:lumOff val="60000"/>
                  </a:schemeClr>
                </a:solidFill>
              </a:rPr>
              <a:t>l</a:t>
            </a:r>
            <a:r>
              <a:rPr lang="en-US" sz="2800" b="1" i="1" dirty="0">
                <a:solidFill>
                  <a:srgbClr val="FFFFFF"/>
                </a:solidFill>
              </a:rPr>
              <a:t> </a:t>
            </a:r>
            <a:r>
              <a:rPr lang="en-US" sz="2800" b="1" i="1" dirty="0" smtClean="0">
                <a:solidFill>
                  <a:srgbClr val="FFFFFF"/>
                </a:solidFill>
              </a:rPr>
              <a:t>for a man to </a:t>
            </a:r>
            <a:r>
              <a:rPr lang="en-US" sz="2800" b="1" i="1" dirty="0" smtClean="0">
                <a:solidFill>
                  <a:schemeClr val="accent2">
                    <a:lumMod val="60000"/>
                    <a:lumOff val="40000"/>
                  </a:schemeClr>
                </a:solidFill>
              </a:rPr>
              <a:t>divorce</a:t>
            </a:r>
            <a:r>
              <a:rPr lang="en-US" sz="2800" b="1" i="1" dirty="0" smtClean="0">
                <a:solidFill>
                  <a:srgbClr val="FFFFFF"/>
                </a:solidFill>
              </a:rPr>
              <a:t> his wife </a:t>
            </a:r>
            <a:r>
              <a:rPr lang="en-US" sz="2800" b="1" i="1" dirty="0" smtClean="0">
                <a:solidFill>
                  <a:srgbClr val="9BBB59"/>
                </a:solidFill>
              </a:rPr>
              <a:t>for any cause at all</a:t>
            </a:r>
            <a:r>
              <a:rPr lang="en-US" sz="2800" b="1" i="1" dirty="0" smtClean="0">
                <a:solidFill>
                  <a:srgbClr val="FFFFFF"/>
                </a:solidFill>
              </a:rPr>
              <a:t>?” </a:t>
            </a:r>
            <a:r>
              <a:rPr lang="en-US" sz="2800" b="1" u="sng" dirty="0" smtClean="0">
                <a:solidFill>
                  <a:srgbClr val="FFFF00"/>
                </a:solidFill>
              </a:rPr>
              <a:t>v.3</a:t>
            </a:r>
            <a:endParaRPr lang="en-US" sz="2800" b="1" dirty="0" smtClean="0">
              <a:solidFill>
                <a:srgbClr val="FFFF00"/>
              </a:solidFill>
            </a:endParaRPr>
          </a:p>
          <a:p>
            <a:pPr marL="457200" indent="-457200" algn="l">
              <a:spcBef>
                <a:spcPts val="0"/>
              </a:spcBef>
              <a:spcAft>
                <a:spcPts val="600"/>
              </a:spcAft>
              <a:buClr>
                <a:schemeClr val="bg1"/>
              </a:buClr>
              <a:buFont typeface="Arial"/>
              <a:buChar char="•"/>
            </a:pPr>
            <a:r>
              <a:rPr lang="en-US" sz="2800" b="1" dirty="0" smtClean="0">
                <a:solidFill>
                  <a:srgbClr val="FFFFFF"/>
                </a:solidFill>
              </a:rPr>
              <a:t>Where, here in this text or in any other NT passage, did Jesus say </a:t>
            </a:r>
            <a:r>
              <a:rPr lang="en-US" sz="2800" b="1" dirty="0" smtClean="0">
                <a:solidFill>
                  <a:srgbClr val="9BBB59"/>
                </a:solidFill>
              </a:rPr>
              <a:t>“Yes”</a:t>
            </a:r>
            <a:r>
              <a:rPr lang="en-US" sz="2800" b="1" dirty="0" smtClean="0">
                <a:solidFill>
                  <a:srgbClr val="FFFFFF"/>
                </a:solidFill>
              </a:rPr>
              <a:t>?</a:t>
            </a:r>
          </a:p>
          <a:p>
            <a:pPr marL="457200" indent="-457200" algn="l">
              <a:spcBef>
                <a:spcPts val="0"/>
              </a:spcBef>
              <a:spcAft>
                <a:spcPts val="600"/>
              </a:spcAft>
              <a:buClr>
                <a:schemeClr val="bg1"/>
              </a:buClr>
              <a:buFont typeface="Arial"/>
              <a:buChar char="•"/>
            </a:pPr>
            <a:r>
              <a:rPr lang="en-US" sz="2800" b="1" dirty="0" smtClean="0">
                <a:solidFill>
                  <a:schemeClr val="accent2">
                    <a:lumMod val="60000"/>
                    <a:lumOff val="40000"/>
                  </a:schemeClr>
                </a:solidFill>
              </a:rPr>
              <a:t>He DIDN’T</a:t>
            </a:r>
            <a:r>
              <a:rPr lang="en-US" sz="2800" b="1" dirty="0" smtClean="0">
                <a:solidFill>
                  <a:srgbClr val="FFFFFF"/>
                </a:solidFill>
              </a:rPr>
              <a:t>, nor did any other NT writer, </a:t>
            </a:r>
            <a:r>
              <a:rPr lang="en-US" sz="2800" b="1" u="sng" dirty="0" smtClean="0">
                <a:solidFill>
                  <a:srgbClr val="FFFF00"/>
                </a:solidFill>
              </a:rPr>
              <a:t>cf. 1Cor.7:10</a:t>
            </a:r>
            <a:r>
              <a:rPr lang="en-US" sz="2800" b="1" dirty="0" smtClean="0">
                <a:solidFill>
                  <a:schemeClr val="bg1"/>
                </a:solidFill>
              </a:rPr>
              <a:t>.</a:t>
            </a:r>
            <a:endParaRPr lang="en-US" sz="2800" b="1" dirty="0" smtClean="0">
              <a:solidFill>
                <a:srgbClr val="FFFF00"/>
              </a:solidFill>
            </a:endParaRPr>
          </a:p>
          <a:p>
            <a:pPr marL="457200" indent="-457200" algn="l">
              <a:spcBef>
                <a:spcPts val="0"/>
              </a:spcBef>
              <a:spcAft>
                <a:spcPts val="600"/>
              </a:spcAft>
              <a:buClr>
                <a:schemeClr val="bg1"/>
              </a:buClr>
              <a:buFont typeface="Arial"/>
              <a:buChar char="•"/>
            </a:pPr>
            <a:r>
              <a:rPr lang="en-US" sz="2800" b="1" dirty="0" smtClean="0">
                <a:solidFill>
                  <a:srgbClr val="FFFFFF"/>
                </a:solidFill>
              </a:rPr>
              <a:t>Jesus gave </a:t>
            </a:r>
            <a:r>
              <a:rPr lang="en-US" sz="2800" b="1" i="1" u="sng" dirty="0" smtClean="0">
                <a:solidFill>
                  <a:schemeClr val="bg1"/>
                </a:solidFill>
              </a:rPr>
              <a:t>ON</a:t>
            </a:r>
            <a:r>
              <a:rPr lang="en-US" sz="2800" b="1" i="1" dirty="0" smtClean="0">
                <a:solidFill>
                  <a:schemeClr val="bg1"/>
                </a:solidFill>
              </a:rPr>
              <a:t>E</a:t>
            </a:r>
            <a:r>
              <a:rPr lang="en-US" sz="2800" b="1" i="1" dirty="0" smtClean="0">
                <a:solidFill>
                  <a:srgbClr val="FFFFFF"/>
                </a:solidFill>
              </a:rPr>
              <a:t> </a:t>
            </a:r>
            <a:r>
              <a:rPr lang="en-US" sz="2800" b="1" i="1" dirty="0" smtClean="0">
                <a:solidFill>
                  <a:schemeClr val="tx2">
                    <a:lumMod val="40000"/>
                    <a:lumOff val="60000"/>
                  </a:schemeClr>
                </a:solidFill>
              </a:rPr>
              <a:t>“lawful” </a:t>
            </a:r>
            <a:r>
              <a:rPr lang="en-US" sz="2800" b="1" dirty="0" smtClean="0">
                <a:solidFill>
                  <a:srgbClr val="FFFFFF"/>
                </a:solidFill>
              </a:rPr>
              <a:t>(according to </a:t>
            </a:r>
            <a:r>
              <a:rPr lang="en-US" sz="2800" b="1" i="1" dirty="0" smtClean="0">
                <a:solidFill>
                  <a:srgbClr val="8EB4E3"/>
                </a:solidFill>
              </a:rPr>
              <a:t>God’s will</a:t>
            </a:r>
            <a:r>
              <a:rPr lang="en-US" sz="2800" b="1" dirty="0" smtClean="0">
                <a:solidFill>
                  <a:srgbClr val="FFFFFF"/>
                </a:solidFill>
              </a:rPr>
              <a:t>) </a:t>
            </a:r>
            <a:r>
              <a:rPr lang="en-US" sz="2800" b="1" dirty="0" smtClean="0">
                <a:solidFill>
                  <a:schemeClr val="tx2">
                    <a:lumMod val="40000"/>
                    <a:lumOff val="60000"/>
                  </a:schemeClr>
                </a:solidFill>
              </a:rPr>
              <a:t>reason</a:t>
            </a:r>
            <a:r>
              <a:rPr lang="en-US" sz="2800" b="1" dirty="0" smtClean="0">
                <a:solidFill>
                  <a:srgbClr val="FFFFFF"/>
                </a:solidFill>
              </a:rPr>
              <a:t> for </a:t>
            </a:r>
            <a:r>
              <a:rPr lang="en-US" sz="2800" b="1" dirty="0" smtClean="0">
                <a:solidFill>
                  <a:schemeClr val="bg1"/>
                </a:solidFill>
              </a:rPr>
              <a:t>divorce: </a:t>
            </a:r>
            <a:r>
              <a:rPr lang="en-US" sz="2800" b="1" i="1" dirty="0" smtClean="0">
                <a:solidFill>
                  <a:srgbClr val="8EB4E3"/>
                </a:solidFill>
              </a:rPr>
              <a:t>adultery </a:t>
            </a:r>
            <a:r>
              <a:rPr lang="en-US" sz="2800" b="1" dirty="0" smtClean="0">
                <a:solidFill>
                  <a:srgbClr val="FFFFFF"/>
                </a:solidFill>
              </a:rPr>
              <a:t>(</a:t>
            </a:r>
            <a:r>
              <a:rPr lang="en-US" sz="2800" b="1" i="1" dirty="0" err="1" smtClean="0">
                <a:solidFill>
                  <a:srgbClr val="FFFFFF"/>
                </a:solidFill>
              </a:rPr>
              <a:t>porneia</a:t>
            </a:r>
            <a:r>
              <a:rPr lang="en-US" sz="2800" b="1" i="1" dirty="0" smtClean="0">
                <a:solidFill>
                  <a:srgbClr val="FFFFFF"/>
                </a:solidFill>
              </a:rPr>
              <a:t>- </a:t>
            </a:r>
            <a:r>
              <a:rPr lang="en-US" sz="2800" b="1" dirty="0" smtClean="0">
                <a:solidFill>
                  <a:srgbClr val="FFFFFF"/>
                </a:solidFill>
              </a:rPr>
              <a:t>“illicit sexual intercourse”*), </a:t>
            </a:r>
            <a:r>
              <a:rPr lang="en-US" sz="2800" b="1" u="sng" dirty="0" smtClean="0">
                <a:solidFill>
                  <a:srgbClr val="FFFF00"/>
                </a:solidFill>
              </a:rPr>
              <a:t>v.9a</a:t>
            </a:r>
            <a:r>
              <a:rPr lang="en-US" sz="2800" b="1" dirty="0" smtClean="0">
                <a:solidFill>
                  <a:srgbClr val="FFFFFF"/>
                </a:solidFill>
              </a:rPr>
              <a:t>.   </a:t>
            </a:r>
          </a:p>
          <a:p>
            <a:pPr marL="457200" indent="-457200" algn="l">
              <a:spcBef>
                <a:spcPts val="0"/>
              </a:spcBef>
              <a:spcAft>
                <a:spcPts val="600"/>
              </a:spcAft>
              <a:buClr>
                <a:schemeClr val="bg1"/>
              </a:buClr>
              <a:buFont typeface="Arial"/>
              <a:buChar char="•"/>
            </a:pPr>
            <a:r>
              <a:rPr lang="en-US" sz="2800" b="1" dirty="0" smtClean="0">
                <a:solidFill>
                  <a:srgbClr val="FFFFFF"/>
                </a:solidFill>
              </a:rPr>
              <a:t>Therefore, divorcing a spouse </a:t>
            </a:r>
            <a:r>
              <a:rPr lang="en-US" sz="2800" b="1" i="1" dirty="0" smtClean="0">
                <a:solidFill>
                  <a:schemeClr val="accent3"/>
                </a:solidFill>
              </a:rPr>
              <a:t>for any reas</a:t>
            </a:r>
            <a:r>
              <a:rPr lang="en-US" sz="2800" b="1" i="1" dirty="0" smtClean="0">
                <a:solidFill>
                  <a:srgbClr val="9BBB59"/>
                </a:solidFill>
              </a:rPr>
              <a:t>on</a:t>
            </a:r>
            <a:r>
              <a:rPr lang="en-US" sz="2800" b="1" i="1" dirty="0" smtClean="0">
                <a:solidFill>
                  <a:schemeClr val="accent2">
                    <a:lumMod val="60000"/>
                    <a:lumOff val="40000"/>
                  </a:schemeClr>
                </a:solidFill>
              </a:rPr>
              <a:t> </a:t>
            </a:r>
            <a:r>
              <a:rPr lang="en-US" sz="2800" b="1" i="1" u="sng" dirty="0" smtClean="0">
                <a:solidFill>
                  <a:schemeClr val="accent3"/>
                </a:solidFill>
              </a:rPr>
              <a:t>othe</a:t>
            </a:r>
            <a:r>
              <a:rPr lang="en-US" sz="2800" b="1" i="1" dirty="0" smtClean="0">
                <a:solidFill>
                  <a:schemeClr val="accent3"/>
                </a:solidFill>
              </a:rPr>
              <a:t>r </a:t>
            </a:r>
            <a:r>
              <a:rPr lang="en-US" sz="2800" b="1" dirty="0" smtClean="0">
                <a:solidFill>
                  <a:schemeClr val="accent3"/>
                </a:solidFill>
              </a:rPr>
              <a:t>than </a:t>
            </a:r>
            <a:r>
              <a:rPr lang="en-US" sz="2800" b="1" dirty="0" smtClean="0">
                <a:solidFill>
                  <a:schemeClr val="tx2">
                    <a:lumMod val="40000"/>
                    <a:lumOff val="60000"/>
                  </a:schemeClr>
                </a:solidFill>
              </a:rPr>
              <a:t>for </a:t>
            </a:r>
            <a:r>
              <a:rPr lang="en-US" sz="2800" b="1" i="1" dirty="0" smtClean="0">
                <a:solidFill>
                  <a:schemeClr val="tx2">
                    <a:lumMod val="40000"/>
                    <a:lumOff val="60000"/>
                  </a:schemeClr>
                </a:solidFill>
              </a:rPr>
              <a:t>adultery </a:t>
            </a:r>
            <a:r>
              <a:rPr lang="en-US" sz="2800" b="1" dirty="0" smtClean="0">
                <a:solidFill>
                  <a:srgbClr val="FFFFFF"/>
                </a:solidFill>
              </a:rPr>
              <a:t>is </a:t>
            </a:r>
            <a:r>
              <a:rPr lang="en-US" sz="2800" b="1" dirty="0" smtClean="0">
                <a:solidFill>
                  <a:srgbClr val="D99694"/>
                </a:solidFill>
              </a:rPr>
              <a:t>against</a:t>
            </a:r>
            <a:r>
              <a:rPr lang="en-US" sz="2800" b="1" dirty="0" smtClean="0">
                <a:solidFill>
                  <a:srgbClr val="FFFFFF"/>
                </a:solidFill>
              </a:rPr>
              <a:t> </a:t>
            </a:r>
            <a:r>
              <a:rPr lang="en-US" sz="2800" b="1" i="1" dirty="0" smtClean="0">
                <a:solidFill>
                  <a:srgbClr val="D99694"/>
                </a:solidFill>
              </a:rPr>
              <a:t>God’s will, </a:t>
            </a:r>
            <a:r>
              <a:rPr lang="en-US" sz="2800" b="1" dirty="0" smtClean="0">
                <a:solidFill>
                  <a:srgbClr val="FFFFFF"/>
                </a:solidFill>
              </a:rPr>
              <a:t>and is thus </a:t>
            </a:r>
            <a:r>
              <a:rPr lang="en-US" sz="2800" b="1" i="1" dirty="0" smtClean="0">
                <a:solidFill>
                  <a:srgbClr val="D99694"/>
                </a:solidFill>
              </a:rPr>
              <a:t>sinful</a:t>
            </a:r>
            <a:r>
              <a:rPr lang="en-US" sz="2800" b="1" dirty="0" smtClean="0">
                <a:solidFill>
                  <a:srgbClr val="FFFFFF"/>
                </a:solidFill>
              </a:rPr>
              <a:t> </a:t>
            </a:r>
            <a:r>
              <a:rPr lang="en-US" sz="2800" b="1" dirty="0" smtClean="0">
                <a:solidFill>
                  <a:schemeClr val="accent6"/>
                </a:solidFill>
              </a:rPr>
              <a:t>whether a subsequent </a:t>
            </a:r>
            <a:r>
              <a:rPr lang="en-US" sz="2800" b="1" i="1" dirty="0" smtClean="0">
                <a:solidFill>
                  <a:schemeClr val="accent4">
                    <a:lumMod val="60000"/>
                    <a:lumOff val="40000"/>
                  </a:schemeClr>
                </a:solidFill>
              </a:rPr>
              <a:t>remarriage</a:t>
            </a:r>
            <a:r>
              <a:rPr lang="en-US" sz="2800" b="1" i="1" dirty="0" smtClean="0">
                <a:solidFill>
                  <a:schemeClr val="accent6"/>
                </a:solidFill>
              </a:rPr>
              <a:t> </a:t>
            </a:r>
            <a:r>
              <a:rPr lang="en-US" sz="2800" b="1" dirty="0" smtClean="0">
                <a:solidFill>
                  <a:schemeClr val="accent6"/>
                </a:solidFill>
              </a:rPr>
              <a:t>takes place or n</a:t>
            </a:r>
            <a:r>
              <a:rPr lang="en-US" sz="2800" b="1" dirty="0" smtClean="0">
                <a:solidFill>
                  <a:srgbClr val="F79646"/>
                </a:solidFill>
              </a:rPr>
              <a:t>ot</a:t>
            </a:r>
            <a:r>
              <a:rPr lang="en-US" sz="2800" b="1" dirty="0" smtClean="0">
                <a:solidFill>
                  <a:srgbClr val="FFFFFF"/>
                </a:solidFill>
              </a:rPr>
              <a:t>.  Stated otherwise:  Not </a:t>
            </a:r>
            <a:r>
              <a:rPr lang="en-US" sz="2800" b="1" i="1" dirty="0" smtClean="0">
                <a:solidFill>
                  <a:srgbClr val="FFFFFF"/>
                </a:solidFill>
              </a:rPr>
              <a:t>remarrying </a:t>
            </a:r>
            <a:r>
              <a:rPr lang="en-US" sz="2800" b="1" dirty="0" smtClean="0">
                <a:solidFill>
                  <a:schemeClr val="accent2">
                    <a:lumMod val="60000"/>
                    <a:lumOff val="40000"/>
                  </a:schemeClr>
                </a:solidFill>
              </a:rPr>
              <a:t>doesn’t</a:t>
            </a:r>
            <a:r>
              <a:rPr lang="en-US" sz="2800" b="1" dirty="0" smtClean="0">
                <a:solidFill>
                  <a:srgbClr val="FFFFFF"/>
                </a:solidFill>
              </a:rPr>
              <a:t> make getting divorced for wrong reasons “OK.”  It’s still </a:t>
            </a:r>
            <a:r>
              <a:rPr lang="en-US" sz="2800" b="1" dirty="0" smtClean="0">
                <a:solidFill>
                  <a:srgbClr val="D99694"/>
                </a:solidFill>
              </a:rPr>
              <a:t>sinful</a:t>
            </a:r>
            <a:r>
              <a:rPr lang="en-US" sz="2800" b="1" dirty="0" smtClean="0">
                <a:solidFill>
                  <a:srgbClr val="FFFFFF"/>
                </a:solidFill>
              </a:rPr>
              <a:t>.</a:t>
            </a:r>
            <a:endParaRPr lang="en-US" sz="2800" b="1" dirty="0" smtClean="0">
              <a:solidFill>
                <a:srgbClr val="FFFF00"/>
              </a:solidFill>
            </a:endParaRPr>
          </a:p>
        </p:txBody>
      </p:sp>
    </p:spTree>
    <p:extLst>
      <p:ext uri="{BB962C8B-B14F-4D97-AF65-F5344CB8AC3E}">
        <p14:creationId xmlns:p14="http://schemas.microsoft.com/office/powerpoint/2010/main" val="146772325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Divorce, and </a:t>
            </a:r>
            <a:r>
              <a:rPr lang="en-US" sz="4000" b="1" dirty="0" smtClean="0">
                <a:solidFill>
                  <a:schemeClr val="accent4">
                    <a:lumMod val="60000"/>
                    <a:lumOff val="40000"/>
                  </a:schemeClr>
                </a:solidFill>
              </a:rPr>
              <a:t>Remarriage</a:t>
            </a:r>
            <a:r>
              <a:rPr lang="en-US" sz="4000" b="1" dirty="0" smtClean="0">
                <a:solidFill>
                  <a:schemeClr val="bg1"/>
                </a:solidFill>
              </a:rPr>
              <a:t>, #1</a:t>
            </a:r>
            <a:endParaRPr lang="en-US" sz="4000" b="1" dirty="0">
              <a:solidFill>
                <a:schemeClr val="bg1"/>
              </a:solidFill>
            </a:endParaRPr>
          </a:p>
        </p:txBody>
      </p:sp>
      <p:sp>
        <p:nvSpPr>
          <p:cNvPr id="3" name="Subtitle 2"/>
          <p:cNvSpPr>
            <a:spLocks noGrp="1"/>
          </p:cNvSpPr>
          <p:nvPr>
            <p:ph type="subTitle" idx="1"/>
          </p:nvPr>
        </p:nvSpPr>
        <p:spPr>
          <a:xfrm>
            <a:off x="427303" y="1056447"/>
            <a:ext cx="8284941" cy="5697689"/>
          </a:xfrm>
        </p:spPr>
        <p:txBody>
          <a:bodyPr>
            <a:normAutofit lnSpcReduction="10000"/>
          </a:bodyPr>
          <a:lstStyle/>
          <a:p>
            <a:pPr algn="l">
              <a:spcBef>
                <a:spcPts val="0"/>
              </a:spcBef>
              <a:spcAft>
                <a:spcPts val="1200"/>
              </a:spcAft>
            </a:pPr>
            <a:r>
              <a:rPr lang="en-US" sz="2800" b="1" dirty="0" smtClean="0">
                <a:solidFill>
                  <a:srgbClr val="FFFFFF"/>
                </a:solidFill>
              </a:rPr>
              <a:t>What about </a:t>
            </a:r>
            <a:r>
              <a:rPr lang="en-US" sz="2800" b="1" i="1" dirty="0" smtClean="0">
                <a:solidFill>
                  <a:srgbClr val="B3A2C7"/>
                </a:solidFill>
              </a:rPr>
              <a:t>remarriage</a:t>
            </a:r>
            <a:r>
              <a:rPr lang="en-US" sz="2800" b="1" i="1" dirty="0" smtClean="0">
                <a:solidFill>
                  <a:srgbClr val="FFFFFF"/>
                </a:solidFill>
              </a:rPr>
              <a:t>?  </a:t>
            </a:r>
            <a:r>
              <a:rPr lang="en-US" sz="2800" b="1" dirty="0" smtClean="0">
                <a:solidFill>
                  <a:schemeClr val="bg1"/>
                </a:solidFill>
              </a:rPr>
              <a:t>Guess what?  God also has </a:t>
            </a:r>
            <a:r>
              <a:rPr lang="en-US" sz="2800" b="1" u="sng" dirty="0" smtClean="0">
                <a:solidFill>
                  <a:schemeClr val="bg1"/>
                </a:solidFill>
              </a:rPr>
              <a:t>ONE RULE</a:t>
            </a:r>
            <a:r>
              <a:rPr lang="en-US" sz="2800" b="1" dirty="0" smtClean="0">
                <a:solidFill>
                  <a:schemeClr val="bg1"/>
                </a:solidFill>
              </a:rPr>
              <a:t> for </a:t>
            </a:r>
            <a:r>
              <a:rPr lang="en-US" sz="2800" b="1" i="1" dirty="0" smtClean="0">
                <a:solidFill>
                  <a:srgbClr val="B3A2C7"/>
                </a:solidFill>
              </a:rPr>
              <a:t>remarriage</a:t>
            </a:r>
            <a:r>
              <a:rPr lang="en-US" sz="2800" b="1" i="1" dirty="0" smtClean="0">
                <a:solidFill>
                  <a:schemeClr val="bg1"/>
                </a:solidFill>
              </a:rPr>
              <a:t>:</a:t>
            </a:r>
          </a:p>
          <a:p>
            <a:pPr>
              <a:spcBef>
                <a:spcPts val="0"/>
              </a:spcBef>
              <a:spcAft>
                <a:spcPts val="1200"/>
              </a:spcAft>
            </a:pPr>
            <a:r>
              <a:rPr lang="en-US" sz="2800" b="1" i="1" dirty="0" smtClean="0">
                <a:solidFill>
                  <a:schemeClr val="accent4">
                    <a:lumMod val="60000"/>
                    <a:lumOff val="40000"/>
                  </a:schemeClr>
                </a:solidFill>
              </a:rPr>
              <a:t>Remarriage</a:t>
            </a:r>
            <a:r>
              <a:rPr lang="en-US" sz="2800" b="1" i="1" dirty="0" smtClean="0">
                <a:solidFill>
                  <a:schemeClr val="bg1"/>
                </a:solidFill>
              </a:rPr>
              <a:t> </a:t>
            </a:r>
            <a:r>
              <a:rPr lang="en-US" sz="2800" b="1" dirty="0" smtClean="0">
                <a:solidFill>
                  <a:schemeClr val="bg1"/>
                </a:solidFill>
              </a:rPr>
              <a:t>is allowed </a:t>
            </a:r>
            <a:r>
              <a:rPr lang="en-US" sz="2800" b="1" u="sng" dirty="0" smtClean="0">
                <a:solidFill>
                  <a:schemeClr val="bg1"/>
                </a:solidFill>
              </a:rPr>
              <a:t>onl</a:t>
            </a:r>
            <a:r>
              <a:rPr lang="en-US" sz="2800" b="1" dirty="0" smtClean="0">
                <a:solidFill>
                  <a:schemeClr val="bg1"/>
                </a:solidFill>
              </a:rPr>
              <a:t>y when one’s spouse has died, </a:t>
            </a:r>
            <a:r>
              <a:rPr lang="en-US" sz="2800" b="1" u="sng" dirty="0" smtClean="0">
                <a:solidFill>
                  <a:srgbClr val="FFFF00"/>
                </a:solidFill>
              </a:rPr>
              <a:t>Rom.7:2-3</a:t>
            </a:r>
            <a:r>
              <a:rPr lang="en-US" sz="2800" b="1" dirty="0" smtClean="0">
                <a:solidFill>
                  <a:schemeClr val="bg1"/>
                </a:solidFill>
              </a:rPr>
              <a:t>. </a:t>
            </a:r>
            <a:endParaRPr lang="en-US" sz="2800" b="1" i="1" dirty="0" smtClean="0">
              <a:solidFill>
                <a:srgbClr val="D99694"/>
              </a:solidFill>
            </a:endParaRPr>
          </a:p>
          <a:p>
            <a:pPr marL="457200" indent="-457200" algn="l">
              <a:spcBef>
                <a:spcPts val="0"/>
              </a:spcBef>
              <a:spcAft>
                <a:spcPts val="1200"/>
              </a:spcAft>
              <a:buFont typeface="Arial"/>
              <a:buChar char="•"/>
            </a:pPr>
            <a:r>
              <a:rPr lang="en-US" sz="2800" b="1" dirty="0" smtClean="0">
                <a:solidFill>
                  <a:srgbClr val="FFFFFF"/>
                </a:solidFill>
              </a:rPr>
              <a:t>Since God’s </a:t>
            </a:r>
            <a:r>
              <a:rPr lang="en-US" sz="2800" b="1" u="sng" dirty="0" smtClean="0">
                <a:solidFill>
                  <a:srgbClr val="FFFFFF"/>
                </a:solidFill>
              </a:rPr>
              <a:t>ONE RULE</a:t>
            </a:r>
            <a:r>
              <a:rPr lang="en-US" sz="2800" b="1" dirty="0" smtClean="0">
                <a:solidFill>
                  <a:srgbClr val="FFFFFF"/>
                </a:solidFill>
              </a:rPr>
              <a:t> for </a:t>
            </a:r>
            <a:r>
              <a:rPr lang="en-US" sz="2800" b="1" i="1" dirty="0" smtClean="0">
                <a:solidFill>
                  <a:schemeClr val="tx2">
                    <a:lumMod val="40000"/>
                    <a:lumOff val="60000"/>
                  </a:schemeClr>
                </a:solidFill>
              </a:rPr>
              <a:t>marriage</a:t>
            </a:r>
            <a:r>
              <a:rPr lang="en-US" sz="2800" b="1" i="1" dirty="0" smtClean="0">
                <a:solidFill>
                  <a:srgbClr val="FFFFFF"/>
                </a:solidFill>
              </a:rPr>
              <a:t> </a:t>
            </a:r>
            <a:r>
              <a:rPr lang="en-US" sz="2800" b="1" dirty="0" smtClean="0">
                <a:solidFill>
                  <a:srgbClr val="FFFFFF"/>
                </a:solidFill>
              </a:rPr>
              <a:t>includes </a:t>
            </a:r>
            <a:r>
              <a:rPr lang="en-US" sz="2800" b="1" dirty="0" smtClean="0">
                <a:solidFill>
                  <a:srgbClr val="8EB4E3"/>
                </a:solidFill>
              </a:rPr>
              <a:t>“for life,”</a:t>
            </a:r>
            <a:r>
              <a:rPr lang="en-US" sz="2800" b="1" dirty="0" smtClean="0">
                <a:solidFill>
                  <a:srgbClr val="FFFFFF"/>
                </a:solidFill>
              </a:rPr>
              <a:t> it follows that His </a:t>
            </a:r>
            <a:r>
              <a:rPr lang="en-US" sz="2800" b="1" u="sng" dirty="0" smtClean="0">
                <a:solidFill>
                  <a:srgbClr val="FFFFFF"/>
                </a:solidFill>
              </a:rPr>
              <a:t>ONE RULE</a:t>
            </a:r>
            <a:r>
              <a:rPr lang="en-US" sz="2800" b="1" dirty="0" smtClean="0">
                <a:solidFill>
                  <a:srgbClr val="FFFFFF"/>
                </a:solidFill>
              </a:rPr>
              <a:t> for </a:t>
            </a:r>
            <a:r>
              <a:rPr lang="en-US" sz="2800" b="1" i="1" dirty="0" smtClean="0">
                <a:solidFill>
                  <a:schemeClr val="accent4">
                    <a:lumMod val="60000"/>
                    <a:lumOff val="40000"/>
                  </a:schemeClr>
                </a:solidFill>
              </a:rPr>
              <a:t>remarriage</a:t>
            </a:r>
            <a:r>
              <a:rPr lang="en-US" sz="2800" b="1" dirty="0" smtClean="0">
                <a:solidFill>
                  <a:srgbClr val="FFFFFF"/>
                </a:solidFill>
              </a:rPr>
              <a:t> requires that </a:t>
            </a:r>
            <a:r>
              <a:rPr lang="en-US" sz="2800" b="1" dirty="0" smtClean="0">
                <a:solidFill>
                  <a:srgbClr val="B3A2C7"/>
                </a:solidFill>
              </a:rPr>
              <a:t>the spouse has died</a:t>
            </a:r>
            <a:r>
              <a:rPr lang="en-US" sz="2800" b="1" dirty="0" smtClean="0">
                <a:solidFill>
                  <a:srgbClr val="FFFFFF"/>
                </a:solidFill>
              </a:rPr>
              <a:t>, </a:t>
            </a:r>
            <a:r>
              <a:rPr lang="en-US" sz="2800" b="1" u="sng" dirty="0" smtClean="0">
                <a:solidFill>
                  <a:srgbClr val="FFFF00"/>
                </a:solidFill>
              </a:rPr>
              <a:t>1Cor.7:39</a:t>
            </a:r>
            <a:r>
              <a:rPr lang="en-US" sz="2800" b="1" dirty="0" smtClean="0">
                <a:solidFill>
                  <a:srgbClr val="FFFFFF"/>
                </a:solidFill>
              </a:rPr>
              <a:t>. </a:t>
            </a:r>
          </a:p>
          <a:p>
            <a:pPr marL="457200" indent="-457200" algn="l">
              <a:spcBef>
                <a:spcPts val="0"/>
              </a:spcBef>
              <a:spcAft>
                <a:spcPts val="1200"/>
              </a:spcAft>
              <a:buFont typeface="Arial"/>
              <a:buChar char="•"/>
            </a:pPr>
            <a:r>
              <a:rPr lang="en-US" sz="2800" b="1" u="sng" dirty="0" smtClean="0">
                <a:solidFill>
                  <a:srgbClr val="FFFF00"/>
                </a:solidFill>
              </a:rPr>
              <a:t>Matt.19:6b</a:t>
            </a:r>
            <a:r>
              <a:rPr lang="en-US" sz="2800" b="1" dirty="0">
                <a:solidFill>
                  <a:srgbClr val="FFFF00"/>
                </a:solidFill>
              </a:rPr>
              <a:t> </a:t>
            </a:r>
            <a:r>
              <a:rPr lang="en-US" sz="2800" b="1" dirty="0" smtClean="0">
                <a:solidFill>
                  <a:srgbClr val="FFFFFF"/>
                </a:solidFill>
              </a:rPr>
              <a:t>applies here too. </a:t>
            </a:r>
          </a:p>
          <a:p>
            <a:pPr algn="l">
              <a:spcBef>
                <a:spcPts val="0"/>
              </a:spcBef>
              <a:spcAft>
                <a:spcPts val="1200"/>
              </a:spcAft>
            </a:pPr>
            <a:r>
              <a:rPr lang="en-US" sz="2800" b="1" dirty="0" smtClean="0">
                <a:solidFill>
                  <a:srgbClr val="FFFFFF"/>
                </a:solidFill>
              </a:rPr>
              <a:t>So, the same question applies as before:</a:t>
            </a:r>
          </a:p>
          <a:p>
            <a:pPr>
              <a:spcBef>
                <a:spcPts val="0"/>
              </a:spcBef>
              <a:spcAft>
                <a:spcPts val="1200"/>
              </a:spcAft>
            </a:pPr>
            <a:r>
              <a:rPr lang="en-US" sz="2800" b="1" dirty="0" smtClean="0">
                <a:solidFill>
                  <a:schemeClr val="tx2">
                    <a:lumMod val="40000"/>
                    <a:lumOff val="60000"/>
                  </a:schemeClr>
                </a:solidFill>
              </a:rPr>
              <a:t>God’s will/rule </a:t>
            </a:r>
            <a:r>
              <a:rPr lang="en-US" sz="2800" b="1" dirty="0" smtClean="0">
                <a:solidFill>
                  <a:srgbClr val="FFFFFF"/>
                </a:solidFill>
              </a:rPr>
              <a:t>or </a:t>
            </a:r>
            <a:r>
              <a:rPr lang="en-US" sz="2800" b="1" i="1" dirty="0" smtClean="0">
                <a:solidFill>
                  <a:schemeClr val="accent2">
                    <a:lumMod val="60000"/>
                    <a:lumOff val="40000"/>
                  </a:schemeClr>
                </a:solidFill>
              </a:rPr>
              <a:t>my rule/will </a:t>
            </a:r>
            <a:r>
              <a:rPr lang="en-US" sz="2800" b="1" dirty="0" smtClean="0">
                <a:solidFill>
                  <a:srgbClr val="FFFFFF"/>
                </a:solidFill>
              </a:rPr>
              <a:t>be done?</a:t>
            </a:r>
          </a:p>
          <a:p>
            <a:pPr algn="l">
              <a:spcBef>
                <a:spcPts val="0"/>
              </a:spcBef>
              <a:spcAft>
                <a:spcPts val="1200"/>
              </a:spcAft>
            </a:pPr>
            <a:r>
              <a:rPr lang="en-US" sz="2800" b="1" dirty="0" smtClean="0">
                <a:solidFill>
                  <a:srgbClr val="FFFFFF"/>
                </a:solidFill>
              </a:rPr>
              <a:t>However...</a:t>
            </a:r>
            <a:endParaRPr lang="en-US" sz="2800" b="1" dirty="0" smtClean="0">
              <a:solidFill>
                <a:srgbClr val="FFFFFF"/>
              </a:solidFill>
            </a:endParaRPr>
          </a:p>
        </p:txBody>
      </p:sp>
    </p:spTree>
    <p:extLst>
      <p:ext uri="{BB962C8B-B14F-4D97-AF65-F5344CB8AC3E}">
        <p14:creationId xmlns:p14="http://schemas.microsoft.com/office/powerpoint/2010/main" val="266178448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1000"/>
                                        <p:tgtEl>
                                          <p:spTgt spid="3">
                                            <p:txEl>
                                              <p:pRg st="4" end="4"/>
                                            </p:txEl>
                                          </p:spTgt>
                                        </p:tgtEl>
                                      </p:cBhvr>
                                    </p:animEffect>
                                  </p:childTnLst>
                                </p:cTn>
                              </p:par>
                            </p:childTnLst>
                          </p:cTn>
                        </p:par>
                        <p:par>
                          <p:cTn id="23" fill="hold">
                            <p:stCondLst>
                              <p:cond delay="1000"/>
                            </p:stCondLst>
                            <p:childTnLst>
                              <p:par>
                                <p:cTn id="24" presetID="9" presetClass="entr" presetSubtype="0" fill="hold" nodeType="afterEffect">
                                  <p:stCondLst>
                                    <p:cond delay="100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37744"/>
          </a:xfrm>
        </p:spPr>
        <p:txBody>
          <a:bodyPr>
            <a:normAutofit/>
          </a:bodyPr>
          <a:lstStyle/>
          <a:p>
            <a:r>
              <a:rPr lang="en-US" sz="4000" b="1" dirty="0" smtClean="0">
                <a:solidFill>
                  <a:schemeClr val="bg1"/>
                </a:solidFill>
              </a:rPr>
              <a:t>Marriage, Divorce, and </a:t>
            </a:r>
            <a:r>
              <a:rPr lang="en-US" sz="4000" b="1" dirty="0" smtClean="0">
                <a:solidFill>
                  <a:schemeClr val="accent4">
                    <a:lumMod val="60000"/>
                    <a:lumOff val="40000"/>
                  </a:schemeClr>
                </a:solidFill>
              </a:rPr>
              <a:t>Remarriage</a:t>
            </a:r>
            <a:r>
              <a:rPr lang="en-US" sz="4000" b="1" dirty="0" smtClean="0">
                <a:solidFill>
                  <a:schemeClr val="bg1"/>
                </a:solidFill>
              </a:rPr>
              <a:t>, #1</a:t>
            </a:r>
            <a:endParaRPr lang="en-US" sz="4000" b="1" dirty="0">
              <a:solidFill>
                <a:schemeClr val="bg1"/>
              </a:solidFill>
            </a:endParaRPr>
          </a:p>
        </p:txBody>
      </p:sp>
      <p:sp>
        <p:nvSpPr>
          <p:cNvPr id="3" name="Subtitle 2"/>
          <p:cNvSpPr>
            <a:spLocks noGrp="1"/>
          </p:cNvSpPr>
          <p:nvPr>
            <p:ph type="subTitle" idx="1"/>
          </p:nvPr>
        </p:nvSpPr>
        <p:spPr>
          <a:xfrm>
            <a:off x="427303" y="1056447"/>
            <a:ext cx="8284941" cy="5697689"/>
          </a:xfrm>
        </p:spPr>
        <p:txBody>
          <a:bodyPr>
            <a:normAutofit/>
          </a:bodyPr>
          <a:lstStyle/>
          <a:p>
            <a:pPr algn="l">
              <a:spcBef>
                <a:spcPts val="0"/>
              </a:spcBef>
              <a:spcAft>
                <a:spcPts val="1000"/>
              </a:spcAft>
              <a:buClr>
                <a:schemeClr val="bg1"/>
              </a:buClr>
            </a:pPr>
            <a:r>
              <a:rPr lang="en-US" sz="2400" b="1" dirty="0" smtClean="0">
                <a:solidFill>
                  <a:srgbClr val="FFFFFF"/>
                </a:solidFill>
              </a:rPr>
              <a:t>The </a:t>
            </a:r>
            <a:r>
              <a:rPr lang="en-US" sz="2400" b="1" u="sng" dirty="0" smtClean="0">
                <a:solidFill>
                  <a:schemeClr val="accent3">
                    <a:lumMod val="60000"/>
                    <a:lumOff val="40000"/>
                  </a:schemeClr>
                </a:solidFill>
              </a:rPr>
              <a:t>ONE EXCEPTION</a:t>
            </a:r>
            <a:r>
              <a:rPr lang="en-US" sz="2400" b="1" dirty="0" smtClean="0">
                <a:solidFill>
                  <a:srgbClr val="FFFFFF"/>
                </a:solidFill>
              </a:rPr>
              <a:t> God provides to His rule regarding </a:t>
            </a:r>
            <a:r>
              <a:rPr lang="en-US" sz="2400" b="1" i="1" dirty="0" smtClean="0">
                <a:solidFill>
                  <a:srgbClr val="B3A2C7"/>
                </a:solidFill>
              </a:rPr>
              <a:t>remarriage</a:t>
            </a:r>
            <a:r>
              <a:rPr lang="en-US" sz="2400" b="1" i="1" dirty="0" smtClean="0">
                <a:solidFill>
                  <a:srgbClr val="FFFFFF"/>
                </a:solidFill>
              </a:rPr>
              <a:t> </a:t>
            </a:r>
            <a:r>
              <a:rPr lang="en-US" sz="2400" dirty="0" smtClean="0">
                <a:solidFill>
                  <a:srgbClr val="FFFFFF"/>
                </a:solidFill>
              </a:rPr>
              <a:t>(only if </a:t>
            </a:r>
            <a:r>
              <a:rPr lang="en-US" sz="2400" dirty="0" smtClean="0">
                <a:solidFill>
                  <a:schemeClr val="accent4">
                    <a:lumMod val="60000"/>
                    <a:lumOff val="40000"/>
                  </a:schemeClr>
                </a:solidFill>
              </a:rPr>
              <a:t>the spouse has died</a:t>
            </a:r>
            <a:r>
              <a:rPr lang="en-US" sz="2400" dirty="0" smtClean="0">
                <a:solidFill>
                  <a:srgbClr val="FFFFFF"/>
                </a:solidFill>
              </a:rPr>
              <a:t>) </a:t>
            </a:r>
            <a:r>
              <a:rPr lang="en-US" sz="2400" b="1" dirty="0" smtClean="0">
                <a:solidFill>
                  <a:srgbClr val="FFFFFF"/>
                </a:solidFill>
              </a:rPr>
              <a:t>is that one who has </a:t>
            </a:r>
            <a:r>
              <a:rPr lang="en-US" sz="2400" b="1" dirty="0" smtClean="0">
                <a:solidFill>
                  <a:schemeClr val="accent2">
                    <a:lumMod val="60000"/>
                    <a:lumOff val="40000"/>
                  </a:schemeClr>
                </a:solidFill>
              </a:rPr>
              <a:t>divorced</a:t>
            </a:r>
            <a:r>
              <a:rPr lang="en-US" sz="2400" b="1" dirty="0" smtClean="0">
                <a:solidFill>
                  <a:srgbClr val="FFFFFF"/>
                </a:solidFill>
              </a:rPr>
              <a:t> their spouse </a:t>
            </a:r>
            <a:r>
              <a:rPr lang="en-US" sz="2400" b="1" i="1" dirty="0" smtClean="0">
                <a:solidFill>
                  <a:schemeClr val="accent2">
                    <a:lumMod val="60000"/>
                    <a:lumOff val="40000"/>
                  </a:schemeClr>
                </a:solidFill>
              </a:rPr>
              <a:t>for</a:t>
            </a:r>
            <a:r>
              <a:rPr lang="en-US" sz="2400" b="1" dirty="0" smtClean="0">
                <a:solidFill>
                  <a:srgbClr val="FFFFFF"/>
                </a:solidFill>
              </a:rPr>
              <a:t> </a:t>
            </a:r>
            <a:r>
              <a:rPr lang="en-US" sz="2400" b="1" i="1" dirty="0" smtClean="0">
                <a:solidFill>
                  <a:srgbClr val="D99694"/>
                </a:solidFill>
              </a:rPr>
              <a:t>adultery</a:t>
            </a:r>
            <a:r>
              <a:rPr lang="en-US" sz="2400" b="1" i="1" dirty="0">
                <a:solidFill>
                  <a:schemeClr val="bg1"/>
                </a:solidFill>
              </a:rPr>
              <a:t> </a:t>
            </a:r>
            <a:r>
              <a:rPr lang="en-US" sz="2400" b="1" u="sng" dirty="0" smtClean="0">
                <a:solidFill>
                  <a:schemeClr val="accent4">
                    <a:lumMod val="60000"/>
                    <a:lumOff val="40000"/>
                  </a:schemeClr>
                </a:solidFill>
              </a:rPr>
              <a:t>ma</a:t>
            </a:r>
            <a:r>
              <a:rPr lang="en-US" sz="2400" b="1" dirty="0" smtClean="0">
                <a:solidFill>
                  <a:schemeClr val="accent4">
                    <a:lumMod val="60000"/>
                    <a:lumOff val="40000"/>
                  </a:schemeClr>
                </a:solidFill>
              </a:rPr>
              <a:t>y remarry</a:t>
            </a:r>
            <a:r>
              <a:rPr lang="en-US" sz="2400" b="1" dirty="0" smtClean="0">
                <a:solidFill>
                  <a:schemeClr val="bg1"/>
                </a:solidFill>
              </a:rPr>
              <a:t>. </a:t>
            </a:r>
          </a:p>
          <a:p>
            <a:pPr marL="457200" indent="-457200" algn="l">
              <a:spcBef>
                <a:spcPts val="0"/>
              </a:spcBef>
              <a:spcAft>
                <a:spcPts val="1000"/>
              </a:spcAft>
              <a:buClr>
                <a:schemeClr val="bg1"/>
              </a:buClr>
              <a:buFont typeface="Arial"/>
              <a:buChar char="•"/>
            </a:pPr>
            <a:r>
              <a:rPr lang="en-US" sz="2400" b="1" dirty="0" smtClean="0">
                <a:solidFill>
                  <a:schemeClr val="bg1"/>
                </a:solidFill>
              </a:rPr>
              <a:t>Such is the force of the </a:t>
            </a:r>
            <a:r>
              <a:rPr lang="en-US" sz="2400" b="1" i="1" dirty="0" smtClean="0">
                <a:solidFill>
                  <a:schemeClr val="bg1"/>
                </a:solidFill>
              </a:rPr>
              <a:t>exceptive clause, </a:t>
            </a:r>
            <a:r>
              <a:rPr lang="en-US" sz="2400" b="1" i="1" dirty="0" smtClean="0">
                <a:solidFill>
                  <a:schemeClr val="bg1"/>
                </a:solidFill>
              </a:rPr>
              <a:t>“except for immorality” </a:t>
            </a:r>
            <a:r>
              <a:rPr lang="en-US" sz="2400" b="1" dirty="0" smtClean="0">
                <a:solidFill>
                  <a:schemeClr val="bg1"/>
                </a:solidFill>
              </a:rPr>
              <a:t>in </a:t>
            </a:r>
            <a:r>
              <a:rPr lang="en-US" sz="2400" b="1" u="sng" dirty="0" smtClean="0">
                <a:solidFill>
                  <a:srgbClr val="FFFF00"/>
                </a:solidFill>
              </a:rPr>
              <a:t>Matt.19:9</a:t>
            </a:r>
            <a:r>
              <a:rPr lang="en-US" sz="2400" b="1" dirty="0" smtClean="0">
                <a:solidFill>
                  <a:schemeClr val="bg1"/>
                </a:solidFill>
              </a:rPr>
              <a:t>. </a:t>
            </a:r>
          </a:p>
          <a:p>
            <a:pPr marL="457200" indent="-457200" algn="l">
              <a:spcBef>
                <a:spcPts val="0"/>
              </a:spcBef>
              <a:spcAft>
                <a:spcPts val="1000"/>
              </a:spcAft>
              <a:buClr>
                <a:schemeClr val="bg1"/>
              </a:buClr>
              <a:buFont typeface="Arial"/>
              <a:buChar char="•"/>
            </a:pPr>
            <a:r>
              <a:rPr lang="en-US" sz="2400" b="1" dirty="0" smtClean="0">
                <a:solidFill>
                  <a:schemeClr val="bg1"/>
                </a:solidFill>
              </a:rPr>
              <a:t>Thus </a:t>
            </a:r>
            <a:r>
              <a:rPr lang="en-US" sz="2400" b="1" i="1" dirty="0" smtClean="0">
                <a:solidFill>
                  <a:srgbClr val="B3A2C7"/>
                </a:solidFill>
              </a:rPr>
              <a:t>“marrying another” </a:t>
            </a:r>
            <a:r>
              <a:rPr lang="en-US" sz="2400" b="1" dirty="0" smtClean="0">
                <a:solidFill>
                  <a:schemeClr val="bg1"/>
                </a:solidFill>
              </a:rPr>
              <a:t>after having been </a:t>
            </a:r>
            <a:r>
              <a:rPr lang="en-US" sz="2400" b="1" i="1" dirty="0" smtClean="0">
                <a:solidFill>
                  <a:schemeClr val="tx2">
                    <a:lumMod val="40000"/>
                    <a:lumOff val="60000"/>
                  </a:schemeClr>
                </a:solidFill>
              </a:rPr>
              <a:t>married</a:t>
            </a:r>
            <a:r>
              <a:rPr lang="en-US" sz="2400" b="1" i="1" dirty="0" smtClean="0">
                <a:solidFill>
                  <a:schemeClr val="bg1"/>
                </a:solidFill>
              </a:rPr>
              <a:t> </a:t>
            </a:r>
            <a:r>
              <a:rPr lang="en-US" sz="2400" b="1" dirty="0" smtClean="0">
                <a:solidFill>
                  <a:schemeClr val="bg1"/>
                </a:solidFill>
              </a:rPr>
              <a:t>previously</a:t>
            </a:r>
            <a:r>
              <a:rPr lang="en-US" sz="2400" b="1" i="1" dirty="0" smtClean="0">
                <a:solidFill>
                  <a:schemeClr val="bg1"/>
                </a:solidFill>
              </a:rPr>
              <a:t> </a:t>
            </a:r>
            <a:r>
              <a:rPr lang="en-US" sz="2400" b="1" dirty="0" smtClean="0">
                <a:solidFill>
                  <a:schemeClr val="bg1"/>
                </a:solidFill>
              </a:rPr>
              <a:t>is only allowed </a:t>
            </a:r>
            <a:r>
              <a:rPr lang="en-US" sz="2400" b="1" u="sng" dirty="0" smtClean="0">
                <a:solidFill>
                  <a:schemeClr val="bg1"/>
                </a:solidFill>
              </a:rPr>
              <a:t>IF</a:t>
            </a:r>
            <a:r>
              <a:rPr lang="en-US" sz="2400" b="1" dirty="0" smtClean="0">
                <a:solidFill>
                  <a:schemeClr val="bg1"/>
                </a:solidFill>
              </a:rPr>
              <a:t> and </a:t>
            </a:r>
            <a:r>
              <a:rPr lang="en-US" sz="2400" b="1" u="sng" dirty="0" smtClean="0">
                <a:solidFill>
                  <a:schemeClr val="bg1"/>
                </a:solidFill>
              </a:rPr>
              <a:t>WHEN</a:t>
            </a:r>
            <a:r>
              <a:rPr lang="en-US" sz="2400" b="1" dirty="0" smtClean="0">
                <a:solidFill>
                  <a:schemeClr val="bg1"/>
                </a:solidFill>
              </a:rPr>
              <a:t>:</a:t>
            </a:r>
          </a:p>
          <a:p>
            <a:pPr marL="914400" lvl="1" indent="-457200" algn="l">
              <a:spcBef>
                <a:spcPts val="0"/>
              </a:spcBef>
              <a:spcAft>
                <a:spcPts val="1000"/>
              </a:spcAft>
              <a:buClr>
                <a:schemeClr val="bg1"/>
              </a:buClr>
              <a:buFont typeface="Wingdings" charset="2"/>
              <a:buChar char="Ø"/>
            </a:pPr>
            <a:r>
              <a:rPr lang="en-US" sz="2400" b="1" dirty="0" smtClean="0">
                <a:solidFill>
                  <a:schemeClr val="bg1"/>
                </a:solidFill>
              </a:rPr>
              <a:t>One’s </a:t>
            </a:r>
            <a:r>
              <a:rPr lang="en-US" sz="2400" b="1" dirty="0" smtClean="0">
                <a:solidFill>
                  <a:schemeClr val="accent4">
                    <a:lumMod val="60000"/>
                    <a:lumOff val="40000"/>
                  </a:schemeClr>
                </a:solidFill>
              </a:rPr>
              <a:t>spouse has died</a:t>
            </a:r>
            <a:r>
              <a:rPr lang="en-US" sz="2400" b="1" dirty="0" smtClean="0">
                <a:solidFill>
                  <a:schemeClr val="bg1"/>
                </a:solidFill>
              </a:rPr>
              <a:t>, </a:t>
            </a:r>
            <a:r>
              <a:rPr lang="en-US" sz="2400" b="1" u="sng" dirty="0" smtClean="0">
                <a:solidFill>
                  <a:srgbClr val="FFFF00"/>
                </a:solidFill>
              </a:rPr>
              <a:t>Rom.7:2-3</a:t>
            </a:r>
            <a:r>
              <a:rPr lang="en-US" sz="2400" b="1" dirty="0" smtClean="0">
                <a:solidFill>
                  <a:schemeClr val="bg1"/>
                </a:solidFill>
              </a:rPr>
              <a:t>; </a:t>
            </a:r>
            <a:r>
              <a:rPr lang="en-US" sz="2400" b="1" u="sng" dirty="0" smtClean="0">
                <a:solidFill>
                  <a:srgbClr val="FFFF00"/>
                </a:solidFill>
              </a:rPr>
              <a:t>1Cor.7:39</a:t>
            </a:r>
            <a:r>
              <a:rPr lang="en-US" sz="2400" b="1" dirty="0" smtClean="0">
                <a:solidFill>
                  <a:schemeClr val="bg1"/>
                </a:solidFill>
              </a:rPr>
              <a:t>; or,</a:t>
            </a:r>
          </a:p>
          <a:p>
            <a:pPr marL="914400" lvl="1" indent="-457200" algn="l">
              <a:spcBef>
                <a:spcPts val="0"/>
              </a:spcBef>
              <a:spcAft>
                <a:spcPts val="1000"/>
              </a:spcAft>
              <a:buClr>
                <a:schemeClr val="bg1"/>
              </a:buClr>
              <a:buFont typeface="Wingdings" charset="2"/>
              <a:buChar char="Ø"/>
            </a:pPr>
            <a:r>
              <a:rPr lang="en-US" sz="2400" b="1" dirty="0" smtClean="0">
                <a:solidFill>
                  <a:schemeClr val="bg1"/>
                </a:solidFill>
              </a:rPr>
              <a:t>One’s spouse has been </a:t>
            </a:r>
            <a:r>
              <a:rPr lang="en-US" sz="2400" b="1" i="1" dirty="0" smtClean="0">
                <a:solidFill>
                  <a:schemeClr val="accent2">
                    <a:lumMod val="60000"/>
                    <a:lumOff val="40000"/>
                  </a:schemeClr>
                </a:solidFill>
              </a:rPr>
              <a:t>divorced for adultery</a:t>
            </a:r>
            <a:r>
              <a:rPr lang="en-US" sz="2400" b="1" dirty="0" smtClean="0">
                <a:solidFill>
                  <a:schemeClr val="bg1"/>
                </a:solidFill>
              </a:rPr>
              <a:t>, </a:t>
            </a:r>
            <a:r>
              <a:rPr lang="en-US" sz="2400" b="1" u="sng" dirty="0" smtClean="0">
                <a:solidFill>
                  <a:srgbClr val="FFFF00"/>
                </a:solidFill>
              </a:rPr>
              <a:t>Matt.19:9</a:t>
            </a:r>
            <a:r>
              <a:rPr lang="en-US" sz="2400" b="1" dirty="0" smtClean="0">
                <a:solidFill>
                  <a:schemeClr val="bg1"/>
                </a:solidFill>
              </a:rPr>
              <a:t>. </a:t>
            </a:r>
          </a:p>
          <a:p>
            <a:pPr marL="457200" indent="-457200" algn="l">
              <a:spcBef>
                <a:spcPts val="0"/>
              </a:spcBef>
              <a:spcAft>
                <a:spcPts val="1000"/>
              </a:spcAft>
              <a:buClr>
                <a:schemeClr val="bg1"/>
              </a:buClr>
              <a:buFont typeface="Arial"/>
              <a:buChar char="•"/>
            </a:pPr>
            <a:r>
              <a:rPr lang="en-US" sz="2400" b="1" dirty="0" smtClean="0">
                <a:solidFill>
                  <a:schemeClr val="bg1"/>
                </a:solidFill>
              </a:rPr>
              <a:t>And therefore, marrying someone who has a </a:t>
            </a:r>
            <a:r>
              <a:rPr lang="en-US" sz="2400" b="1" i="1" dirty="0" smtClean="0">
                <a:solidFill>
                  <a:schemeClr val="bg1"/>
                </a:solidFill>
              </a:rPr>
              <a:t>living spouse </a:t>
            </a:r>
            <a:r>
              <a:rPr lang="en-US" sz="2400" b="1" dirty="0" smtClean="0">
                <a:solidFill>
                  <a:schemeClr val="bg1"/>
                </a:solidFill>
              </a:rPr>
              <a:t>that was </a:t>
            </a:r>
            <a:r>
              <a:rPr lang="en-US" sz="2400" b="1" u="sng" dirty="0" smtClean="0">
                <a:solidFill>
                  <a:schemeClr val="accent2">
                    <a:lumMod val="60000"/>
                    <a:lumOff val="40000"/>
                  </a:schemeClr>
                </a:solidFill>
              </a:rPr>
              <a:t>not</a:t>
            </a:r>
            <a:r>
              <a:rPr lang="en-US" sz="2400" b="1" dirty="0" smtClean="0">
                <a:solidFill>
                  <a:schemeClr val="bg1"/>
                </a:solidFill>
              </a:rPr>
              <a:t> </a:t>
            </a:r>
            <a:r>
              <a:rPr lang="en-US" sz="2400" b="1" i="1" dirty="0" smtClean="0">
                <a:solidFill>
                  <a:schemeClr val="bg1"/>
                </a:solidFill>
              </a:rPr>
              <a:t>put away/divorced </a:t>
            </a:r>
            <a:r>
              <a:rPr lang="en-US" sz="2400" b="1" dirty="0" smtClean="0">
                <a:solidFill>
                  <a:schemeClr val="bg1"/>
                </a:solidFill>
              </a:rPr>
              <a:t>because they </a:t>
            </a:r>
            <a:r>
              <a:rPr lang="en-US" sz="2400" b="1" i="1" dirty="0" smtClean="0">
                <a:solidFill>
                  <a:schemeClr val="bg1"/>
                </a:solidFill>
              </a:rPr>
              <a:t>committed adultery </a:t>
            </a:r>
            <a:r>
              <a:rPr lang="en-US" sz="2400" dirty="0" smtClean="0">
                <a:solidFill>
                  <a:schemeClr val="bg1"/>
                </a:solidFill>
              </a:rPr>
              <a:t>(divorced for some other reason) </a:t>
            </a:r>
            <a:r>
              <a:rPr lang="en-US" sz="2400" b="1" dirty="0" smtClean="0">
                <a:solidFill>
                  <a:schemeClr val="bg1"/>
                </a:solidFill>
              </a:rPr>
              <a:t>is also </a:t>
            </a:r>
            <a:r>
              <a:rPr lang="en-US" sz="2400" b="1" dirty="0" smtClean="0">
                <a:solidFill>
                  <a:schemeClr val="accent2">
                    <a:lumMod val="60000"/>
                    <a:lumOff val="40000"/>
                  </a:schemeClr>
                </a:solidFill>
              </a:rPr>
              <a:t>against God’s will</a:t>
            </a:r>
            <a:r>
              <a:rPr lang="en-US" sz="2400" b="1" dirty="0" smtClean="0">
                <a:solidFill>
                  <a:schemeClr val="bg1"/>
                </a:solidFill>
              </a:rPr>
              <a:t>, and is </a:t>
            </a:r>
            <a:r>
              <a:rPr lang="en-US" sz="2400" b="1" dirty="0" smtClean="0">
                <a:solidFill>
                  <a:srgbClr val="FFFFFF"/>
                </a:solidFill>
              </a:rPr>
              <a:t>thus</a:t>
            </a:r>
            <a:r>
              <a:rPr lang="en-US" sz="2400" b="1" dirty="0" smtClean="0">
                <a:solidFill>
                  <a:schemeClr val="accent6"/>
                </a:solidFill>
              </a:rPr>
              <a:t> sinful</a:t>
            </a:r>
            <a:r>
              <a:rPr lang="en-US" sz="2400" b="1" dirty="0" smtClean="0">
                <a:solidFill>
                  <a:srgbClr val="D99694"/>
                </a:solidFill>
              </a:rPr>
              <a:t> </a:t>
            </a:r>
            <a:r>
              <a:rPr lang="en-US" sz="2400" b="1" dirty="0" smtClean="0">
                <a:solidFill>
                  <a:schemeClr val="bg1"/>
                </a:solidFill>
              </a:rPr>
              <a:t>and</a:t>
            </a:r>
            <a:r>
              <a:rPr lang="en-US" sz="2400" b="1" dirty="0" smtClean="0">
                <a:solidFill>
                  <a:srgbClr val="D99694"/>
                </a:solidFill>
              </a:rPr>
              <a:t> </a:t>
            </a:r>
            <a:r>
              <a:rPr lang="en-US" sz="2400" b="1" dirty="0" smtClean="0">
                <a:solidFill>
                  <a:srgbClr val="F79646"/>
                </a:solidFill>
              </a:rPr>
              <a:t>not allowed</a:t>
            </a:r>
            <a:r>
              <a:rPr lang="en-US" sz="2400" b="1" dirty="0" smtClean="0">
                <a:solidFill>
                  <a:schemeClr val="bg1"/>
                </a:solidFill>
              </a:rPr>
              <a:t>. </a:t>
            </a:r>
          </a:p>
        </p:txBody>
      </p:sp>
    </p:spTree>
    <p:extLst>
      <p:ext uri="{BB962C8B-B14F-4D97-AF65-F5344CB8AC3E}">
        <p14:creationId xmlns:p14="http://schemas.microsoft.com/office/powerpoint/2010/main" val="34555459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6768</TotalTime>
  <Words>1323</Words>
  <Application>Microsoft Macintosh PowerPoint</Application>
  <PresentationFormat>On-screen Show (4:3)</PresentationFormat>
  <Paragraphs>74</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Marriage, Divorce, and Remarriage, #1</vt:lpstr>
      <vt:lpstr>Marriage, Divorce, and Remarriage, #1</vt:lpstr>
      <vt:lpstr>Marriage, Divorce, and Remarriage, #1</vt:lpstr>
      <vt:lpstr>Marriage, Divorce, and Remarriage, #1</vt:lpstr>
      <vt:lpstr>Marriage, Divorce, and Remarriage, #1</vt:lpstr>
      <vt:lpstr>Marriage, Divorce, and Remarriage, #1</vt:lpstr>
      <vt:lpstr>Marriage, Divorce, and Remarriage, #1</vt:lpstr>
      <vt:lpstr>Marriage, Divorce, and Remarriage, #1</vt:lpstr>
      <vt:lpstr>Marriage, Divorce, and Remarriage Conclusions:</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38</cp:revision>
  <cp:lastPrinted>2024-01-05T21:57:19Z</cp:lastPrinted>
  <dcterms:created xsi:type="dcterms:W3CDTF">2024-01-04T22:51:00Z</dcterms:created>
  <dcterms:modified xsi:type="dcterms:W3CDTF">2024-01-09T15:39:43Z</dcterms:modified>
</cp:coreProperties>
</file>