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6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3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1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AC9A-7090-E540-ABE3-E7EFD2E79A1B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E812-BADD-AD4C-A912-D9322E40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7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08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816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Peter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Paul</a:t>
            </a:r>
            <a:endParaRPr lang="en-US" sz="5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489" y="1329964"/>
            <a:ext cx="8506047" cy="525994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 greatly respect and admire </a:t>
            </a:r>
            <a:r>
              <a:rPr lang="en-US" b="1" dirty="0" smtClean="0">
                <a:solidFill>
                  <a:srgbClr val="B3A2C7"/>
                </a:solidFill>
              </a:rPr>
              <a:t>Paul</a:t>
            </a:r>
            <a:r>
              <a:rPr lang="en-US" b="1" dirty="0" smtClean="0">
                <a:solidFill>
                  <a:srgbClr val="FFFFFF"/>
                </a:solidFill>
              </a:rPr>
              <a:t>...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His </a:t>
            </a:r>
            <a:r>
              <a:rPr lang="en-US" sz="3200" b="1" i="1" dirty="0" smtClean="0">
                <a:solidFill>
                  <a:srgbClr val="B3A2C7"/>
                </a:solidFill>
              </a:rPr>
              <a:t>stellar conscience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u="sng" dirty="0" smtClean="0">
                <a:solidFill>
                  <a:srgbClr val="FFFF00"/>
                </a:solidFill>
              </a:rPr>
              <a:t>Acts 23:1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His </a:t>
            </a:r>
            <a:r>
              <a:rPr lang="en-US" sz="3200" b="1" i="1" dirty="0" smtClean="0">
                <a:solidFill>
                  <a:srgbClr val="B3A2C7"/>
                </a:solidFill>
              </a:rPr>
              <a:t>tenacity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i="1" dirty="0" smtClean="0">
                <a:solidFill>
                  <a:srgbClr val="B3A2C7"/>
                </a:solidFill>
              </a:rPr>
              <a:t>never-quit spirit</a:t>
            </a:r>
            <a:r>
              <a:rPr lang="en-US" sz="3200" b="1" i="1" dirty="0" smtClean="0">
                <a:solidFill>
                  <a:srgbClr val="FFFFFF"/>
                </a:solidFill>
              </a:rPr>
              <a:t>,            </a:t>
            </a:r>
            <a:r>
              <a:rPr lang="en-US" sz="3200" b="1" u="sng" dirty="0" smtClean="0">
                <a:solidFill>
                  <a:srgbClr val="FFFF00"/>
                </a:solidFill>
              </a:rPr>
              <a:t>Acts 14:19-22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His </a:t>
            </a:r>
            <a:r>
              <a:rPr lang="en-US" sz="3200" b="1" i="1" dirty="0" smtClean="0">
                <a:solidFill>
                  <a:srgbClr val="B3A2C7"/>
                </a:solidFill>
              </a:rPr>
              <a:t>knowledge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i="1" dirty="0" smtClean="0">
                <a:solidFill>
                  <a:srgbClr val="B3A2C7"/>
                </a:solidFill>
              </a:rPr>
              <a:t>insight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u="sng" dirty="0" smtClean="0">
                <a:solidFill>
                  <a:srgbClr val="FFFF00"/>
                </a:solidFill>
              </a:rPr>
              <a:t>E</a:t>
            </a:r>
            <a:r>
              <a:rPr lang="en-US" sz="3200" b="1" dirty="0" smtClean="0">
                <a:solidFill>
                  <a:srgbClr val="FFFF00"/>
                </a:solidFill>
              </a:rPr>
              <a:t>p</a:t>
            </a:r>
            <a:r>
              <a:rPr lang="en-US" sz="3200" b="1" u="sng" dirty="0" smtClean="0">
                <a:solidFill>
                  <a:srgbClr val="FFFF00"/>
                </a:solidFill>
              </a:rPr>
              <a:t>h.3:3-5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5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816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Peter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Paul</a:t>
            </a:r>
            <a:endParaRPr lang="en-US" sz="5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469" y="1329964"/>
            <a:ext cx="8494067" cy="525994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I relate better to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Peter</a:t>
            </a:r>
            <a:r>
              <a:rPr lang="en-US" b="1" dirty="0" smtClean="0">
                <a:solidFill>
                  <a:srgbClr val="FFFFFF"/>
                </a:solidFill>
              </a:rPr>
              <a:t>, probably because: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He </a:t>
            </a:r>
            <a:r>
              <a:rPr lang="en-US" b="1" i="1" dirty="0" smtClean="0">
                <a:solidFill>
                  <a:srgbClr val="8EB4E3"/>
                </a:solidFill>
              </a:rPr>
              <a:t>sometimes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spoke before he thought</a:t>
            </a:r>
            <a:r>
              <a:rPr lang="en-US" b="1" dirty="0" smtClean="0">
                <a:solidFill>
                  <a:srgbClr val="FFFFFF"/>
                </a:solidFill>
              </a:rPr>
              <a:t>,   </a:t>
            </a:r>
            <a:r>
              <a:rPr lang="en-US" b="1" u="sng" dirty="0" smtClean="0">
                <a:solidFill>
                  <a:srgbClr val="FFFF00"/>
                </a:solidFill>
              </a:rPr>
              <a:t>Matt.16:13-20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b="1" u="sng" dirty="0" smtClean="0">
                <a:solidFill>
                  <a:srgbClr val="FFFF00"/>
                </a:solidFill>
                <a:sym typeface="Wingdings"/>
              </a:rPr>
              <a:t>vv.21-23</a:t>
            </a:r>
            <a:r>
              <a:rPr lang="en-US" b="1" dirty="0" smtClean="0">
                <a:solidFill>
                  <a:srgbClr val="FFFFFF"/>
                </a:solidFill>
                <a:sym typeface="Wingdings"/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John 13:8-10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He </a:t>
            </a:r>
            <a:r>
              <a:rPr lang="en-US" b="1" i="1" dirty="0" smtClean="0">
                <a:solidFill>
                  <a:srgbClr val="8EB4E3"/>
                </a:solidFill>
              </a:rPr>
              <a:t>allowed his fear(s) to overcome his faith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Matt.14:25-29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b="1" u="sng" dirty="0" smtClean="0">
                <a:solidFill>
                  <a:srgbClr val="FFFF00"/>
                </a:solidFill>
                <a:sym typeface="Wingdings"/>
              </a:rPr>
              <a:t>v.30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He </a:t>
            </a:r>
            <a:r>
              <a:rPr lang="en-US" b="1" i="1" dirty="0" smtClean="0">
                <a:solidFill>
                  <a:srgbClr val="8EB4E3"/>
                </a:solidFill>
              </a:rPr>
              <a:t>let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his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confidence exceed his abilities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Matt.26:31-35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b="1" u="sng" dirty="0" smtClean="0">
                <a:solidFill>
                  <a:srgbClr val="FFFF00"/>
                </a:solidFill>
                <a:sym typeface="Wingdings"/>
              </a:rPr>
              <a:t>vv.69-75</a:t>
            </a:r>
            <a:r>
              <a:rPr lang="en-US" b="1" dirty="0" smtClean="0">
                <a:solidFill>
                  <a:srgbClr val="FFFFFF"/>
                </a:solidFill>
                <a:sym typeface="Wingdings"/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  <a:sym typeface="Wingdings"/>
              </a:rPr>
              <a:t>Luke 22:61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84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816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Peter and Paul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469" y="1114294"/>
            <a:ext cx="8494067" cy="5475616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Do </a:t>
            </a:r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</a:t>
            </a:r>
            <a:r>
              <a:rPr lang="en-US" b="1" dirty="0" smtClean="0">
                <a:solidFill>
                  <a:srgbClr val="FFFFFF"/>
                </a:solidFill>
              </a:rPr>
              <a:t> (like me!) ever...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E6B9B8"/>
                </a:solidFill>
              </a:rPr>
              <a:t>Speak before y</a:t>
            </a:r>
            <a:r>
              <a:rPr lang="en-US" sz="3200" b="1" u="sng" dirty="0" smtClean="0">
                <a:solidFill>
                  <a:srgbClr val="E6B9B8"/>
                </a:solidFill>
              </a:rPr>
              <a:t>ou</a:t>
            </a:r>
            <a:r>
              <a:rPr lang="en-US" sz="3200" b="1" dirty="0" smtClean="0">
                <a:solidFill>
                  <a:srgbClr val="E6B9B8"/>
                </a:solidFill>
              </a:rPr>
              <a:t> think</a:t>
            </a:r>
            <a:r>
              <a:rPr lang="en-US" sz="3200" b="1" dirty="0" smtClean="0">
                <a:solidFill>
                  <a:srgbClr val="FFFFFF"/>
                </a:solidFill>
              </a:rPr>
              <a:t>?  </a:t>
            </a:r>
            <a:r>
              <a:rPr lang="en-US" sz="3200" b="1" u="sng" dirty="0" smtClean="0">
                <a:solidFill>
                  <a:srgbClr val="FFFF00"/>
                </a:solidFill>
              </a:rPr>
              <a:t>E</a:t>
            </a:r>
            <a:r>
              <a:rPr lang="en-US" sz="3200" b="1" dirty="0" smtClean="0">
                <a:solidFill>
                  <a:srgbClr val="FFFF00"/>
                </a:solidFill>
              </a:rPr>
              <a:t>p</a:t>
            </a:r>
            <a:r>
              <a:rPr lang="en-US" sz="3200" b="1" u="sng" dirty="0" smtClean="0">
                <a:solidFill>
                  <a:srgbClr val="FFFF00"/>
                </a:solidFill>
              </a:rPr>
              <a:t>h.4:29; 5:4</a:t>
            </a:r>
            <a:r>
              <a:rPr lang="en-US" sz="3200" b="1" dirty="0" smtClean="0">
                <a:solidFill>
                  <a:srgbClr val="FFFFFF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Col.4:5-6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E6B9B8"/>
                </a:solidFill>
              </a:rPr>
              <a:t>Allow y</a:t>
            </a:r>
            <a:r>
              <a:rPr lang="en-US" sz="3200" b="1" u="sng" dirty="0" smtClean="0">
                <a:solidFill>
                  <a:srgbClr val="E6B9B8"/>
                </a:solidFill>
              </a:rPr>
              <a:t>our</a:t>
            </a:r>
            <a:r>
              <a:rPr lang="en-US" sz="3200" b="1" dirty="0" smtClean="0">
                <a:solidFill>
                  <a:srgbClr val="E6B9B8"/>
                </a:solidFill>
              </a:rPr>
              <a:t> fears to overcome y</a:t>
            </a:r>
            <a:r>
              <a:rPr lang="en-US" sz="3200" b="1" u="sng" dirty="0" smtClean="0">
                <a:solidFill>
                  <a:srgbClr val="E6B9B8"/>
                </a:solidFill>
              </a:rPr>
              <a:t>our</a:t>
            </a:r>
            <a:r>
              <a:rPr lang="en-US" sz="3200" b="1" dirty="0" smtClean="0">
                <a:solidFill>
                  <a:srgbClr val="E6B9B8"/>
                </a:solidFill>
              </a:rPr>
              <a:t> faith</a:t>
            </a:r>
            <a:r>
              <a:rPr lang="en-US" sz="3200" b="1" dirty="0" smtClean="0">
                <a:solidFill>
                  <a:srgbClr val="FFFFFF"/>
                </a:solidFill>
              </a:rPr>
              <a:t>?  	    </a:t>
            </a:r>
            <a:r>
              <a:rPr lang="en-US" sz="3200" b="1" u="sng" dirty="0" smtClean="0">
                <a:solidFill>
                  <a:srgbClr val="FFFF00"/>
                </a:solidFill>
              </a:rPr>
              <a:t>Rom.10:17</a:t>
            </a:r>
            <a:r>
              <a:rPr lang="en-US" sz="3200" b="1" dirty="0" smtClean="0">
                <a:solidFill>
                  <a:srgbClr val="FFFFFF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2Cor.4:16-18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2Tim.1:7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E6B9B8"/>
                </a:solidFill>
              </a:rPr>
              <a:t>Let y</a:t>
            </a:r>
            <a:r>
              <a:rPr lang="en-US" sz="3200" b="1" u="sng" dirty="0" smtClean="0">
                <a:solidFill>
                  <a:srgbClr val="E6B9B8"/>
                </a:solidFill>
              </a:rPr>
              <a:t>our</a:t>
            </a:r>
            <a:r>
              <a:rPr lang="en-US" sz="3200" b="1" dirty="0" smtClean="0">
                <a:solidFill>
                  <a:srgbClr val="E6B9B8"/>
                </a:solidFill>
              </a:rPr>
              <a:t> confidence exceed y</a:t>
            </a:r>
            <a:r>
              <a:rPr lang="en-US" sz="3200" b="1" u="sng" dirty="0" smtClean="0">
                <a:solidFill>
                  <a:srgbClr val="E6B9B8"/>
                </a:solidFill>
              </a:rPr>
              <a:t>our</a:t>
            </a:r>
            <a:r>
              <a:rPr lang="en-US" sz="3200" b="1" dirty="0" smtClean="0">
                <a:solidFill>
                  <a:srgbClr val="E6B9B8"/>
                </a:solidFill>
              </a:rPr>
              <a:t> abilities</a:t>
            </a:r>
            <a:r>
              <a:rPr lang="en-US" sz="3200" b="1" dirty="0" smtClean="0">
                <a:solidFill>
                  <a:srgbClr val="FFFFFF"/>
                </a:solidFill>
              </a:rPr>
              <a:t>? 	    </a:t>
            </a:r>
            <a:r>
              <a:rPr lang="en-US" sz="3200" b="1" u="sng" dirty="0" smtClean="0">
                <a:solidFill>
                  <a:srgbClr val="FFFF00"/>
                </a:solidFill>
              </a:rPr>
              <a:t>Rom.3:9-18,23</a:t>
            </a:r>
            <a:r>
              <a:rPr lang="en-US" sz="3200" b="1" dirty="0" smtClean="0">
                <a:solidFill>
                  <a:srgbClr val="FFFFFF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Heb.4:15-16; 12:1-2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Peter’s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most endearing characteristic</a:t>
            </a:r>
            <a:r>
              <a:rPr lang="en-US" b="1" i="1" dirty="0" smtClean="0">
                <a:solidFill>
                  <a:srgbClr val="FFFFFF"/>
                </a:solidFill>
              </a:rPr>
              <a:t>- </a:t>
            </a:r>
            <a:r>
              <a:rPr lang="en-US" b="1" dirty="0" smtClean="0">
                <a:solidFill>
                  <a:srgbClr val="FFFFFF"/>
                </a:solidFill>
              </a:rPr>
              <a:t>the one </a:t>
            </a:r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(and perhaps </a:t>
            </a:r>
            <a:r>
              <a:rPr lang="en-US" b="1" dirty="0" smtClean="0">
                <a:solidFill>
                  <a:srgbClr val="E6B9B8"/>
                </a:solidFill>
              </a:rPr>
              <a:t>y</a:t>
            </a:r>
            <a:r>
              <a:rPr lang="en-US" b="1" u="sng" dirty="0" smtClean="0">
                <a:solidFill>
                  <a:srgbClr val="E6B9B8"/>
                </a:solidFill>
              </a:rPr>
              <a:t>ou</a:t>
            </a:r>
            <a:r>
              <a:rPr lang="en-US" b="1" dirty="0" smtClean="0">
                <a:solidFill>
                  <a:srgbClr val="E6B9B8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also) need to emulate the most is: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He didn’t allow </a:t>
            </a:r>
            <a:r>
              <a:rPr lang="en-US" sz="36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past failures </a:t>
            </a: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to keep him from </a:t>
            </a:r>
            <a:r>
              <a:rPr lang="en-US" sz="36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future success!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u="sng" dirty="0" smtClean="0">
                <a:solidFill>
                  <a:srgbClr val="FFFF00"/>
                </a:solidFill>
              </a:rPr>
              <a:t>Luke 22:31-32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sz="3600" b="1" u="sng" dirty="0" smtClean="0">
                <a:solidFill>
                  <a:srgbClr val="FFFF00"/>
                </a:solidFill>
                <a:sym typeface="Wingdings"/>
              </a:rPr>
              <a:t>24:9-12</a:t>
            </a:r>
            <a:r>
              <a:rPr lang="en-US" sz="3600" b="1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sz="3600" b="1" u="sng" dirty="0" smtClean="0">
                <a:solidFill>
                  <a:srgbClr val="FFFF00"/>
                </a:solidFill>
                <a:sym typeface="Wingdings"/>
              </a:rPr>
              <a:t>Acts 1:15ff</a:t>
            </a:r>
            <a:r>
              <a:rPr lang="en-US" sz="3600" b="1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n-US" sz="3600" b="1" u="sng" dirty="0" smtClean="0">
                <a:solidFill>
                  <a:srgbClr val="FFFF00"/>
                </a:solidFill>
                <a:sym typeface="Wingdings"/>
              </a:rPr>
              <a:t>2:14ff</a:t>
            </a:r>
            <a:endParaRPr lang="en-US" sz="36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1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816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What about </a:t>
            </a:r>
            <a:r>
              <a:rPr lang="en-US" sz="54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Us</a:t>
            </a:r>
            <a:r>
              <a:rPr lang="en-US" sz="5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469" y="1114294"/>
            <a:ext cx="8820531" cy="547561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all probably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fail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D99694"/>
                </a:solidFill>
              </a:rPr>
              <a:t>sin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much </a:t>
            </a:r>
            <a:r>
              <a:rPr lang="en-US" b="1" dirty="0" smtClean="0">
                <a:solidFill>
                  <a:srgbClr val="D99694"/>
                </a:solidFill>
              </a:rPr>
              <a:t>like Peter did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will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</a:t>
            </a:r>
            <a:r>
              <a:rPr lang="en-US" b="1" dirty="0" smtClean="0">
                <a:solidFill>
                  <a:srgbClr val="FFFFFF"/>
                </a:solidFill>
              </a:rPr>
              <a:t>, also </a:t>
            </a:r>
            <a:r>
              <a:rPr lang="en-US" b="1" dirty="0" smtClean="0">
                <a:solidFill>
                  <a:srgbClr val="8EB4E3"/>
                </a:solidFill>
              </a:rPr>
              <a:t>like Pet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er</a:t>
            </a:r>
            <a:r>
              <a:rPr lang="en-US" b="1" dirty="0" smtClean="0">
                <a:solidFill>
                  <a:srgbClr val="FFFFFF"/>
                </a:solidFill>
              </a:rPr>
              <a:t>:</a:t>
            </a:r>
          </a:p>
          <a:p>
            <a:pPr marL="667512" lvl="1" indent="-30175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Learn to </a:t>
            </a:r>
            <a:r>
              <a:rPr lang="en-US" sz="3200" b="1" i="1" dirty="0" smtClean="0">
                <a:solidFill>
                  <a:srgbClr val="8EB4E3"/>
                </a:solidFill>
              </a:rPr>
              <a:t>control our impulsiveness</a:t>
            </a:r>
            <a:r>
              <a:rPr lang="en-US" sz="3200" b="1" i="1" dirty="0" smtClean="0">
                <a:solidFill>
                  <a:schemeClr val="bg1"/>
                </a:solidFill>
              </a:rPr>
              <a:t>?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u="sng" dirty="0" smtClean="0">
                <a:solidFill>
                  <a:srgbClr val="FFFF00"/>
                </a:solidFill>
              </a:rPr>
              <a:t>1Cor.15:34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667512" lvl="1" indent="-30175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Learn to </a:t>
            </a:r>
            <a:r>
              <a:rPr lang="en-US" sz="3200" b="1" i="1" dirty="0" smtClean="0">
                <a:solidFill>
                  <a:srgbClr val="8EB4E3"/>
                </a:solidFill>
              </a:rPr>
              <a:t>lean on our faith </a:t>
            </a:r>
            <a:r>
              <a:rPr lang="en-US" sz="3200" b="1" dirty="0" smtClean="0">
                <a:solidFill>
                  <a:srgbClr val="FFFFFF"/>
                </a:solidFill>
              </a:rPr>
              <a:t>rather than </a:t>
            </a:r>
            <a:r>
              <a:rPr lang="en-US" sz="3200" b="1" i="1" dirty="0" smtClean="0">
                <a:solidFill>
                  <a:srgbClr val="8EB4E3"/>
                </a:solidFill>
              </a:rPr>
              <a:t>giving in to our fears</a:t>
            </a:r>
            <a:r>
              <a:rPr lang="en-US" sz="3200" b="1" i="1" dirty="0" smtClean="0">
                <a:solidFill>
                  <a:srgbClr val="FFFFFF"/>
                </a:solidFill>
              </a:rPr>
              <a:t>?  </a:t>
            </a:r>
            <a:r>
              <a:rPr lang="en-US" sz="3200" b="1" u="sng" dirty="0" smtClean="0">
                <a:solidFill>
                  <a:srgbClr val="FFFF00"/>
                </a:solidFill>
              </a:rPr>
              <a:t>1John 5:4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667512" lvl="1" indent="-30175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Learn to </a:t>
            </a:r>
            <a:r>
              <a:rPr lang="en-US" sz="3200" b="1" dirty="0" smtClean="0">
                <a:solidFill>
                  <a:srgbClr val="8EB4E3"/>
                </a:solidFill>
              </a:rPr>
              <a:t>put our </a:t>
            </a:r>
            <a:r>
              <a:rPr lang="en-US" sz="3200" b="1" i="1" dirty="0" smtClean="0">
                <a:solidFill>
                  <a:srgbClr val="8EB4E3"/>
                </a:solidFill>
              </a:rPr>
              <a:t>confidence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i="1" dirty="0" smtClean="0">
                <a:solidFill>
                  <a:srgbClr val="8EB4E3"/>
                </a:solidFill>
              </a:rPr>
              <a:t>trust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in </a:t>
            </a:r>
            <a:r>
              <a:rPr lang="en-US" sz="3200" b="1" dirty="0" smtClean="0">
                <a:solidFill>
                  <a:srgbClr val="8EB4E3"/>
                </a:solidFill>
              </a:rPr>
              <a:t>Jesus</a:t>
            </a:r>
            <a:r>
              <a:rPr lang="en-US" sz="3200" b="1" dirty="0" smtClean="0">
                <a:solidFill>
                  <a:srgbClr val="FFFFFF"/>
                </a:solidFill>
              </a:rPr>
              <a:t> rather than ourselves? 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u="sng" dirty="0" smtClean="0">
                <a:solidFill>
                  <a:srgbClr val="FFFF00"/>
                </a:solidFill>
              </a:rPr>
              <a:t>2Cor.3:4-6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667512" lvl="1" indent="-30175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And when we </a:t>
            </a:r>
            <a:r>
              <a:rPr lang="en-US" sz="3200" b="1" i="1" dirty="0" smtClean="0">
                <a:solidFill>
                  <a:srgbClr val="8EB4E3"/>
                </a:solidFill>
              </a:rPr>
              <a:t>fail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dirty="0" smtClean="0">
                <a:solidFill>
                  <a:srgbClr val="FFFFFF"/>
                </a:solidFill>
              </a:rPr>
              <a:t>learn to </a:t>
            </a:r>
            <a:r>
              <a:rPr lang="en-US" sz="3200" b="1" i="1" dirty="0" smtClean="0">
                <a:solidFill>
                  <a:srgbClr val="8EB4E3"/>
                </a:solidFill>
              </a:rPr>
              <a:t>get back up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i="1" dirty="0" smtClean="0">
                <a:solidFill>
                  <a:srgbClr val="8EB4E3"/>
                </a:solidFill>
              </a:rPr>
              <a:t>try again</a:t>
            </a:r>
            <a:r>
              <a:rPr lang="en-US" sz="3200" b="1" i="1" dirty="0" smtClean="0">
                <a:solidFill>
                  <a:srgbClr val="FFFFFF"/>
                </a:solidFill>
              </a:rPr>
              <a:t>?  </a:t>
            </a:r>
            <a:r>
              <a:rPr lang="en-US" sz="3200" b="1" u="sng" dirty="0" smtClean="0">
                <a:solidFill>
                  <a:srgbClr val="FFFF00"/>
                </a:solidFill>
              </a:rPr>
              <a:t>Heb.10:39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7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29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270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Peter and Paul</vt:lpstr>
      <vt:lpstr>Peter and Paul</vt:lpstr>
      <vt:lpstr>Peter and Paul</vt:lpstr>
      <vt:lpstr>What about Us?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8</cp:revision>
  <dcterms:created xsi:type="dcterms:W3CDTF">2023-12-21T19:49:59Z</dcterms:created>
  <dcterms:modified xsi:type="dcterms:W3CDTF">2023-12-22T17:37:17Z</dcterms:modified>
</cp:coreProperties>
</file>