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95FE"/>
    <a:srgbClr val="0138F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893F8-9D99-2648-A263-37B059281B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1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D492C-43AB-3F4C-991C-EB730F2287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6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1EB32-9307-9B4D-834B-4509C29A35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1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0B3AC-37C8-914B-9F04-1B3ED2456E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2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1A2D3-4F10-E748-AEF3-2B97D12F3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6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B4232-61C6-6F45-9D47-F0841C73C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8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32517-96DA-714A-BCEE-2A16DDAAC1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0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4CFDF-2488-674B-A13B-A2BA94809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7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3E87B-DB45-B946-BED3-0BF25265B9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2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06FFE-44FE-AE46-9DB6-A44B1312C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5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E6935-32B0-ED49-8726-E6A546EEE6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3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&gt;Second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B332CC-0B5D-2645-903B-018AB0D8F7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914400"/>
          </a:xfrm>
          <a:ln w="57150" cmpd="thinThick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Beatitudes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8534400" cy="4953000"/>
          </a:xfrm>
          <a:ln>
            <a:noFill/>
          </a:ln>
        </p:spPr>
        <p:txBody>
          <a:bodyPr/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i="1" dirty="0">
                <a:solidFill>
                  <a:srgbClr val="FFFFFF"/>
                </a:solidFill>
              </a:rPr>
              <a:t>Beatitude</a:t>
            </a:r>
            <a:r>
              <a:rPr lang="en-US" dirty="0">
                <a:solidFill>
                  <a:srgbClr val="FFFFFF"/>
                </a:solidFill>
              </a:rPr>
              <a:t> is defined as </a:t>
            </a:r>
            <a:r>
              <a:rPr lang="ja-JP" altLang="en-US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dirty="0">
                <a:solidFill>
                  <a:srgbClr val="FFFFFF"/>
                </a:solidFill>
              </a:rPr>
              <a:t>a state of utmost </a:t>
            </a:r>
            <a:r>
              <a:rPr lang="en-US" dirty="0" smtClean="0">
                <a:solidFill>
                  <a:srgbClr val="FFFFFF"/>
                </a:solidFill>
              </a:rPr>
              <a:t>bliss.</a:t>
            </a:r>
            <a:r>
              <a:rPr lang="ja-JP" altLang="en-US" dirty="0" smtClean="0">
                <a:solidFill>
                  <a:srgbClr val="FFFFFF"/>
                </a:solidFill>
                <a:latin typeface="Arial"/>
              </a:rPr>
              <a:t>”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b="0" dirty="0">
                <a:solidFill>
                  <a:srgbClr val="FFFFFF"/>
                </a:solidFill>
              </a:rPr>
              <a:t>(</a:t>
            </a:r>
            <a:r>
              <a:rPr lang="en-US" b="0" u="sng" dirty="0">
                <a:solidFill>
                  <a:srgbClr val="FFFFFF"/>
                </a:solidFill>
              </a:rPr>
              <a:t>Webster</a:t>
            </a:r>
            <a:r>
              <a:rPr lang="ja-JP" altLang="en-US" b="0" u="sng" dirty="0">
                <a:solidFill>
                  <a:srgbClr val="FFFFFF"/>
                </a:solidFill>
                <a:latin typeface="Arial"/>
              </a:rPr>
              <a:t>’</a:t>
            </a:r>
            <a:r>
              <a:rPr lang="en-US" b="0" u="sng" dirty="0">
                <a:solidFill>
                  <a:srgbClr val="FFFFFF"/>
                </a:solidFill>
              </a:rPr>
              <a:t>s New Collegiate</a:t>
            </a:r>
            <a:r>
              <a:rPr lang="en-US" b="0" dirty="0">
                <a:solidFill>
                  <a:srgbClr val="FFFFFF"/>
                </a:solidFill>
              </a:rPr>
              <a:t>)</a:t>
            </a:r>
            <a:endParaRPr lang="en-US" dirty="0">
              <a:solidFill>
                <a:srgbClr val="FFFFFF"/>
              </a:solidFill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</a:rPr>
              <a:t>It is used to refer to the list of </a:t>
            </a:r>
            <a:r>
              <a:rPr lang="en-US" dirty="0" smtClean="0">
                <a:solidFill>
                  <a:srgbClr val="FFFFFF"/>
                </a:solidFill>
              </a:rPr>
              <a:t>pronouncements made </a:t>
            </a:r>
            <a:r>
              <a:rPr lang="en-US" dirty="0">
                <a:solidFill>
                  <a:srgbClr val="FFFFFF"/>
                </a:solidFill>
              </a:rPr>
              <a:t>by Jesus in the Sermon on the 	</a:t>
            </a:r>
            <a:r>
              <a:rPr lang="en-US" dirty="0" smtClean="0">
                <a:solidFill>
                  <a:srgbClr val="FFFFFF"/>
                </a:solidFill>
              </a:rPr>
              <a:t>Mount </a:t>
            </a:r>
            <a:r>
              <a:rPr lang="en-US" b="0" dirty="0" smtClean="0">
                <a:solidFill>
                  <a:srgbClr val="FFFFFF"/>
                </a:solidFill>
              </a:rPr>
              <a:t>(</a:t>
            </a:r>
            <a:r>
              <a:rPr lang="en-US" b="0" u="sng" dirty="0" smtClean="0">
                <a:solidFill>
                  <a:srgbClr val="FFFF00"/>
                </a:solidFill>
              </a:rPr>
              <a:t>Matt</a:t>
            </a:r>
            <a:r>
              <a:rPr lang="en-US" b="0" u="sng" dirty="0">
                <a:solidFill>
                  <a:srgbClr val="FFFF00"/>
                </a:solidFill>
              </a:rPr>
              <a:t>.5:1</a:t>
            </a:r>
            <a:r>
              <a:rPr lang="en-US" b="0" u="sng" dirty="0" smtClean="0">
                <a:solidFill>
                  <a:srgbClr val="FFFF00"/>
                </a:solidFill>
              </a:rPr>
              <a:t>-9/10</a:t>
            </a:r>
            <a:r>
              <a:rPr lang="en-US" b="0" dirty="0" smtClean="0">
                <a:solidFill>
                  <a:srgbClr val="FFFFFF"/>
                </a:solidFill>
              </a:rPr>
              <a:t>) </a:t>
            </a:r>
            <a:r>
              <a:rPr lang="en-US" dirty="0" smtClean="0">
                <a:solidFill>
                  <a:srgbClr val="FFFFFF"/>
                </a:solidFill>
              </a:rPr>
              <a:t>which </a:t>
            </a:r>
            <a:r>
              <a:rPr lang="en-US" dirty="0">
                <a:solidFill>
                  <a:srgbClr val="FFFFFF"/>
                </a:solidFill>
              </a:rPr>
              <a:t>begin with, </a:t>
            </a:r>
            <a:r>
              <a:rPr lang="ja-JP" altLang="en-US" i="1" dirty="0" smtClean="0">
                <a:solidFill>
                  <a:srgbClr val="FFFFFF"/>
                </a:solidFill>
                <a:latin typeface="Arial"/>
              </a:rPr>
              <a:t>“</a:t>
            </a:r>
            <a:r>
              <a:rPr lang="en-US" i="1" dirty="0">
                <a:solidFill>
                  <a:srgbClr val="FFFFFF"/>
                </a:solidFill>
              </a:rPr>
              <a:t>Blessed are…</a:t>
            </a:r>
            <a:r>
              <a:rPr lang="ja-JP" altLang="en-US" i="1" dirty="0">
                <a:solidFill>
                  <a:srgbClr val="FFFFFF"/>
                </a:solidFill>
                <a:latin typeface="Arial"/>
              </a:rPr>
              <a:t>”</a:t>
            </a:r>
            <a:endParaRPr lang="en-US" dirty="0">
              <a:solidFill>
                <a:srgbClr val="FFFFFF"/>
              </a:solidFill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</a:rPr>
              <a:t>They are </a:t>
            </a:r>
            <a:r>
              <a:rPr lang="en-US" dirty="0">
                <a:solidFill>
                  <a:srgbClr val="6E95FE"/>
                </a:solidFill>
              </a:rPr>
              <a:t>actually </a:t>
            </a:r>
            <a:r>
              <a:rPr lang="en-US" i="1" dirty="0">
                <a:solidFill>
                  <a:srgbClr val="6E95FE"/>
                </a:solidFill>
              </a:rPr>
              <a:t>pronouncements of eternal </a:t>
            </a:r>
            <a:r>
              <a:rPr lang="en-US" i="1" dirty="0" smtClean="0">
                <a:solidFill>
                  <a:srgbClr val="6E95FE"/>
                </a:solidFill>
              </a:rPr>
              <a:t>blessing </a:t>
            </a:r>
            <a:r>
              <a:rPr lang="en-US" dirty="0">
                <a:solidFill>
                  <a:srgbClr val="6E95FE"/>
                </a:solidFill>
              </a:rPr>
              <a:t>by God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6E95FE"/>
                </a:solidFill>
              </a:rPr>
              <a:t>upon those who are as </a:t>
            </a:r>
            <a:r>
              <a:rPr lang="en-US" dirty="0" smtClean="0">
                <a:solidFill>
                  <a:srgbClr val="6E95FE"/>
                </a:solidFill>
              </a:rPr>
              <a:t>described</a:t>
            </a:r>
            <a:r>
              <a:rPr lang="en-US" dirty="0">
                <a:solidFill>
                  <a:srgbClr val="FFFFFF"/>
                </a:solidFill>
              </a:rPr>
              <a:t>, rather than </a:t>
            </a:r>
            <a:r>
              <a:rPr lang="en-US" dirty="0" smtClean="0">
                <a:solidFill>
                  <a:srgbClr val="FFFFFF"/>
                </a:solidFill>
              </a:rPr>
              <a:t>a mere recipe for </a:t>
            </a:r>
            <a:r>
              <a:rPr lang="en-US" i="1" dirty="0" smtClean="0">
                <a:solidFill>
                  <a:srgbClr val="FFFFFF"/>
                </a:solidFill>
              </a:rPr>
              <a:t>human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ja-JP" altLang="en-US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dirty="0" smtClean="0">
                <a:solidFill>
                  <a:srgbClr val="FFFFFF"/>
                </a:solidFill>
              </a:rPr>
              <a:t>happiness.</a:t>
            </a:r>
            <a:r>
              <a:rPr lang="ja-JP" altLang="en-US" dirty="0" smtClean="0">
                <a:solidFill>
                  <a:srgbClr val="FFFFFF"/>
                </a:solidFill>
                <a:latin typeface="Arial"/>
              </a:rPr>
              <a:t>”</a:t>
            </a:r>
            <a:endParaRPr lang="en-US" altLang="ja-JP" dirty="0" smtClean="0">
              <a:solidFill>
                <a:srgbClr val="FFFFFF"/>
              </a:solidFill>
              <a:latin typeface="Arial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FFFFFF"/>
                </a:solidFill>
                <a:latin typeface="Arial"/>
              </a:rPr>
              <a:t>But...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  <a:ln w="57150" cmpd="thickThin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if </a:t>
            </a:r>
            <a:r>
              <a:rPr lang="en-US" dirty="0">
                <a:solidFill>
                  <a:srgbClr val="FF6600"/>
                </a:solidFill>
              </a:rPr>
              <a:t>Satan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6600"/>
                </a:solidFill>
              </a:rPr>
              <a:t>wrote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ja-JP" altLang="en-US" dirty="0">
                <a:solidFill>
                  <a:srgbClr val="FF6600"/>
                </a:solidFill>
                <a:latin typeface="Arial"/>
              </a:rPr>
              <a:t>“</a:t>
            </a:r>
            <a:r>
              <a:rPr lang="en-US" dirty="0">
                <a:solidFill>
                  <a:srgbClr val="FF6600"/>
                </a:solidFill>
              </a:rPr>
              <a:t>Beatitudes</a:t>
            </a:r>
            <a:r>
              <a:rPr lang="ja-JP" altLang="en-US" dirty="0">
                <a:solidFill>
                  <a:srgbClr val="FF6600"/>
                </a:solidFill>
                <a:latin typeface="Arial"/>
              </a:rPr>
              <a:t>”</a:t>
            </a:r>
            <a:r>
              <a:rPr lang="en-US" dirty="0">
                <a:solidFill>
                  <a:schemeClr val="bg1"/>
                </a:solidFill>
              </a:rPr>
              <a:t>?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200" b="0" dirty="0">
                <a:solidFill>
                  <a:schemeClr val="bg1"/>
                </a:solidFill>
              </a:rPr>
              <a:t>(not those in </a:t>
            </a:r>
            <a:r>
              <a:rPr lang="en-US" sz="3200" b="0" u="sng" dirty="0">
                <a:solidFill>
                  <a:srgbClr val="FFFF00"/>
                </a:solidFill>
              </a:rPr>
              <a:t>Matt.</a:t>
            </a:r>
            <a:r>
              <a:rPr lang="en-US" sz="3200" b="0" u="sng" dirty="0" smtClean="0">
                <a:solidFill>
                  <a:srgbClr val="FFFF00"/>
                </a:solidFill>
              </a:rPr>
              <a:t>5</a:t>
            </a:r>
            <a:r>
              <a:rPr lang="en-US" sz="3200" b="0" dirty="0" smtClean="0">
                <a:solidFill>
                  <a:schemeClr val="bg1"/>
                </a:solidFill>
              </a:rPr>
              <a:t>, but rather </a:t>
            </a:r>
            <a:r>
              <a:rPr lang="en-US" sz="3200" b="0" i="1" dirty="0">
                <a:solidFill>
                  <a:srgbClr val="FF6600"/>
                </a:solidFill>
              </a:rPr>
              <a:t>his</a:t>
            </a:r>
            <a:r>
              <a:rPr lang="en-US" sz="3200" b="0" dirty="0">
                <a:solidFill>
                  <a:srgbClr val="FF6600"/>
                </a:solidFill>
              </a:rPr>
              <a:t> </a:t>
            </a:r>
            <a:r>
              <a:rPr lang="en-US" sz="3200" b="0" i="1" dirty="0">
                <a:solidFill>
                  <a:srgbClr val="FF6600"/>
                </a:solidFill>
              </a:rPr>
              <a:t>own</a:t>
            </a:r>
            <a:r>
              <a:rPr lang="en-US" sz="3200" b="0" dirty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006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solidFill>
                  <a:srgbClr val="FFFFFF"/>
                </a:solidFill>
              </a:rPr>
              <a:t>Wouldn</a:t>
            </a:r>
            <a:r>
              <a:rPr lang="en-US" sz="3200" dirty="0" smtClean="0">
                <a:solidFill>
                  <a:srgbClr val="FFFFFF"/>
                </a:solidFill>
                <a:latin typeface="Arial"/>
              </a:rPr>
              <a:t>’</a:t>
            </a:r>
            <a:r>
              <a:rPr lang="en-US" sz="3200" dirty="0" smtClean="0">
                <a:solidFill>
                  <a:srgbClr val="FFFFFF"/>
                </a:solidFill>
              </a:rPr>
              <a:t>t </a:t>
            </a:r>
            <a:r>
              <a:rPr lang="en-US" sz="3200" dirty="0">
                <a:solidFill>
                  <a:srgbClr val="FFFFFF"/>
                </a:solidFill>
              </a:rPr>
              <a:t>they be a pronouncement of things </a:t>
            </a:r>
            <a:r>
              <a:rPr lang="en-US" sz="3200" i="1" dirty="0">
                <a:solidFill>
                  <a:srgbClr val="FF6600"/>
                </a:solidFill>
              </a:rPr>
              <a:t>pleasing to him</a:t>
            </a:r>
            <a:r>
              <a:rPr lang="en-US" sz="3200" i="1" dirty="0">
                <a:solidFill>
                  <a:srgbClr val="FFFFFF"/>
                </a:solidFill>
              </a:rPr>
              <a:t>, </a:t>
            </a:r>
            <a:r>
              <a:rPr lang="en-US" sz="3200" dirty="0">
                <a:solidFill>
                  <a:srgbClr val="FFFFFF"/>
                </a:solidFill>
              </a:rPr>
              <a:t>as the </a:t>
            </a:r>
            <a:r>
              <a:rPr lang="en-US" sz="3200" u="sng" dirty="0">
                <a:solidFill>
                  <a:srgbClr val="6E95FE"/>
                </a:solidFill>
              </a:rPr>
              <a:t>real</a:t>
            </a:r>
            <a:r>
              <a:rPr lang="en-US" sz="3200" dirty="0">
                <a:solidFill>
                  <a:srgbClr val="6E95FE"/>
                </a:solidFill>
              </a:rPr>
              <a:t> beatitudes</a:t>
            </a:r>
            <a:r>
              <a:rPr lang="en-US" sz="3200" dirty="0">
                <a:solidFill>
                  <a:srgbClr val="FFFFFF"/>
                </a:solidFill>
              </a:rPr>
              <a:t> manifest </a:t>
            </a:r>
            <a:r>
              <a:rPr lang="en-US" sz="3200" dirty="0" smtClean="0">
                <a:solidFill>
                  <a:srgbClr val="FFFFFF"/>
                </a:solidFill>
              </a:rPr>
              <a:t>those </a:t>
            </a:r>
            <a:r>
              <a:rPr lang="en-US" sz="3200" b="0" dirty="0" smtClean="0">
                <a:solidFill>
                  <a:srgbClr val="FFFFFF"/>
                </a:solidFill>
              </a:rPr>
              <a:t>(by their possession and practice of these characteristics) </a:t>
            </a:r>
            <a:r>
              <a:rPr lang="en-US" sz="3200" dirty="0">
                <a:solidFill>
                  <a:srgbClr val="FFFFFF"/>
                </a:solidFill>
              </a:rPr>
              <a:t>that are </a:t>
            </a:r>
            <a:r>
              <a:rPr lang="en-US" sz="3200" i="1" dirty="0">
                <a:solidFill>
                  <a:srgbClr val="6E95FE"/>
                </a:solidFill>
              </a:rPr>
              <a:t>pleasing to God</a:t>
            </a:r>
            <a:r>
              <a:rPr lang="en-US" sz="3200" i="1" dirty="0">
                <a:solidFill>
                  <a:srgbClr val="FFFFFF"/>
                </a:solidFill>
              </a:rPr>
              <a:t>?  </a:t>
            </a:r>
            <a:r>
              <a:rPr lang="en-US" sz="3200" u="sng" dirty="0">
                <a:solidFill>
                  <a:srgbClr val="FFFF00"/>
                </a:solidFill>
              </a:rPr>
              <a:t>Rom.6:16-21</a:t>
            </a:r>
            <a:endParaRPr lang="en-US" sz="3200" dirty="0">
              <a:solidFill>
                <a:srgbClr val="FFFF00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solidFill>
                  <a:srgbClr val="FFFFFF"/>
                </a:solidFill>
              </a:rPr>
              <a:t>Wouldn</a:t>
            </a:r>
            <a:r>
              <a:rPr lang="en-US" sz="3200" dirty="0" smtClean="0">
                <a:solidFill>
                  <a:srgbClr val="FFFFFF"/>
                </a:solidFill>
                <a:latin typeface="Arial"/>
              </a:rPr>
              <a:t>’</a:t>
            </a:r>
            <a:r>
              <a:rPr lang="en-US" sz="3200" dirty="0" smtClean="0">
                <a:solidFill>
                  <a:srgbClr val="FFFFFF"/>
                </a:solidFill>
              </a:rPr>
              <a:t>t </a:t>
            </a:r>
            <a:r>
              <a:rPr lang="en-US" sz="3200" dirty="0">
                <a:solidFill>
                  <a:srgbClr val="FFFFFF"/>
                </a:solidFill>
              </a:rPr>
              <a:t>they lead to </a:t>
            </a:r>
            <a:r>
              <a:rPr lang="en-US" sz="3200" dirty="0">
                <a:solidFill>
                  <a:srgbClr val="FF6600"/>
                </a:solidFill>
              </a:rPr>
              <a:t>eternal </a:t>
            </a:r>
            <a:r>
              <a:rPr lang="en-US" sz="3200" i="1" dirty="0">
                <a:solidFill>
                  <a:srgbClr val="FF6600"/>
                </a:solidFill>
              </a:rPr>
              <a:t>cursing </a:t>
            </a:r>
            <a:r>
              <a:rPr lang="en-US" sz="3200" dirty="0">
                <a:solidFill>
                  <a:srgbClr val="FFFFFF"/>
                </a:solidFill>
              </a:rPr>
              <a:t>rather </a:t>
            </a:r>
            <a:r>
              <a:rPr lang="en-US" sz="3200" dirty="0" smtClean="0">
                <a:solidFill>
                  <a:srgbClr val="6E95FE"/>
                </a:solidFill>
              </a:rPr>
              <a:t>eternal </a:t>
            </a:r>
            <a:r>
              <a:rPr lang="en-US" sz="3200" i="1" dirty="0" smtClean="0">
                <a:solidFill>
                  <a:srgbClr val="6E95FE"/>
                </a:solidFill>
              </a:rPr>
              <a:t>blessing</a:t>
            </a:r>
            <a:r>
              <a:rPr lang="en-US" sz="3200" i="1" dirty="0">
                <a:solidFill>
                  <a:srgbClr val="FFFFFF"/>
                </a:solidFill>
              </a:rPr>
              <a:t>?</a:t>
            </a:r>
            <a:r>
              <a:rPr lang="en-US" sz="3200" dirty="0">
                <a:solidFill>
                  <a:srgbClr val="FFFFFF"/>
                </a:solidFill>
              </a:rPr>
              <a:t>  </a:t>
            </a:r>
            <a:r>
              <a:rPr lang="en-US" sz="3200" u="sng" dirty="0">
                <a:solidFill>
                  <a:srgbClr val="FFFF00"/>
                </a:solidFill>
              </a:rPr>
              <a:t>John 10:</a:t>
            </a:r>
            <a:r>
              <a:rPr lang="en-US" sz="3200" u="sng" dirty="0" smtClean="0">
                <a:solidFill>
                  <a:srgbClr val="FFFF00"/>
                </a:solidFill>
              </a:rPr>
              <a:t>10</a:t>
            </a:r>
            <a:endParaRPr lang="en-US" sz="3200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914400"/>
          </a:xfrm>
          <a:ln w="57150" cmpd="thickThin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</a:t>
            </a:r>
            <a:r>
              <a:rPr lang="en-US" dirty="0">
                <a:solidFill>
                  <a:schemeClr val="bg1"/>
                </a:solidFill>
              </a:rPr>
              <a:t>might </a:t>
            </a:r>
            <a:r>
              <a:rPr lang="en-US" dirty="0" smtClean="0">
                <a:solidFill>
                  <a:srgbClr val="FF6600"/>
                </a:solidFill>
              </a:rPr>
              <a:t>Satan</a:t>
            </a:r>
            <a:r>
              <a:rPr lang="en-US" dirty="0" smtClean="0">
                <a:solidFill>
                  <a:srgbClr val="FF66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FF6600"/>
                </a:solidFill>
              </a:rPr>
              <a:t>s </a:t>
            </a:r>
            <a:r>
              <a:rPr lang="ja-JP" altLang="en-US" dirty="0">
                <a:solidFill>
                  <a:srgbClr val="FF6600"/>
                </a:solidFill>
                <a:latin typeface="Arial"/>
              </a:rPr>
              <a:t>“</a:t>
            </a:r>
            <a:r>
              <a:rPr lang="en-US" dirty="0">
                <a:solidFill>
                  <a:srgbClr val="FF6600"/>
                </a:solidFill>
              </a:rPr>
              <a:t>Beatitudes</a:t>
            </a:r>
            <a:r>
              <a:rPr lang="ja-JP" altLang="en-US" dirty="0">
                <a:solidFill>
                  <a:srgbClr val="FF6600"/>
                </a:solidFill>
                <a:latin typeface="Arial"/>
              </a:rPr>
              <a:t>”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go?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ja-JP" altLang="en-US" dirty="0">
                <a:solidFill>
                  <a:schemeClr val="bg1"/>
                </a:solidFill>
                <a:latin typeface="Arial"/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Cursed are those who are </a:t>
            </a:r>
            <a:r>
              <a:rPr lang="en-US" i="1" dirty="0">
                <a:solidFill>
                  <a:schemeClr val="bg1"/>
                </a:solidFill>
              </a:rPr>
              <a:t>too tired </a:t>
            </a:r>
            <a:r>
              <a:rPr lang="en-US" dirty="0">
                <a:solidFill>
                  <a:schemeClr val="bg1"/>
                </a:solidFill>
              </a:rPr>
              <a:t>or </a:t>
            </a:r>
            <a:r>
              <a:rPr lang="en-US" i="1" dirty="0">
                <a:solidFill>
                  <a:schemeClr val="bg1"/>
                </a:solidFill>
              </a:rPr>
              <a:t>too busy</a:t>
            </a:r>
            <a:r>
              <a:rPr lang="en-US" dirty="0">
                <a:solidFill>
                  <a:schemeClr val="bg1"/>
                </a:solidFill>
              </a:rPr>
              <a:t> to spend </a:t>
            </a:r>
            <a:r>
              <a:rPr lang="en-US" dirty="0" smtClean="0">
                <a:solidFill>
                  <a:schemeClr val="bg1"/>
                </a:solidFill>
              </a:rPr>
              <a:t>a few hours </a:t>
            </a:r>
            <a:r>
              <a:rPr lang="en-US" dirty="0">
                <a:solidFill>
                  <a:schemeClr val="bg1"/>
                </a:solidFill>
              </a:rPr>
              <a:t>each week </a:t>
            </a:r>
            <a:r>
              <a:rPr lang="en-US" dirty="0" smtClean="0">
                <a:solidFill>
                  <a:schemeClr val="bg1"/>
                </a:solidFill>
              </a:rPr>
              <a:t>worshipping </a:t>
            </a:r>
            <a:r>
              <a:rPr lang="en-US" dirty="0">
                <a:solidFill>
                  <a:schemeClr val="bg1"/>
                </a:solidFill>
              </a:rPr>
              <a:t>and studying with fellow </a:t>
            </a:r>
            <a:r>
              <a:rPr lang="en-US" dirty="0" smtClean="0">
                <a:solidFill>
                  <a:schemeClr val="bg1"/>
                </a:solidFill>
              </a:rPr>
              <a:t>Christians; </a:t>
            </a:r>
            <a:r>
              <a:rPr lang="en-US" dirty="0">
                <a:solidFill>
                  <a:schemeClr val="bg1"/>
                </a:solidFill>
              </a:rPr>
              <a:t>they are my best workers.</a:t>
            </a:r>
            <a:r>
              <a:rPr lang="ja-JP" altLang="en-US" dirty="0">
                <a:solidFill>
                  <a:schemeClr val="bg1"/>
                </a:solidFill>
                <a:latin typeface="Arial"/>
              </a:rPr>
              <a:t>”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u="sng" dirty="0" smtClean="0">
                <a:solidFill>
                  <a:srgbClr val="FFFF00"/>
                </a:solidFill>
              </a:rPr>
              <a:t>cp. </a:t>
            </a:r>
            <a:r>
              <a:rPr lang="en-US" u="sng" dirty="0">
                <a:solidFill>
                  <a:srgbClr val="FFFF00"/>
                </a:solidFill>
              </a:rPr>
              <a:t>1Tim.4:7-</a:t>
            </a:r>
            <a:r>
              <a:rPr lang="en-US" u="sng" dirty="0" smtClean="0">
                <a:solidFill>
                  <a:srgbClr val="FFFF00"/>
                </a:solidFill>
              </a:rPr>
              <a:t>11</a:t>
            </a:r>
            <a:endParaRPr lang="en-US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ja-JP" altLang="en-US" dirty="0">
                <a:solidFill>
                  <a:schemeClr val="bg1"/>
                </a:solidFill>
                <a:latin typeface="Arial"/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Cursed  are those who never find anything to do without being </a:t>
            </a:r>
            <a:r>
              <a:rPr lang="en-US" dirty="0" smtClean="0">
                <a:solidFill>
                  <a:schemeClr val="bg1"/>
                </a:solidFill>
              </a:rPr>
              <a:t>asked, only do so when cajoled, and </a:t>
            </a:r>
            <a:r>
              <a:rPr lang="en-US" dirty="0">
                <a:solidFill>
                  <a:schemeClr val="bg1"/>
                </a:solidFill>
              </a:rPr>
              <a:t>always expect to be </a:t>
            </a:r>
            <a:r>
              <a:rPr lang="en-US" dirty="0" smtClean="0">
                <a:solidFill>
                  <a:schemeClr val="bg1"/>
                </a:solidFill>
              </a:rPr>
              <a:t>profusely thanked </a:t>
            </a:r>
            <a:r>
              <a:rPr lang="en-US" dirty="0">
                <a:solidFill>
                  <a:schemeClr val="bg1"/>
                </a:solidFill>
              </a:rPr>
              <a:t>for doing their </a:t>
            </a:r>
            <a:r>
              <a:rPr lang="en-US" dirty="0" smtClean="0">
                <a:solidFill>
                  <a:schemeClr val="bg1"/>
                </a:solidFill>
              </a:rPr>
              <a:t>part; </a:t>
            </a:r>
            <a:r>
              <a:rPr lang="en-US" dirty="0">
                <a:solidFill>
                  <a:schemeClr val="bg1"/>
                </a:solidFill>
              </a:rPr>
              <a:t>I can really use them.</a:t>
            </a:r>
            <a:r>
              <a:rPr lang="ja-JP" altLang="en-US" dirty="0">
                <a:solidFill>
                  <a:schemeClr val="bg1"/>
                </a:solidFill>
                <a:latin typeface="Arial"/>
              </a:rPr>
              <a:t>”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u="sng" dirty="0">
                <a:solidFill>
                  <a:srgbClr val="FFFF00"/>
                </a:solidFill>
              </a:rPr>
              <a:t>Gal.6:5</a:t>
            </a:r>
            <a:r>
              <a:rPr lang="en-US" dirty="0">
                <a:solidFill>
                  <a:srgbClr val="FFFF00"/>
                </a:solidFill>
              </a:rPr>
              <a:t> &gt; </a:t>
            </a:r>
            <a:r>
              <a:rPr lang="en-US" u="sng" dirty="0">
                <a:solidFill>
                  <a:srgbClr val="FFFF00"/>
                </a:solidFill>
              </a:rPr>
              <a:t>1Cor.3:8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ja-JP" altLang="en-US" dirty="0">
                <a:solidFill>
                  <a:schemeClr val="bg1"/>
                </a:solidFill>
                <a:latin typeface="Arial"/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Cursed are the </a:t>
            </a:r>
            <a:r>
              <a:rPr lang="en-US" i="1" dirty="0">
                <a:solidFill>
                  <a:schemeClr val="bg1"/>
                </a:solidFill>
              </a:rPr>
              <a:t>overly-sensitive </a:t>
            </a:r>
            <a:r>
              <a:rPr lang="en-US" dirty="0">
                <a:solidFill>
                  <a:schemeClr val="bg1"/>
                </a:solidFill>
              </a:rPr>
              <a:t>who </a:t>
            </a:r>
            <a:r>
              <a:rPr lang="en-US" dirty="0" smtClean="0">
                <a:solidFill>
                  <a:schemeClr val="bg1"/>
                </a:solidFill>
              </a:rPr>
              <a:t>‘stop going </a:t>
            </a:r>
            <a:r>
              <a:rPr lang="en-US" dirty="0">
                <a:solidFill>
                  <a:schemeClr val="bg1"/>
                </a:solidFill>
              </a:rPr>
              <a:t>to </a:t>
            </a:r>
            <a:r>
              <a:rPr lang="en-US" dirty="0" smtClean="0">
                <a:solidFill>
                  <a:schemeClr val="bg1"/>
                </a:solidFill>
              </a:rPr>
              <a:t>church’ (or doing anything in it) because </a:t>
            </a:r>
            <a:r>
              <a:rPr lang="en-US" dirty="0">
                <a:solidFill>
                  <a:schemeClr val="bg1"/>
                </a:solidFill>
              </a:rPr>
              <a:t>someone hurt their </a:t>
            </a:r>
            <a:r>
              <a:rPr lang="en-US" dirty="0" smtClean="0">
                <a:solidFill>
                  <a:schemeClr val="bg1"/>
                </a:solidFill>
              </a:rPr>
              <a:t>feelings; </a:t>
            </a:r>
            <a:r>
              <a:rPr lang="en-US" dirty="0">
                <a:solidFill>
                  <a:schemeClr val="bg1"/>
                </a:solidFill>
              </a:rPr>
              <a:t>they are my missionaries.</a:t>
            </a:r>
            <a:r>
              <a:rPr lang="ja-JP" altLang="en-US" dirty="0">
                <a:solidFill>
                  <a:schemeClr val="bg1"/>
                </a:solidFill>
                <a:latin typeface="Arial"/>
              </a:rPr>
              <a:t>”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u="sng" dirty="0" smtClean="0">
                <a:solidFill>
                  <a:srgbClr val="FFFF00"/>
                </a:solidFill>
              </a:rPr>
              <a:t>cp. </a:t>
            </a:r>
            <a:r>
              <a:rPr lang="en-US" u="sng" dirty="0">
                <a:solidFill>
                  <a:srgbClr val="FFFF00"/>
                </a:solidFill>
              </a:rPr>
              <a:t>1Cor.13:5</a:t>
            </a:r>
            <a:endParaRPr lang="en-US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ja-JP" altLang="en-US" dirty="0">
                <a:solidFill>
                  <a:schemeClr val="bg1"/>
                </a:solidFill>
                <a:latin typeface="Arial"/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Cursed are the </a:t>
            </a:r>
            <a:r>
              <a:rPr lang="en-US" i="1" dirty="0">
                <a:solidFill>
                  <a:schemeClr val="bg1"/>
                </a:solidFill>
              </a:rPr>
              <a:t>trouble </a:t>
            </a:r>
            <a:r>
              <a:rPr lang="en-US" i="1" dirty="0" smtClean="0">
                <a:solidFill>
                  <a:schemeClr val="bg1"/>
                </a:solidFill>
              </a:rPr>
              <a:t>makers; </a:t>
            </a:r>
            <a:r>
              <a:rPr lang="en-US" dirty="0">
                <a:solidFill>
                  <a:schemeClr val="bg1"/>
                </a:solidFill>
              </a:rPr>
              <a:t>they shall be called my children.</a:t>
            </a:r>
            <a:r>
              <a:rPr lang="ja-JP" altLang="en-US" dirty="0">
                <a:solidFill>
                  <a:schemeClr val="bg1"/>
                </a:solidFill>
                <a:latin typeface="Arial"/>
              </a:rPr>
              <a:t>”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u="sng" dirty="0" smtClean="0">
                <a:solidFill>
                  <a:srgbClr val="FFFF00"/>
                </a:solidFill>
              </a:rPr>
              <a:t>cp. </a:t>
            </a:r>
            <a:r>
              <a:rPr lang="en-US" u="sng" dirty="0">
                <a:solidFill>
                  <a:srgbClr val="FFFF00"/>
                </a:solidFill>
              </a:rPr>
              <a:t>Rom</a:t>
            </a:r>
            <a:r>
              <a:rPr lang="en-US" u="sng">
                <a:solidFill>
                  <a:srgbClr val="FFFF00"/>
                </a:solidFill>
              </a:rPr>
              <a:t>.</a:t>
            </a:r>
            <a:r>
              <a:rPr lang="en-US" u="sng" smtClean="0">
                <a:solidFill>
                  <a:srgbClr val="FFFF00"/>
                </a:solidFill>
              </a:rPr>
              <a:t>12:</a:t>
            </a:r>
            <a:r>
              <a:rPr lang="en-US" u="sng" dirty="0">
                <a:solidFill>
                  <a:srgbClr val="FFFF00"/>
                </a:solidFill>
              </a:rPr>
              <a:t>13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u="sng" dirty="0">
                <a:solidFill>
                  <a:srgbClr val="FFFF00"/>
                </a:solidFill>
              </a:rPr>
              <a:t>Prov.6:</a:t>
            </a:r>
            <a:r>
              <a:rPr lang="en-US" u="sng" dirty="0" smtClean="0">
                <a:solidFill>
                  <a:srgbClr val="FFFF00"/>
                </a:solidFill>
              </a:rPr>
              <a:t>19</a:t>
            </a:r>
            <a:r>
              <a:rPr lang="en-US" dirty="0" smtClean="0">
                <a:solidFill>
                  <a:srgbClr val="FFFF00"/>
                </a:solidFill>
              </a:rPr>
              <a:t>; </a:t>
            </a:r>
            <a:r>
              <a:rPr lang="en-US" u="sng" dirty="0" smtClean="0">
                <a:solidFill>
                  <a:srgbClr val="FFFF00"/>
                </a:solidFill>
              </a:rPr>
              <a:t>Jas.3:18</a:t>
            </a:r>
            <a:endParaRPr lang="en-US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ja-JP" altLang="en-US" dirty="0">
                <a:solidFill>
                  <a:schemeClr val="bg1"/>
                </a:solidFill>
                <a:latin typeface="Arial"/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Cursed are </a:t>
            </a:r>
            <a:r>
              <a:rPr lang="en-US" i="1" dirty="0">
                <a:solidFill>
                  <a:schemeClr val="bg1"/>
                </a:solidFill>
              </a:rPr>
              <a:t>the </a:t>
            </a:r>
            <a:r>
              <a:rPr lang="en-US" i="1" dirty="0" smtClean="0">
                <a:solidFill>
                  <a:schemeClr val="bg1"/>
                </a:solidFill>
              </a:rPr>
              <a:t>complainers;  </a:t>
            </a:r>
            <a:r>
              <a:rPr lang="en-US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Arial"/>
              </a:rPr>
              <a:t>’</a:t>
            </a:r>
            <a:r>
              <a:rPr lang="en-US" dirty="0" smtClean="0">
                <a:solidFill>
                  <a:schemeClr val="bg1"/>
                </a:solidFill>
              </a:rPr>
              <a:t>m </a:t>
            </a:r>
            <a:r>
              <a:rPr lang="en-US" dirty="0">
                <a:solidFill>
                  <a:schemeClr val="bg1"/>
                </a:solidFill>
              </a:rPr>
              <a:t>all ears to </a:t>
            </a:r>
            <a:r>
              <a:rPr lang="en-US" dirty="0" smtClean="0">
                <a:solidFill>
                  <a:schemeClr val="bg1"/>
                </a:solidFill>
              </a:rPr>
              <a:t>them and their desires.</a:t>
            </a:r>
            <a:r>
              <a:rPr lang="ja-JP" altLang="en-US" dirty="0" smtClean="0">
                <a:solidFill>
                  <a:schemeClr val="bg1"/>
                </a:solidFill>
                <a:latin typeface="Arial"/>
              </a:rPr>
              <a:t>”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u="sng" dirty="0">
                <a:solidFill>
                  <a:srgbClr val="FFFF00"/>
                </a:solidFill>
              </a:rPr>
              <a:t>Phil.2:14-15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458200" cy="914400"/>
          </a:xfrm>
          <a:prstGeom prst="rect">
            <a:avLst/>
          </a:prstGeom>
          <a:noFill/>
          <a:ln w="57150" cmpd="thickThin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How might </a:t>
            </a:r>
            <a:r>
              <a:rPr lang="en-US" dirty="0" smtClean="0">
                <a:solidFill>
                  <a:srgbClr val="FF6600"/>
                </a:solidFill>
              </a:rPr>
              <a:t>Satan</a:t>
            </a:r>
            <a:r>
              <a:rPr lang="en-US" dirty="0" smtClean="0">
                <a:solidFill>
                  <a:srgbClr val="FF66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FF6600"/>
                </a:solidFill>
              </a:rPr>
              <a:t>s </a:t>
            </a:r>
            <a:r>
              <a:rPr lang="ja-JP" altLang="en-US" dirty="0" smtClean="0">
                <a:solidFill>
                  <a:srgbClr val="FF6600"/>
                </a:solidFill>
                <a:latin typeface="Arial"/>
              </a:rPr>
              <a:t>“</a:t>
            </a:r>
            <a:r>
              <a:rPr lang="en-US" dirty="0" smtClean="0">
                <a:solidFill>
                  <a:srgbClr val="FF6600"/>
                </a:solidFill>
              </a:rPr>
              <a:t>Beatitudes</a:t>
            </a:r>
            <a:r>
              <a:rPr lang="ja-JP" altLang="en-US" dirty="0" smtClean="0">
                <a:solidFill>
                  <a:srgbClr val="FF6600"/>
                </a:solidFill>
                <a:latin typeface="Arial"/>
              </a:rPr>
              <a:t>”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go?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800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ja-JP" altLang="en-US" dirty="0">
                <a:solidFill>
                  <a:schemeClr val="bg1"/>
                </a:solidFill>
                <a:latin typeface="Arial"/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Cursed are those who are </a:t>
            </a:r>
            <a:r>
              <a:rPr lang="en-US" i="1" dirty="0">
                <a:solidFill>
                  <a:schemeClr val="bg1"/>
                </a:solidFill>
              </a:rPr>
              <a:t>bored with church,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and are overly-critical of </a:t>
            </a:r>
            <a:r>
              <a:rPr lang="en-US" dirty="0">
                <a:solidFill>
                  <a:schemeClr val="bg1"/>
                </a:solidFill>
              </a:rPr>
              <a:t>those leading </a:t>
            </a:r>
            <a:r>
              <a:rPr lang="en-US" dirty="0" smtClean="0">
                <a:solidFill>
                  <a:schemeClr val="bg1"/>
                </a:solidFill>
              </a:rPr>
              <a:t>worship (and </a:t>
            </a:r>
            <a:r>
              <a:rPr lang="en-US" dirty="0">
                <a:solidFill>
                  <a:schemeClr val="bg1"/>
                </a:solidFill>
              </a:rPr>
              <a:t>with the </a:t>
            </a:r>
            <a:r>
              <a:rPr lang="en-US" dirty="0" smtClean="0">
                <a:solidFill>
                  <a:schemeClr val="bg1"/>
                </a:solidFill>
              </a:rPr>
              <a:t>preacher</a:t>
            </a:r>
            <a:r>
              <a:rPr lang="en-US" dirty="0" smtClean="0">
                <a:solidFill>
                  <a:schemeClr val="bg1"/>
                </a:solidFill>
                <a:latin typeface="Arial"/>
              </a:rPr>
              <a:t>’</a:t>
            </a:r>
            <a:r>
              <a:rPr lang="en-US" dirty="0" smtClean="0">
                <a:solidFill>
                  <a:schemeClr val="bg1"/>
                </a:solidFill>
              </a:rPr>
              <a:t>s </a:t>
            </a:r>
            <a:r>
              <a:rPr lang="en-US" i="1" dirty="0" smtClean="0">
                <a:solidFill>
                  <a:schemeClr val="bg1"/>
                </a:solidFill>
                <a:latin typeface="Arial"/>
              </a:rPr>
              <a:t>long, dull,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and </a:t>
            </a:r>
            <a:r>
              <a:rPr lang="en-US" i="1" dirty="0" smtClean="0">
                <a:solidFill>
                  <a:schemeClr val="bg1"/>
                </a:solidFill>
              </a:rPr>
              <a:t>preachy </a:t>
            </a:r>
            <a:r>
              <a:rPr lang="en-US" dirty="0" smtClean="0">
                <a:solidFill>
                  <a:schemeClr val="bg1"/>
                </a:solidFill>
              </a:rPr>
              <a:t>sermons); </a:t>
            </a:r>
            <a:r>
              <a:rPr lang="en-US" dirty="0">
                <a:solidFill>
                  <a:schemeClr val="bg1"/>
                </a:solidFill>
              </a:rPr>
              <a:t>they will surely </a:t>
            </a:r>
            <a:r>
              <a:rPr lang="en-US" dirty="0" smtClean="0">
                <a:solidFill>
                  <a:schemeClr val="bg1"/>
                </a:solidFill>
                <a:latin typeface="Arial"/>
              </a:rPr>
              <a:t>‘</a:t>
            </a:r>
            <a:r>
              <a:rPr lang="en-US" dirty="0" smtClean="0">
                <a:solidFill>
                  <a:schemeClr val="bg1"/>
                </a:solidFill>
              </a:rPr>
              <a:t>get </a:t>
            </a:r>
            <a:r>
              <a:rPr lang="en-US" dirty="0">
                <a:solidFill>
                  <a:schemeClr val="bg1"/>
                </a:solidFill>
              </a:rPr>
              <a:t>nothing out of the </a:t>
            </a:r>
            <a:r>
              <a:rPr lang="en-US" dirty="0" smtClean="0">
                <a:solidFill>
                  <a:schemeClr val="bg1"/>
                </a:solidFill>
              </a:rPr>
              <a:t>service,</a:t>
            </a:r>
            <a:r>
              <a:rPr lang="en-US" dirty="0" smtClean="0">
                <a:solidFill>
                  <a:schemeClr val="bg1"/>
                </a:solidFill>
                <a:latin typeface="Arial"/>
              </a:rPr>
              <a:t>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and that helps me.</a:t>
            </a:r>
            <a:r>
              <a:rPr lang="ja-JP" altLang="en-US" dirty="0" smtClean="0">
                <a:solidFill>
                  <a:schemeClr val="bg1"/>
                </a:solidFill>
                <a:latin typeface="Arial"/>
              </a:rPr>
              <a:t>”</a:t>
            </a:r>
            <a:r>
              <a:rPr lang="en-US" altLang="ja-JP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u="sng" dirty="0" smtClean="0">
                <a:solidFill>
                  <a:srgbClr val="FFFF00"/>
                </a:solidFill>
              </a:rPr>
              <a:t>cp. </a:t>
            </a:r>
            <a:r>
              <a:rPr lang="en-US" u="sng" dirty="0">
                <a:solidFill>
                  <a:srgbClr val="FFFF00"/>
                </a:solidFill>
              </a:rPr>
              <a:t>1Pet.2:2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u="sng" dirty="0" smtClean="0">
                <a:solidFill>
                  <a:srgbClr val="FFFF00"/>
                </a:solidFill>
              </a:rPr>
              <a:t>1Tim.4:12-16</a:t>
            </a:r>
            <a:endParaRPr lang="en-US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ja-JP" altLang="en-US" dirty="0">
                <a:solidFill>
                  <a:schemeClr val="bg1"/>
                </a:solidFill>
                <a:latin typeface="Arial"/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Cursed are those church members who </a:t>
            </a:r>
            <a:r>
              <a:rPr lang="en-US" i="1" dirty="0">
                <a:solidFill>
                  <a:schemeClr val="bg1"/>
                </a:solidFill>
              </a:rPr>
              <a:t>expect to be invited to their own </a:t>
            </a:r>
            <a:r>
              <a:rPr lang="en-US" i="1" dirty="0" smtClean="0">
                <a:solidFill>
                  <a:schemeClr val="bg1"/>
                </a:solidFill>
              </a:rPr>
              <a:t>assemblies; </a:t>
            </a:r>
            <a:r>
              <a:rPr lang="en-US" dirty="0" smtClean="0">
                <a:solidFill>
                  <a:schemeClr val="bg1"/>
                </a:solidFill>
              </a:rPr>
              <a:t>they</a:t>
            </a:r>
            <a:r>
              <a:rPr lang="en-US" dirty="0" smtClean="0">
                <a:solidFill>
                  <a:schemeClr val="bg1"/>
                </a:solidFill>
                <a:latin typeface="Arial"/>
              </a:rPr>
              <a:t>’</a:t>
            </a:r>
            <a:r>
              <a:rPr lang="en-US" dirty="0" smtClean="0">
                <a:solidFill>
                  <a:schemeClr val="bg1"/>
                </a:solidFill>
              </a:rPr>
              <a:t>re a big part </a:t>
            </a:r>
            <a:r>
              <a:rPr lang="en-US" dirty="0">
                <a:solidFill>
                  <a:schemeClr val="bg1"/>
                </a:solidFill>
              </a:rPr>
              <a:t>of </a:t>
            </a:r>
            <a:r>
              <a:rPr lang="en-US" u="sng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y </a:t>
            </a:r>
            <a:r>
              <a:rPr lang="en-US" i="1" dirty="0">
                <a:solidFill>
                  <a:schemeClr val="bg1"/>
                </a:solidFill>
              </a:rPr>
              <a:t>solutions</a:t>
            </a:r>
            <a:r>
              <a:rPr lang="en-US" dirty="0">
                <a:solidFill>
                  <a:schemeClr val="bg1"/>
                </a:solidFill>
              </a:rPr>
              <a:t> rather than </a:t>
            </a:r>
            <a:r>
              <a:rPr lang="en-US" i="1" dirty="0" smtClean="0">
                <a:solidFill>
                  <a:schemeClr val="bg1"/>
                </a:solidFill>
              </a:rPr>
              <a:t>‘problems’!</a:t>
            </a:r>
            <a:r>
              <a:rPr lang="ja-JP" altLang="en-US" i="1" dirty="0" smtClean="0">
                <a:solidFill>
                  <a:schemeClr val="bg1"/>
                </a:solidFill>
                <a:latin typeface="Arial"/>
              </a:rPr>
              <a:t>”</a:t>
            </a:r>
            <a:r>
              <a:rPr lang="en-US" altLang="ja-JP" i="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u="sng" dirty="0">
                <a:solidFill>
                  <a:srgbClr val="FFFF00"/>
                </a:solidFill>
              </a:rPr>
              <a:t>Psalm 122:</a:t>
            </a:r>
            <a:r>
              <a:rPr lang="en-US" u="sng" dirty="0" smtClean="0">
                <a:solidFill>
                  <a:srgbClr val="FFFF00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u="sng" dirty="0" smtClean="0">
                <a:solidFill>
                  <a:srgbClr val="FFFF00"/>
                </a:solidFill>
              </a:rPr>
              <a:t>Heb.10:19-31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458200" cy="914400"/>
          </a:xfrm>
          <a:prstGeom prst="rect">
            <a:avLst/>
          </a:prstGeom>
          <a:noFill/>
          <a:ln w="57150" cmpd="thickThin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How might </a:t>
            </a:r>
            <a:r>
              <a:rPr lang="en-US" dirty="0" smtClean="0">
                <a:solidFill>
                  <a:srgbClr val="FF6600"/>
                </a:solidFill>
              </a:rPr>
              <a:t>Satan</a:t>
            </a:r>
            <a:r>
              <a:rPr lang="en-US" dirty="0" smtClean="0">
                <a:solidFill>
                  <a:srgbClr val="FF66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FF6600"/>
                </a:solidFill>
              </a:rPr>
              <a:t>s </a:t>
            </a:r>
            <a:r>
              <a:rPr lang="ja-JP" altLang="en-US" dirty="0" smtClean="0">
                <a:solidFill>
                  <a:srgbClr val="FF6600"/>
                </a:solidFill>
                <a:latin typeface="Arial"/>
              </a:rPr>
              <a:t>“</a:t>
            </a:r>
            <a:r>
              <a:rPr lang="en-US" dirty="0" smtClean="0">
                <a:solidFill>
                  <a:srgbClr val="FF6600"/>
                </a:solidFill>
              </a:rPr>
              <a:t>Beatitudes</a:t>
            </a:r>
            <a:r>
              <a:rPr lang="ja-JP" altLang="en-US" dirty="0" smtClean="0">
                <a:solidFill>
                  <a:srgbClr val="FF6600"/>
                </a:solidFill>
                <a:latin typeface="Arial"/>
              </a:rPr>
              <a:t>”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go?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876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ja-JP" altLang="en-US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dirty="0">
                <a:solidFill>
                  <a:srgbClr val="FFFFFF"/>
                </a:solidFill>
              </a:rPr>
              <a:t>Cursed are those who </a:t>
            </a:r>
            <a:r>
              <a:rPr lang="en-US" dirty="0" smtClean="0">
                <a:solidFill>
                  <a:srgbClr val="FFFFFF"/>
                </a:solidFill>
              </a:rPr>
              <a:t>gossip; </a:t>
            </a:r>
            <a:r>
              <a:rPr lang="en-US" dirty="0">
                <a:solidFill>
                  <a:srgbClr val="FFFFFF"/>
                </a:solidFill>
              </a:rPr>
              <a:t>for they cause strife and divisions which please me greatly.</a:t>
            </a:r>
            <a:r>
              <a:rPr lang="ja-JP" altLang="en-US" dirty="0">
                <a:solidFill>
                  <a:srgbClr val="FFFFFF"/>
                </a:solidFill>
                <a:latin typeface="Arial"/>
              </a:rPr>
              <a:t>”</a:t>
            </a:r>
            <a:r>
              <a:rPr lang="en-US" dirty="0">
                <a:solidFill>
                  <a:srgbClr val="FFFFFF"/>
                </a:solidFill>
              </a:rPr>
              <a:t>  </a:t>
            </a:r>
            <a:r>
              <a:rPr lang="en-US" u="sng" dirty="0">
                <a:solidFill>
                  <a:srgbClr val="FFFF00"/>
                </a:solidFill>
              </a:rPr>
              <a:t>cf.1Tim.5:</a:t>
            </a:r>
            <a:r>
              <a:rPr lang="en-US" u="sng" dirty="0" smtClean="0">
                <a:solidFill>
                  <a:srgbClr val="FFFF00"/>
                </a:solidFill>
              </a:rPr>
              <a:t>13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u="sng" dirty="0" smtClean="0">
                <a:solidFill>
                  <a:srgbClr val="FFFF00"/>
                </a:solidFill>
              </a:rPr>
              <a:t>2Cor.12:19-21</a:t>
            </a:r>
            <a:endParaRPr lang="en-US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ja-JP" altLang="en-US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dirty="0">
                <a:solidFill>
                  <a:srgbClr val="FFFFFF"/>
                </a:solidFill>
              </a:rPr>
              <a:t>Cursed are those who do not give </a:t>
            </a:r>
            <a:r>
              <a:rPr lang="en-US" i="1" dirty="0">
                <a:solidFill>
                  <a:srgbClr val="FFFFFF"/>
                </a:solidFill>
              </a:rPr>
              <a:t>monetarily </a:t>
            </a:r>
            <a:r>
              <a:rPr lang="en-US" dirty="0">
                <a:solidFill>
                  <a:srgbClr val="FFFFFF"/>
                </a:solidFill>
              </a:rPr>
              <a:t>or </a:t>
            </a:r>
            <a:r>
              <a:rPr lang="en-US" i="1" dirty="0">
                <a:solidFill>
                  <a:srgbClr val="FFFFFF"/>
                </a:solidFill>
              </a:rPr>
              <a:t>otherwise </a:t>
            </a:r>
            <a:r>
              <a:rPr lang="en-US" dirty="0">
                <a:solidFill>
                  <a:srgbClr val="FFFFFF"/>
                </a:solidFill>
              </a:rPr>
              <a:t>to the work of the </a:t>
            </a:r>
            <a:r>
              <a:rPr lang="en-US" dirty="0" smtClean="0">
                <a:solidFill>
                  <a:srgbClr val="FFFFFF"/>
                </a:solidFill>
              </a:rPr>
              <a:t>Lord; they help </a:t>
            </a:r>
            <a:r>
              <a:rPr lang="en-US" i="1" dirty="0" smtClean="0">
                <a:solidFill>
                  <a:srgbClr val="FFFFFF"/>
                </a:solidFill>
              </a:rPr>
              <a:t>my cause </a:t>
            </a:r>
            <a:r>
              <a:rPr lang="en-US" dirty="0">
                <a:solidFill>
                  <a:srgbClr val="FFFFFF"/>
                </a:solidFill>
              </a:rPr>
              <a:t>greatly.</a:t>
            </a:r>
            <a:r>
              <a:rPr lang="ja-JP" altLang="en-US" dirty="0">
                <a:solidFill>
                  <a:srgbClr val="FFFFFF"/>
                </a:solidFill>
                <a:latin typeface="Arial"/>
              </a:rPr>
              <a:t>”</a:t>
            </a:r>
            <a:r>
              <a:rPr lang="en-US" dirty="0">
                <a:solidFill>
                  <a:srgbClr val="FFFFFF"/>
                </a:solidFill>
              </a:rPr>
              <a:t>  </a:t>
            </a:r>
            <a:r>
              <a:rPr lang="en-US" dirty="0" smtClean="0">
                <a:solidFill>
                  <a:srgbClr val="FFFFFF"/>
                </a:solidFill>
              </a:rPr>
              <a:t>          </a:t>
            </a:r>
            <a:r>
              <a:rPr lang="en-US" u="sng" dirty="0" smtClean="0">
                <a:solidFill>
                  <a:srgbClr val="FFFF00"/>
                </a:solidFill>
              </a:rPr>
              <a:t>cf. 1Cor.16:1-2</a:t>
            </a:r>
            <a:r>
              <a:rPr lang="en-US" dirty="0" smtClean="0">
                <a:solidFill>
                  <a:srgbClr val="FFFF00"/>
                </a:solidFill>
              </a:rPr>
              <a:t>; </a:t>
            </a:r>
            <a:r>
              <a:rPr lang="en-US" u="sng" dirty="0" smtClean="0">
                <a:solidFill>
                  <a:srgbClr val="FFFF00"/>
                </a:solidFill>
              </a:rPr>
              <a:t>Cor</a:t>
            </a:r>
            <a:r>
              <a:rPr lang="en-US" u="sng" dirty="0">
                <a:solidFill>
                  <a:srgbClr val="FFFF00"/>
                </a:solidFill>
              </a:rPr>
              <a:t>.8:1-5</a:t>
            </a:r>
            <a:endParaRPr lang="en-US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ja-JP" altLang="en-US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dirty="0">
                <a:solidFill>
                  <a:srgbClr val="FFFFFF"/>
                </a:solidFill>
              </a:rPr>
              <a:t>Cursed are those who say they love God, and yet </a:t>
            </a:r>
            <a:r>
              <a:rPr lang="en-US" i="1" dirty="0" smtClean="0">
                <a:solidFill>
                  <a:srgbClr val="FFFFFF"/>
                </a:solidFill>
              </a:rPr>
              <a:t>can’t stand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His children </a:t>
            </a:r>
            <a:r>
              <a:rPr lang="en-US" b="0" dirty="0">
                <a:solidFill>
                  <a:srgbClr val="FFFFFF"/>
                </a:solidFill>
              </a:rPr>
              <a:t>(Christian or otherwise</a:t>
            </a:r>
            <a:r>
              <a:rPr lang="en-US" b="0" dirty="0" smtClean="0">
                <a:solidFill>
                  <a:srgbClr val="FFFFFF"/>
                </a:solidFill>
              </a:rPr>
              <a:t>)</a:t>
            </a:r>
            <a:r>
              <a:rPr lang="en-US" dirty="0" smtClean="0">
                <a:solidFill>
                  <a:srgbClr val="FFFFFF"/>
                </a:solidFill>
              </a:rPr>
              <a:t>; that</a:t>
            </a:r>
            <a:r>
              <a:rPr lang="en-US" dirty="0" smtClean="0">
                <a:solidFill>
                  <a:srgbClr val="FFFFFF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FFFFFF"/>
                </a:solidFill>
              </a:rPr>
              <a:t>s </a:t>
            </a:r>
            <a:r>
              <a:rPr lang="en-US" i="1" dirty="0">
                <a:solidFill>
                  <a:srgbClr val="FFFFFF"/>
                </a:solidFill>
              </a:rPr>
              <a:t>my</a:t>
            </a:r>
            <a:r>
              <a:rPr lang="en-US" dirty="0">
                <a:solidFill>
                  <a:srgbClr val="FFFFFF"/>
                </a:solidFill>
              </a:rPr>
              <a:t> boy/girl!</a:t>
            </a:r>
            <a:r>
              <a:rPr lang="ja-JP" altLang="en-US" dirty="0">
                <a:solidFill>
                  <a:srgbClr val="FFFFFF"/>
                </a:solidFill>
                <a:latin typeface="Arial"/>
              </a:rPr>
              <a:t>”</a:t>
            </a:r>
            <a:r>
              <a:rPr lang="en-US" dirty="0">
                <a:solidFill>
                  <a:srgbClr val="FFFFFF"/>
                </a:solidFill>
              </a:rPr>
              <a:t>  </a:t>
            </a:r>
            <a:r>
              <a:rPr lang="en-US" u="sng" dirty="0">
                <a:solidFill>
                  <a:srgbClr val="FFFF00"/>
                </a:solidFill>
              </a:rPr>
              <a:t>1John 4:7ff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458200" cy="914400"/>
          </a:xfrm>
          <a:prstGeom prst="rect">
            <a:avLst/>
          </a:prstGeom>
          <a:noFill/>
          <a:ln w="57150" cmpd="thickThin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How might </a:t>
            </a:r>
            <a:r>
              <a:rPr lang="en-US" dirty="0" smtClean="0">
                <a:solidFill>
                  <a:srgbClr val="FF6600"/>
                </a:solidFill>
              </a:rPr>
              <a:t>Satan</a:t>
            </a:r>
            <a:r>
              <a:rPr lang="en-US" dirty="0" smtClean="0">
                <a:solidFill>
                  <a:srgbClr val="FF66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FF6600"/>
                </a:solidFill>
              </a:rPr>
              <a:t>s </a:t>
            </a:r>
            <a:r>
              <a:rPr lang="ja-JP" altLang="en-US" dirty="0" smtClean="0">
                <a:solidFill>
                  <a:srgbClr val="FF6600"/>
                </a:solidFill>
                <a:latin typeface="Arial"/>
              </a:rPr>
              <a:t>“</a:t>
            </a:r>
            <a:r>
              <a:rPr lang="en-US" dirty="0" smtClean="0">
                <a:solidFill>
                  <a:srgbClr val="FF6600"/>
                </a:solidFill>
              </a:rPr>
              <a:t>Beatitudes</a:t>
            </a:r>
            <a:r>
              <a:rPr lang="ja-JP" altLang="en-US" dirty="0" smtClean="0">
                <a:solidFill>
                  <a:srgbClr val="FF6600"/>
                </a:solidFill>
                <a:latin typeface="Arial"/>
              </a:rPr>
              <a:t>”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go?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ja-JP" dirty="0" smtClean="0">
                <a:solidFill>
                  <a:schemeClr val="bg1"/>
                </a:solidFill>
                <a:latin typeface="Arial"/>
              </a:rPr>
              <a:t>And finally</a:t>
            </a:r>
            <a:r>
              <a:rPr lang="mr-IN" altLang="ja-JP" dirty="0" smtClean="0">
                <a:solidFill>
                  <a:schemeClr val="bg1"/>
                </a:solidFill>
                <a:latin typeface="Arial"/>
              </a:rPr>
              <a:t>…</a:t>
            </a:r>
            <a:endParaRPr lang="en-US" altLang="ja-JP" dirty="0" smtClean="0">
              <a:solidFill>
                <a:schemeClr val="bg1"/>
              </a:solidFill>
              <a:latin typeface="Arial"/>
            </a:endParaRPr>
          </a:p>
          <a:p>
            <a:pPr>
              <a:spcAft>
                <a:spcPts val="1200"/>
              </a:spcAft>
            </a:pPr>
            <a:r>
              <a:rPr lang="ja-JP" altLang="en-US" dirty="0" smtClean="0">
                <a:solidFill>
                  <a:schemeClr val="bg1"/>
                </a:solidFill>
                <a:latin typeface="Arial"/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Cursed are all those who hear these </a:t>
            </a:r>
            <a:r>
              <a:rPr lang="ja-JP" altLang="en-US" dirty="0">
                <a:solidFill>
                  <a:schemeClr val="bg1"/>
                </a:solidFill>
                <a:latin typeface="Arial"/>
              </a:rPr>
              <a:t>‘</a:t>
            </a:r>
            <a:r>
              <a:rPr lang="en-US" dirty="0">
                <a:solidFill>
                  <a:schemeClr val="bg1"/>
                </a:solidFill>
              </a:rPr>
              <a:t>beatitudes</a:t>
            </a:r>
            <a:r>
              <a:rPr lang="ja-JP" altLang="en-US" dirty="0" smtClean="0">
                <a:solidFill>
                  <a:schemeClr val="bg1"/>
                </a:solidFill>
                <a:latin typeface="Arial"/>
              </a:rPr>
              <a:t>’</a:t>
            </a:r>
            <a:r>
              <a:rPr lang="en-US" dirty="0" smtClean="0">
                <a:solidFill>
                  <a:schemeClr val="bg1"/>
                </a:solidFill>
              </a:rPr>
              <a:t>of </a:t>
            </a:r>
            <a:r>
              <a:rPr lang="en-US" dirty="0">
                <a:solidFill>
                  <a:schemeClr val="bg1"/>
                </a:solidFill>
              </a:rPr>
              <a:t>mine and </a:t>
            </a:r>
            <a:r>
              <a:rPr lang="en-US" dirty="0" smtClean="0">
                <a:solidFill>
                  <a:schemeClr val="bg1"/>
                </a:solidFill>
              </a:rPr>
              <a:t>think </a:t>
            </a:r>
            <a:r>
              <a:rPr lang="en-US" i="1" dirty="0" smtClean="0">
                <a:solidFill>
                  <a:schemeClr val="bg1"/>
                </a:solidFill>
              </a:rPr>
              <a:t>they’re about someone else;</a:t>
            </a:r>
            <a:r>
              <a:rPr lang="en-US" dirty="0" smtClean="0">
                <a:solidFill>
                  <a:schemeClr val="bg1"/>
                </a:solidFill>
              </a:rPr>
              <a:t> I</a:t>
            </a:r>
            <a:r>
              <a:rPr lang="en-US" dirty="0" smtClean="0">
                <a:solidFill>
                  <a:schemeClr val="bg1"/>
                </a:solidFill>
                <a:latin typeface="Arial"/>
              </a:rPr>
              <a:t>’</a:t>
            </a:r>
            <a:r>
              <a:rPr lang="en-US" dirty="0" smtClean="0">
                <a:solidFill>
                  <a:schemeClr val="bg1"/>
                </a:solidFill>
              </a:rPr>
              <a:t>ve </a:t>
            </a:r>
            <a:r>
              <a:rPr lang="en-US" dirty="0">
                <a:solidFill>
                  <a:schemeClr val="bg1"/>
                </a:solidFill>
              </a:rPr>
              <a:t>got you right where I want you!</a:t>
            </a:r>
            <a:r>
              <a:rPr lang="ja-JP" altLang="en-US" dirty="0">
                <a:solidFill>
                  <a:schemeClr val="bg1"/>
                </a:solidFill>
                <a:latin typeface="Arial"/>
              </a:rPr>
              <a:t>”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u="sng" dirty="0">
                <a:solidFill>
                  <a:srgbClr val="FFFF00"/>
                </a:solidFill>
              </a:rPr>
              <a:t>Luke 18</a:t>
            </a:r>
            <a:r>
              <a:rPr lang="en-US" u="sng" dirty="0" smtClean="0">
                <a:solidFill>
                  <a:srgbClr val="FFFF00"/>
                </a:solidFill>
              </a:rPr>
              <a:t>:9-</a:t>
            </a:r>
            <a:r>
              <a:rPr lang="en-US" u="sng" dirty="0">
                <a:solidFill>
                  <a:srgbClr val="FFFF00"/>
                </a:solidFill>
              </a:rPr>
              <a:t>14</a:t>
            </a:r>
            <a:r>
              <a:rPr lang="en-US" dirty="0">
                <a:solidFill>
                  <a:srgbClr val="FFFF00"/>
                </a:solidFill>
              </a:rPr>
              <a:t>; </a:t>
            </a:r>
            <a:r>
              <a:rPr lang="en-US" dirty="0" smtClean="0">
                <a:solidFill>
                  <a:srgbClr val="FFFF00"/>
                </a:solidFill>
              </a:rPr>
              <a:t>      </a:t>
            </a:r>
            <a:r>
              <a:rPr lang="en-US" u="sng" dirty="0" smtClean="0">
                <a:solidFill>
                  <a:srgbClr val="FFFF00"/>
                </a:solidFill>
              </a:rPr>
              <a:t>2Tim</a:t>
            </a:r>
            <a:r>
              <a:rPr lang="en-US" u="sng" dirty="0">
                <a:solidFill>
                  <a:srgbClr val="FFFF00"/>
                </a:solidFill>
              </a:rPr>
              <a:t>.3:2-</a:t>
            </a:r>
            <a:r>
              <a:rPr lang="en-US" u="sng" dirty="0" smtClean="0">
                <a:solidFill>
                  <a:srgbClr val="FFFF00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So, which set of </a:t>
            </a:r>
            <a:r>
              <a:rPr lang="ja-JP" altLang="en-US" dirty="0">
                <a:solidFill>
                  <a:schemeClr val="bg1"/>
                </a:solidFill>
                <a:latin typeface="Arial"/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beatitudes</a:t>
            </a:r>
            <a:r>
              <a:rPr lang="ja-JP" altLang="en-US" dirty="0">
                <a:solidFill>
                  <a:schemeClr val="bg1"/>
                </a:solidFill>
                <a:latin typeface="Arial"/>
              </a:rPr>
              <a:t>”</a:t>
            </a:r>
            <a:r>
              <a:rPr lang="en-US" dirty="0">
                <a:solidFill>
                  <a:schemeClr val="bg1"/>
                </a:solidFill>
              </a:rPr>
              <a:t> fits y</a:t>
            </a:r>
            <a:r>
              <a:rPr lang="en-US" u="sng" dirty="0">
                <a:solidFill>
                  <a:schemeClr val="bg1"/>
                </a:solidFill>
              </a:rPr>
              <a:t>ou</a:t>
            </a:r>
            <a:r>
              <a:rPr lang="en-US" dirty="0">
                <a:solidFill>
                  <a:schemeClr val="bg1"/>
                </a:solidFill>
              </a:rPr>
              <a:t> best?</a:t>
            </a:r>
          </a:p>
          <a:p>
            <a:pPr algn="ctr">
              <a:spcAft>
                <a:spcPts val="1200"/>
              </a:spcAft>
              <a:buFontTx/>
              <a:buNone/>
            </a:pPr>
            <a:r>
              <a:rPr lang="en-US" i="1" dirty="0" smtClean="0">
                <a:solidFill>
                  <a:schemeClr val="bg1"/>
                </a:solidFill>
              </a:rPr>
              <a:t>God</a:t>
            </a:r>
            <a:r>
              <a:rPr lang="en-US" i="1" dirty="0" smtClean="0">
                <a:solidFill>
                  <a:schemeClr val="bg1"/>
                </a:solidFill>
                <a:latin typeface="Arial"/>
              </a:rPr>
              <a:t>’</a:t>
            </a:r>
            <a:r>
              <a:rPr lang="en-US" i="1" dirty="0" smtClean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or </a:t>
            </a:r>
            <a:r>
              <a:rPr lang="en-US" i="1" dirty="0" smtClean="0">
                <a:solidFill>
                  <a:schemeClr val="bg1"/>
                </a:solidFill>
              </a:rPr>
              <a:t>Satan</a:t>
            </a:r>
            <a:r>
              <a:rPr lang="en-US" i="1" dirty="0" smtClean="0">
                <a:solidFill>
                  <a:schemeClr val="bg1"/>
                </a:solidFill>
                <a:latin typeface="Arial"/>
              </a:rPr>
              <a:t>’</a:t>
            </a:r>
            <a:r>
              <a:rPr lang="en-US" i="1" dirty="0" smtClean="0">
                <a:solidFill>
                  <a:schemeClr val="bg1"/>
                </a:solidFill>
              </a:rPr>
              <a:t>s?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458200" cy="914400"/>
          </a:xfrm>
          <a:prstGeom prst="rect">
            <a:avLst/>
          </a:prstGeom>
          <a:noFill/>
          <a:ln w="57150" cmpd="thickThin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How might </a:t>
            </a:r>
            <a:r>
              <a:rPr lang="en-US" dirty="0" smtClean="0">
                <a:solidFill>
                  <a:srgbClr val="FF6600"/>
                </a:solidFill>
              </a:rPr>
              <a:t>Satan</a:t>
            </a:r>
            <a:r>
              <a:rPr lang="en-US" dirty="0" smtClean="0">
                <a:solidFill>
                  <a:srgbClr val="FF66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FF6600"/>
                </a:solidFill>
              </a:rPr>
              <a:t>s </a:t>
            </a:r>
            <a:r>
              <a:rPr lang="ja-JP" altLang="en-US" dirty="0" smtClean="0">
                <a:solidFill>
                  <a:srgbClr val="FF6600"/>
                </a:solidFill>
                <a:latin typeface="Arial"/>
              </a:rPr>
              <a:t>“</a:t>
            </a:r>
            <a:r>
              <a:rPr lang="en-US" dirty="0" smtClean="0">
                <a:solidFill>
                  <a:srgbClr val="FF6600"/>
                </a:solidFill>
              </a:rPr>
              <a:t>Beatitudes</a:t>
            </a:r>
            <a:r>
              <a:rPr lang="ja-JP" altLang="en-US" dirty="0" smtClean="0">
                <a:solidFill>
                  <a:srgbClr val="FF6600"/>
                </a:solidFill>
                <a:latin typeface="Arial"/>
              </a:rPr>
              <a:t>”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go?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6044</TotalTime>
  <Words>604</Words>
  <Application>Microsoft Macintosh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Beatitudes</vt:lpstr>
      <vt:lpstr>What if Satan wrote “Beatitudes”? (not those in Matt.5, but rather his own)</vt:lpstr>
      <vt:lpstr>How might Satan’s “Beatitudes” go?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Philip C. Strong</dc:creator>
  <cp:lastModifiedBy>Philip Strong</cp:lastModifiedBy>
  <cp:revision>19</cp:revision>
  <dcterms:created xsi:type="dcterms:W3CDTF">2008-03-09T22:32:01Z</dcterms:created>
  <dcterms:modified xsi:type="dcterms:W3CDTF">2024-02-15T15:31:33Z</dcterms:modified>
</cp:coreProperties>
</file>